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9"/>
  </p:notesMasterIdLst>
  <p:handoutMasterIdLst>
    <p:handoutMasterId r:id="rId70"/>
  </p:handoutMasterIdLst>
  <p:sldIdLst>
    <p:sldId id="256" r:id="rId2"/>
    <p:sldId id="335" r:id="rId3"/>
    <p:sldId id="257" r:id="rId4"/>
    <p:sldId id="258" r:id="rId5"/>
    <p:sldId id="269" r:id="rId6"/>
    <p:sldId id="297" r:id="rId7"/>
    <p:sldId id="271" r:id="rId8"/>
    <p:sldId id="305" r:id="rId9"/>
    <p:sldId id="306" r:id="rId10"/>
    <p:sldId id="307" r:id="rId11"/>
    <p:sldId id="308" r:id="rId12"/>
    <p:sldId id="266" r:id="rId13"/>
    <p:sldId id="265" r:id="rId14"/>
    <p:sldId id="267" r:id="rId15"/>
    <p:sldId id="300" r:id="rId16"/>
    <p:sldId id="272" r:id="rId17"/>
    <p:sldId id="299" r:id="rId18"/>
    <p:sldId id="273" r:id="rId19"/>
    <p:sldId id="315" r:id="rId20"/>
    <p:sldId id="274" r:id="rId21"/>
    <p:sldId id="260" r:id="rId22"/>
    <p:sldId id="261" r:id="rId23"/>
    <p:sldId id="262" r:id="rId24"/>
    <p:sldId id="263" r:id="rId25"/>
    <p:sldId id="264" r:id="rId26"/>
    <p:sldId id="275" r:id="rId27"/>
    <p:sldId id="276" r:id="rId28"/>
    <p:sldId id="277" r:id="rId29"/>
    <p:sldId id="278" r:id="rId30"/>
    <p:sldId id="279" r:id="rId31"/>
    <p:sldId id="309" r:id="rId32"/>
    <p:sldId id="310" r:id="rId33"/>
    <p:sldId id="311" r:id="rId34"/>
    <p:sldId id="312" r:id="rId35"/>
    <p:sldId id="316" r:id="rId36"/>
    <p:sldId id="317" r:id="rId37"/>
    <p:sldId id="318" r:id="rId38"/>
    <p:sldId id="319" r:id="rId39"/>
    <p:sldId id="280" r:id="rId40"/>
    <p:sldId id="336" r:id="rId41"/>
    <p:sldId id="282" r:id="rId42"/>
    <p:sldId id="283" r:id="rId43"/>
    <p:sldId id="284" r:id="rId44"/>
    <p:sldId id="285" r:id="rId45"/>
    <p:sldId id="286" r:id="rId46"/>
    <p:sldId id="288" r:id="rId47"/>
    <p:sldId id="289" r:id="rId48"/>
    <p:sldId id="290" r:id="rId49"/>
    <p:sldId id="291" r:id="rId50"/>
    <p:sldId id="293" r:id="rId51"/>
    <p:sldId id="294" r:id="rId52"/>
    <p:sldId id="295" r:id="rId53"/>
    <p:sldId id="322" r:id="rId54"/>
    <p:sldId id="324" r:id="rId55"/>
    <p:sldId id="287" r:id="rId56"/>
    <p:sldId id="323" r:id="rId57"/>
    <p:sldId id="325" r:id="rId58"/>
    <p:sldId id="326" r:id="rId59"/>
    <p:sldId id="327" r:id="rId60"/>
    <p:sldId id="328" r:id="rId61"/>
    <p:sldId id="329" r:id="rId62"/>
    <p:sldId id="330" r:id="rId63"/>
    <p:sldId id="331" r:id="rId64"/>
    <p:sldId id="332" r:id="rId65"/>
    <p:sldId id="333" r:id="rId66"/>
    <p:sldId id="334" r:id="rId67"/>
    <p:sldId id="337" r:id="rId68"/>
  </p:sldIdLst>
  <p:sldSz cx="5486400" cy="4114800"/>
  <p:notesSz cx="7315200" cy="9601200"/>
  <p:defaultTextStyle>
    <a:defPPr>
      <a:defRPr lang="en-US"/>
    </a:defPPr>
    <a:lvl1pPr marL="0" algn="l" defTabSz="600852" rtl="0" eaLnBrk="1" latinLnBrk="0" hangingPunct="1">
      <a:defRPr sz="1183" kern="1200">
        <a:solidFill>
          <a:schemeClr val="tx1"/>
        </a:solidFill>
        <a:latin typeface="+mn-lt"/>
        <a:ea typeface="+mn-ea"/>
        <a:cs typeface="+mn-cs"/>
      </a:defRPr>
    </a:lvl1pPr>
    <a:lvl2pPr marL="300426" algn="l" defTabSz="600852" rtl="0" eaLnBrk="1" latinLnBrk="0" hangingPunct="1">
      <a:defRPr sz="1183" kern="1200">
        <a:solidFill>
          <a:schemeClr val="tx1"/>
        </a:solidFill>
        <a:latin typeface="+mn-lt"/>
        <a:ea typeface="+mn-ea"/>
        <a:cs typeface="+mn-cs"/>
      </a:defRPr>
    </a:lvl2pPr>
    <a:lvl3pPr marL="600852" algn="l" defTabSz="600852" rtl="0" eaLnBrk="1" latinLnBrk="0" hangingPunct="1">
      <a:defRPr sz="1183" kern="1200">
        <a:solidFill>
          <a:schemeClr val="tx1"/>
        </a:solidFill>
        <a:latin typeface="+mn-lt"/>
        <a:ea typeface="+mn-ea"/>
        <a:cs typeface="+mn-cs"/>
      </a:defRPr>
    </a:lvl3pPr>
    <a:lvl4pPr marL="901278" algn="l" defTabSz="600852" rtl="0" eaLnBrk="1" latinLnBrk="0" hangingPunct="1">
      <a:defRPr sz="1183" kern="1200">
        <a:solidFill>
          <a:schemeClr val="tx1"/>
        </a:solidFill>
        <a:latin typeface="+mn-lt"/>
        <a:ea typeface="+mn-ea"/>
        <a:cs typeface="+mn-cs"/>
      </a:defRPr>
    </a:lvl4pPr>
    <a:lvl5pPr marL="1201704" algn="l" defTabSz="600852" rtl="0" eaLnBrk="1" latinLnBrk="0" hangingPunct="1">
      <a:defRPr sz="1183" kern="1200">
        <a:solidFill>
          <a:schemeClr val="tx1"/>
        </a:solidFill>
        <a:latin typeface="+mn-lt"/>
        <a:ea typeface="+mn-ea"/>
        <a:cs typeface="+mn-cs"/>
      </a:defRPr>
    </a:lvl5pPr>
    <a:lvl6pPr marL="1502131" algn="l" defTabSz="600852" rtl="0" eaLnBrk="1" latinLnBrk="0" hangingPunct="1">
      <a:defRPr sz="1183" kern="1200">
        <a:solidFill>
          <a:schemeClr val="tx1"/>
        </a:solidFill>
        <a:latin typeface="+mn-lt"/>
        <a:ea typeface="+mn-ea"/>
        <a:cs typeface="+mn-cs"/>
      </a:defRPr>
    </a:lvl6pPr>
    <a:lvl7pPr marL="1802557" algn="l" defTabSz="600852" rtl="0" eaLnBrk="1" latinLnBrk="0" hangingPunct="1">
      <a:defRPr sz="1183" kern="1200">
        <a:solidFill>
          <a:schemeClr val="tx1"/>
        </a:solidFill>
        <a:latin typeface="+mn-lt"/>
        <a:ea typeface="+mn-ea"/>
        <a:cs typeface="+mn-cs"/>
      </a:defRPr>
    </a:lvl7pPr>
    <a:lvl8pPr marL="2102983" algn="l" defTabSz="600852" rtl="0" eaLnBrk="1" latinLnBrk="0" hangingPunct="1">
      <a:defRPr sz="1183" kern="1200">
        <a:solidFill>
          <a:schemeClr val="tx1"/>
        </a:solidFill>
        <a:latin typeface="+mn-lt"/>
        <a:ea typeface="+mn-ea"/>
        <a:cs typeface="+mn-cs"/>
      </a:defRPr>
    </a:lvl8pPr>
    <a:lvl9pPr marL="2403409" algn="l" defTabSz="600852" rtl="0" eaLnBrk="1" latinLnBrk="0" hangingPunct="1">
      <a:defRPr sz="1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12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391" autoAdjust="0"/>
  </p:normalViewPr>
  <p:slideViewPr>
    <p:cSldViewPr>
      <p:cViewPr varScale="1">
        <p:scale>
          <a:sx n="82" d="100"/>
          <a:sy n="82" d="100"/>
        </p:scale>
        <p:origin x="2052" y="72"/>
      </p:cViewPr>
      <p:guideLst>
        <p:guide orient="horz" pos="1728"/>
        <p:guide pos="129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2466" y="-96"/>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4011" y="9118920"/>
            <a:ext cx="3169920" cy="482282"/>
          </a:xfrm>
          <a:prstGeom prst="rect">
            <a:avLst/>
          </a:prstGeom>
        </p:spPr>
        <p:txBody>
          <a:bodyPr vert="horz" lIns="96661" tIns="48331" rIns="96661" bIns="48331" rtlCol="0" anchor="b"/>
          <a:lstStyle>
            <a:lvl1pPr algn="r">
              <a:defRPr sz="1300"/>
            </a:lvl1pPr>
          </a:lstStyle>
          <a:p>
            <a:fld id="{7FF0DFF5-E703-4DE3-9D1A-8ED97F8D1EA2}" type="slidenum">
              <a:rPr lang="en-US" smtClean="0"/>
              <a:t>‹#›</a:t>
            </a:fld>
            <a:endParaRPr lang="en-US"/>
          </a:p>
        </p:txBody>
      </p:sp>
    </p:spTree>
    <p:extLst>
      <p:ext uri="{BB962C8B-B14F-4D97-AF65-F5344CB8AC3E}">
        <p14:creationId xmlns:p14="http://schemas.microsoft.com/office/powerpoint/2010/main" val="1565825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4144011" y="9118919"/>
            <a:ext cx="3169920" cy="482282"/>
          </a:xfrm>
          <a:prstGeom prst="rect">
            <a:avLst/>
          </a:prstGeom>
        </p:spPr>
        <p:txBody>
          <a:bodyPr vert="horz" lIns="96661" tIns="48331" rIns="96661" bIns="48331" rtlCol="0" anchor="b"/>
          <a:lstStyle>
            <a:lvl1pPr algn="r">
              <a:defRPr sz="1300"/>
            </a:lvl1pPr>
          </a:lstStyle>
          <a:p>
            <a:fld id="{53A9A453-1F9A-42FB-8E40-31F8FC5083D9}" type="slidenum">
              <a:rPr lang="en-US" smtClean="0"/>
              <a:t>‹#›</a:t>
            </a:fld>
            <a:endParaRPr lang="en-US" dirty="0"/>
          </a:p>
        </p:txBody>
      </p:sp>
      <p:sp>
        <p:nvSpPr>
          <p:cNvPr id="5" name="Notes Placeholder 4"/>
          <p:cNvSpPr>
            <a:spLocks noGrp="1"/>
          </p:cNvSpPr>
          <p:nvPr>
            <p:ph type="body" sz="quarter" idx="3"/>
          </p:nvPr>
        </p:nvSpPr>
        <p:spPr>
          <a:xfrm>
            <a:off x="731520" y="4620580"/>
            <a:ext cx="5852160" cy="3780471"/>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Image Placeholder 5"/>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Tree>
    <p:extLst>
      <p:ext uri="{BB962C8B-B14F-4D97-AF65-F5344CB8AC3E}">
        <p14:creationId xmlns:p14="http://schemas.microsoft.com/office/powerpoint/2010/main" val="3074094521"/>
      </p:ext>
    </p:extLst>
  </p:cSld>
  <p:clrMap bg1="lt1" tx1="dk1" bg2="lt2" tx2="dk2" accent1="accent1" accent2="accent2" accent3="accent3" accent4="accent4" accent5="accent5" accent6="accent6" hlink="hlink" folHlink="folHlink"/>
  <p:notesStyle>
    <a:lvl1pPr marL="0" algn="l" defTabSz="600852" rtl="0" eaLnBrk="1" latinLnBrk="0" hangingPunct="1">
      <a:defRPr sz="789" kern="1200">
        <a:solidFill>
          <a:schemeClr val="tx1"/>
        </a:solidFill>
        <a:latin typeface="+mn-lt"/>
        <a:ea typeface="+mn-ea"/>
        <a:cs typeface="+mn-cs"/>
      </a:defRPr>
    </a:lvl1pPr>
    <a:lvl2pPr marL="300426" algn="l" defTabSz="600852" rtl="0" eaLnBrk="1" latinLnBrk="0" hangingPunct="1">
      <a:defRPr sz="789" kern="1200">
        <a:solidFill>
          <a:schemeClr val="tx1"/>
        </a:solidFill>
        <a:latin typeface="+mn-lt"/>
        <a:ea typeface="+mn-ea"/>
        <a:cs typeface="+mn-cs"/>
      </a:defRPr>
    </a:lvl2pPr>
    <a:lvl3pPr marL="600852" algn="l" defTabSz="600852" rtl="0" eaLnBrk="1" latinLnBrk="0" hangingPunct="1">
      <a:defRPr sz="789" kern="1200">
        <a:solidFill>
          <a:schemeClr val="tx1"/>
        </a:solidFill>
        <a:latin typeface="+mn-lt"/>
        <a:ea typeface="+mn-ea"/>
        <a:cs typeface="+mn-cs"/>
      </a:defRPr>
    </a:lvl3pPr>
    <a:lvl4pPr marL="901278" algn="l" defTabSz="600852" rtl="0" eaLnBrk="1" latinLnBrk="0" hangingPunct="1">
      <a:defRPr sz="789" kern="1200">
        <a:solidFill>
          <a:schemeClr val="tx1"/>
        </a:solidFill>
        <a:latin typeface="+mn-lt"/>
        <a:ea typeface="+mn-ea"/>
        <a:cs typeface="+mn-cs"/>
      </a:defRPr>
    </a:lvl4pPr>
    <a:lvl5pPr marL="1201704" algn="l" defTabSz="600852" rtl="0" eaLnBrk="1" latinLnBrk="0" hangingPunct="1">
      <a:defRPr sz="789" kern="1200">
        <a:solidFill>
          <a:schemeClr val="tx1"/>
        </a:solidFill>
        <a:latin typeface="+mn-lt"/>
        <a:ea typeface="+mn-ea"/>
        <a:cs typeface="+mn-cs"/>
      </a:defRPr>
    </a:lvl5pPr>
    <a:lvl6pPr marL="1502131" algn="l" defTabSz="600852" rtl="0" eaLnBrk="1" latinLnBrk="0" hangingPunct="1">
      <a:defRPr sz="789" kern="1200">
        <a:solidFill>
          <a:schemeClr val="tx1"/>
        </a:solidFill>
        <a:latin typeface="+mn-lt"/>
        <a:ea typeface="+mn-ea"/>
        <a:cs typeface="+mn-cs"/>
      </a:defRPr>
    </a:lvl6pPr>
    <a:lvl7pPr marL="1802557" algn="l" defTabSz="600852" rtl="0" eaLnBrk="1" latinLnBrk="0" hangingPunct="1">
      <a:defRPr sz="789" kern="1200">
        <a:solidFill>
          <a:schemeClr val="tx1"/>
        </a:solidFill>
        <a:latin typeface="+mn-lt"/>
        <a:ea typeface="+mn-ea"/>
        <a:cs typeface="+mn-cs"/>
      </a:defRPr>
    </a:lvl7pPr>
    <a:lvl8pPr marL="2102983" algn="l" defTabSz="600852" rtl="0" eaLnBrk="1" latinLnBrk="0" hangingPunct="1">
      <a:defRPr sz="789" kern="1200">
        <a:solidFill>
          <a:schemeClr val="tx1"/>
        </a:solidFill>
        <a:latin typeface="+mn-lt"/>
        <a:ea typeface="+mn-ea"/>
        <a:cs typeface="+mn-cs"/>
      </a:defRPr>
    </a:lvl8pPr>
    <a:lvl9pPr marL="2403409" algn="l" defTabSz="600852" rtl="0" eaLnBrk="1" latinLnBrk="0" hangingPunct="1">
      <a:defRPr sz="78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endParaRPr lang="en-US" sz="1200" dirty="0">
              <a:latin typeface="Century Gothic" panose="020B0502020202020204" pitchFamily="34" charset="0"/>
            </a:endParaRP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787906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To remove a battery pack, use your fingers to grasp and raise the latch and pull the battery pack out of the compartment. To  install a battery pack line up the  battery so it will slide into the  battery well. Push the battery into  place</a:t>
            </a:r>
            <a:r>
              <a:rPr lang="en-US" sz="1300" dirty="0">
                <a:latin typeface="Century Gothic" panose="020B0502020202020204" pitchFamily="34" charset="0"/>
              </a:rPr>
              <a:t> and listen for the click.</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34138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battery pack is charged in  the device when it is connected to auxiliary power. In addition, </a:t>
            </a:r>
            <a:r>
              <a:rPr lang="en-US" sz="1300" dirty="0">
                <a:latin typeface="Century Gothic" panose="020B0502020202020204" pitchFamily="34" charset="0"/>
              </a:rPr>
              <a:t>it is recommended that</a:t>
            </a:r>
            <a:r>
              <a:rPr sz="1300" dirty="0">
                <a:latin typeface="Century Gothic" panose="020B0502020202020204" pitchFamily="34" charset="0"/>
              </a:rPr>
              <a:t> the unit’s battery be </a:t>
            </a:r>
            <a:r>
              <a:rPr lang="en-US" sz="1300" dirty="0">
                <a:latin typeface="Century Gothic" panose="020B0502020202020204" pitchFamily="34" charset="0"/>
              </a:rPr>
              <a:t>regularly rotated into</a:t>
            </a:r>
            <a:r>
              <a:rPr sz="1300" dirty="0">
                <a:latin typeface="Century Gothic" panose="020B0502020202020204" pitchFamily="34" charset="0"/>
              </a:rPr>
              <a:t> a  ZOLL </a:t>
            </a:r>
            <a:r>
              <a:rPr sz="1300" dirty="0" err="1">
                <a:latin typeface="Century Gothic" panose="020B0502020202020204" pitchFamily="34" charset="0"/>
              </a:rPr>
              <a:t>SurePower</a:t>
            </a:r>
            <a:r>
              <a:rPr sz="1300" dirty="0">
                <a:latin typeface="Century Gothic" panose="020B0502020202020204" pitchFamily="34" charset="0"/>
              </a:rPr>
              <a:t>™ Battery  Charger Station</a:t>
            </a:r>
            <a:r>
              <a:rPr lang="en-US" sz="1300" dirty="0">
                <a:latin typeface="Century Gothic" panose="020B0502020202020204" pitchFamily="34" charset="0"/>
              </a:rPr>
              <a:t> for recharging and maintenance testing.</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67630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There are also LED lights on the  top of the device that are visible  from both the front and rear.  Red, yellow, and green lights  located on the top of the unit  flash on and off when the unit is  powered up and are used to  indicate a patient alert,  equipment alert, and data  transfer. Flashing red means a  high-priority patient alarm,  flashing yellow means a  medium-priority technical alert  and continuous yellow  low-priority technical alert.</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49913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X Series </a:t>
            </a:r>
            <a:r>
              <a:rPr lang="en-US" sz="1300" dirty="0">
                <a:latin typeface="Century Gothic" panose="020B0502020202020204" pitchFamily="34" charset="0"/>
              </a:rPr>
              <a:t>notifies the provider of a high priority alarm</a:t>
            </a:r>
            <a:r>
              <a:rPr sz="1300" dirty="0">
                <a:latin typeface="Century Gothic" panose="020B0502020202020204" pitchFamily="34" charset="0"/>
              </a:rPr>
              <a:t> in a number of ways. The parameter window indicator shows the alarming parameter in red, against a white background.</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56463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endParaRPr lang="en-US" sz="1300" dirty="0">
              <a:latin typeface="Century Gothic" panose="020B0502020202020204" pitchFamily="34" charset="0"/>
            </a:endParaRPr>
          </a:p>
          <a:p>
            <a:r>
              <a:rPr sz="1300" dirty="0">
                <a:latin typeface="Century Gothic" panose="020B0502020202020204" pitchFamily="34" charset="0"/>
              </a:rPr>
              <a:t>The X Series unit sounds an audible alarm to indicate the  priority level of highest-priority active alarm. The X Series indicates the priority level using a high-priority alarm, which  consists of two sets of five short  beeps, every 15 seconds, a medium-priority technical alert,  which is one set of 3 long beep tones, every 30 seconds and a  low-priority technical alert which  is a single short beep tone, not repeated.</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08611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On the front of the device you will  find seven Permanent Keys  down the right side (including  your primary navigation keys).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405364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There are seven Quick Access  Soft keys down the left side. The  therapy keys are located on the  bottom of the X Series. Similar to  other ZOLL devices, the keys are  color-coded: red for defibrillation  and green for pacing. Also, the  steps for defibrillation are clearly  labeled “1, 2 &amp; 3” for easy,  intuitive use. With these keys you  can perform 80% of all device  functions with no more than two  button pushes from the home  screen. The Electrical Therapy  Keys will be reviewed in the  Defibrillation, Pacing, and  Synchronized Cardioversion  modules.</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94489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therapy keys are located on the  bottom of the X Series. Similar to  other ZOLL devices, the keys are  color-coded: red for defibrillation  and green for pacing. Also, the  steps for defibrillation are clearly  labeled “1, 2 &amp; 3” for easy,  intuitive use. With these keys you  can perform 80% of all device  functions with no more than two  button pushes from the home  screen. The Electrical Therapy  Keys will be reviewed in the  Defibrillation, Pacing, and  Synchronized Cardioversion  modules.</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849223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dirty="0" smtClean="0"/>
              <a:t>The </a:t>
            </a:r>
            <a:r>
              <a:rPr dirty="0"/>
              <a:t>ready for use (RFU)  indicator can be found in the top  right-hand corner of the front  panel. The RFU indicator gives </a:t>
            </a:r>
            <a:r>
              <a:rPr dirty="0" smtClean="0"/>
              <a:t>you </a:t>
            </a:r>
            <a:r>
              <a:rPr dirty="0"/>
              <a:t>an immediate indication of  the X Series “readiness for use”  without turning on the monitor or  waiting for power up. It shows </a:t>
            </a:r>
            <a:r>
              <a:rPr dirty="0" smtClean="0"/>
              <a:t>the </a:t>
            </a:r>
            <a:r>
              <a:rPr dirty="0"/>
              <a:t>status of the unit based on its </a:t>
            </a:r>
            <a:r>
              <a:rPr dirty="0" smtClean="0"/>
              <a:t>most </a:t>
            </a:r>
            <a:r>
              <a:rPr dirty="0"/>
              <a:t>recent readiness check.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40306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Verify that the X Series  defibrillator is ready for use by  noting the Ready for Use symbol  on the defibrillator front panel.  Turn on the device so that the X  Series is performing self-tests  and becoming active.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23784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rPr lang="en-US" sz="1300" dirty="0">
                <a:latin typeface="Century Gothic" panose="020B0502020202020204" pitchFamily="34" charset="0"/>
              </a:rPr>
              <a:t>Welcome to the X Series Overview. We will start with a quick tour around the X Series followed by the everyday patient assessment functionality.</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787906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Alarm Reset/Suspend key  both temporarily silences vital  parameter alarms or  acknowledges/resets functional  alarms (leads off, cable off, etc.).</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174824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X Series displays the current  date and time on the top left  corner of the screen which is  easy to see and easy to adjust.  To access the Date and Time  Menu, highlight the Date and  Time display with Navigation  Keys and press the Select Key.  This can be done from the  standard monitoring screen.</a:t>
            </a:r>
            <a:r>
              <a:rPr lang="en-US" sz="1300" dirty="0">
                <a:latin typeface="Century Gothic" panose="020B0502020202020204" pitchFamily="34" charset="0"/>
              </a:rPr>
              <a:t> The X Series can also be configured to Time Sync to several webservers. This configurations will allow the device to set the time and date any time the device is powered on and is connected to cellular network. </a:t>
            </a:r>
          </a:p>
          <a:p>
            <a:endParaRPr dirty="0"/>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791183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X Series offers alarm  settings for Adult, Pediatric and  Neonatal Modes. The latter is  available only from ZOLL. You  can see the indicator at the top of  the screen. Each mode will  adjust to default alarm settings,  NIBP inflation pressures, NIBP  inflation volume and initial energy  settings as well as mode  appropriate energy algorithms.  Neonatal Mode has not been  approved for advisory  defibrillation.</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76055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Here you can see the Battery  Status Indicator, which indicates  approximately how much run  time remains on the battery.</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591027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endParaRPr sz="1300" dirty="0">
              <a:latin typeface="Century Gothic" panose="020B0502020202020204" pitchFamily="34" charset="0"/>
            </a:endParaRPr>
          </a:p>
          <a:p>
            <a:r>
              <a:rPr sz="1300" dirty="0">
                <a:latin typeface="Century Gothic" panose="020B0502020202020204" pitchFamily="34" charset="0"/>
              </a:rPr>
              <a:t>The Elapsed Timer allows you to  track the elapsed time for  time-critical patients.</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504081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Vital sign and equipment alert  messages give multiple visual  indicators to make alarms easily  identifiable and user-friendly.  Troubleshooting is quick and  easy.</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053830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lang="en-US" sz="1300" dirty="0">
                <a:latin typeface="Century Gothic" panose="020B0502020202020204" pitchFamily="34" charset="0"/>
              </a:rPr>
              <a:t>The home or display button has a dual purpose. This button allows you to scroll through the  three screen modes: primary  monitor multiple channel display,  vital trend display and large numeric  display; and closes any open  (gray or sub menus) parameter windows that were opened or will return you to the primary monitor channel display. </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545408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Multi-Channel Display is  custom configurable to show up  to 4 traces: any combination of  ECG and physiological (EtCO2,  SpO2, IBP, CPR features)  waveforms can be displayed at  any given time.</a:t>
            </a:r>
            <a:r>
              <a:rPr lang="en-US" sz="1300" dirty="0">
                <a:latin typeface="Century Gothic" panose="020B0502020202020204" pitchFamily="34" charset="0"/>
              </a:rPr>
              <a:t> Please click on “Multi-channel Display” link to review standard ECG monitoring for X Series.</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889582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Vital Trend Display Screen allows you to view all vital trends  for the current patient without printing a report.</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636047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endParaRPr lang="en-US" dirty="0" smtClean="0"/>
          </a:p>
          <a:p>
            <a:r>
              <a:rPr sz="1300" dirty="0">
                <a:latin typeface="Century Gothic" panose="020B0502020202020204" pitchFamily="34" charset="0"/>
              </a:rPr>
              <a:t>The Large Numeric Display gives you very large numbers for  improved visibilit</a:t>
            </a:r>
            <a:r>
              <a:rPr lang="en-US" sz="1300" dirty="0">
                <a:latin typeface="Century Gothic" panose="020B0502020202020204" pitchFamily="34" charset="0"/>
              </a:rPr>
              <a:t>y </a:t>
            </a:r>
            <a:r>
              <a:rPr sz="1300" dirty="0">
                <a:latin typeface="Century Gothic" panose="020B0502020202020204" pitchFamily="34" charset="0"/>
              </a:rPr>
              <a:t>at greater distances.</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78558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lnSpcReduction="10000"/>
          </a:bodyPr>
          <a:lstStyle/>
          <a:p>
            <a:endParaRPr lang="en-US" sz="1300" dirty="0">
              <a:latin typeface="Century Gothic" panose="020B0502020202020204" pitchFamily="34" charset="0"/>
            </a:endParaRPr>
          </a:p>
          <a:p>
            <a:r>
              <a:rPr sz="1300" dirty="0">
                <a:latin typeface="Century Gothic" panose="020B0502020202020204" pitchFamily="34" charset="0"/>
              </a:rPr>
              <a:t>These training Modules are an  adjunct to formal training. You  must obtain instruction from an  appropriate authority before  using this device for patient care.  Please take some time to read  the operator's manual that came  with the X Series. The manual  will also highlight topics not  covered in these modules, such  as defibrillator paddles, internal  paddles and other accessories.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91300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3-key cluster of Navigation  Keys to right of the screen  (clockwise, counter clockwise  and select) are used to move the  indicator box on the screen  display and to select options.  The indicator box is highlighted  blue.</a:t>
            </a:r>
            <a:endParaRPr lang="en-US" sz="1300" dirty="0">
              <a:latin typeface="Century Gothic" panose="020B0502020202020204" pitchFamily="34" charset="0"/>
            </a:endParaRPr>
          </a:p>
          <a:p>
            <a:pPr marL="231584" marR="5370" indent="-302066" defTabSz="966612">
              <a:lnSpc>
                <a:spcPct val="110000"/>
              </a:lnSpc>
              <a:buFont typeface="Wingdings" panose="05000000000000000000" pitchFamily="2" charset="2"/>
              <a:buChar char="v"/>
              <a:tabLst>
                <a:tab pos="714219" algn="l"/>
              </a:tabLst>
              <a:defRPr/>
            </a:pPr>
            <a:r>
              <a:rPr lang="en-US" sz="1300" spc="21" dirty="0">
                <a:solidFill>
                  <a:prstClr val="black"/>
                </a:solidFill>
                <a:latin typeface="Century Gothic" panose="020B0502020202020204" pitchFamily="34" charset="0"/>
                <a:cs typeface="Calibri"/>
              </a:rPr>
              <a:t>If you can highlight it in </a:t>
            </a:r>
            <a:r>
              <a:rPr lang="en-US" sz="1300" b="1" u="sng" spc="21" dirty="0">
                <a:solidFill>
                  <a:srgbClr val="4F81BD"/>
                </a:solidFill>
                <a:latin typeface="Century Gothic" panose="020B0502020202020204" pitchFamily="34" charset="0"/>
                <a:cs typeface="Calibri"/>
              </a:rPr>
              <a:t>blue</a:t>
            </a:r>
            <a:r>
              <a:rPr lang="en-US" sz="1300" spc="21" dirty="0">
                <a:solidFill>
                  <a:prstClr val="black"/>
                </a:solidFill>
                <a:latin typeface="Century Gothic" panose="020B0502020202020204" pitchFamily="34" charset="0"/>
                <a:cs typeface="Calibri"/>
              </a:rPr>
              <a:t>, there is something you can</a:t>
            </a:r>
            <a:r>
              <a:rPr lang="en-US" sz="1300" b="1" spc="21" dirty="0">
                <a:solidFill>
                  <a:prstClr val="black"/>
                </a:solidFill>
                <a:latin typeface="Century Gothic" panose="020B0502020202020204" pitchFamily="34" charset="0"/>
                <a:cs typeface="Calibri"/>
              </a:rPr>
              <a:t> </a:t>
            </a:r>
            <a:r>
              <a:rPr lang="en-US" sz="1300" b="1" u="sng" spc="21" dirty="0">
                <a:solidFill>
                  <a:prstClr val="black"/>
                </a:solidFill>
                <a:latin typeface="Century Gothic" panose="020B0502020202020204" pitchFamily="34" charset="0"/>
                <a:cs typeface="Calibri"/>
              </a:rPr>
              <a:t>do</a:t>
            </a:r>
            <a:r>
              <a:rPr lang="en-US" sz="1300" b="1" spc="21" dirty="0">
                <a:solidFill>
                  <a:prstClr val="black"/>
                </a:solidFill>
                <a:latin typeface="Century Gothic" panose="020B0502020202020204" pitchFamily="34" charset="0"/>
                <a:cs typeface="Calibri"/>
              </a:rPr>
              <a:t> </a:t>
            </a:r>
            <a:r>
              <a:rPr lang="en-US" sz="1300" spc="21" dirty="0">
                <a:solidFill>
                  <a:prstClr val="black"/>
                </a:solidFill>
                <a:latin typeface="Century Gothic" panose="020B0502020202020204" pitchFamily="34" charset="0"/>
                <a:cs typeface="Calibri"/>
              </a:rPr>
              <a:t>by pressing the “Select” key</a:t>
            </a:r>
          </a:p>
          <a:p>
            <a:endParaRPr dirty="0"/>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247274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300" dirty="0">
                <a:latin typeface="Century Gothic" panose="020B0502020202020204" pitchFamily="34" charset="0"/>
              </a:rPr>
              <a:t>The X Series cross compatibility with CPR Stat-</a:t>
            </a:r>
            <a:r>
              <a:rPr lang="en-US" sz="1300" dirty="0" err="1">
                <a:latin typeface="Century Gothic" panose="020B0502020202020204" pitchFamily="34" charset="0"/>
              </a:rPr>
              <a:t>padz</a:t>
            </a:r>
            <a:r>
              <a:rPr lang="en-US" sz="1300" dirty="0">
                <a:latin typeface="Century Gothic" panose="020B0502020202020204" pitchFamily="34" charset="0"/>
              </a:rPr>
              <a:t>®, Pedi-</a:t>
            </a:r>
            <a:r>
              <a:rPr lang="en-US" sz="1300" dirty="0" err="1">
                <a:latin typeface="Century Gothic" panose="020B0502020202020204" pitchFamily="34" charset="0"/>
              </a:rPr>
              <a:t>padz</a:t>
            </a:r>
            <a:r>
              <a:rPr lang="en-US" sz="1300" dirty="0">
                <a:latin typeface="Century Gothic" panose="020B0502020202020204" pitchFamily="34" charset="0"/>
              </a:rPr>
              <a:t>® II, ECG Electrodes, and other therapy electrodes. For more information consult the X Series Operator Guide.</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660543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66612">
              <a:defRPr/>
            </a:pPr>
            <a:r>
              <a:rPr lang="en-US" sz="1300" dirty="0">
                <a:latin typeface="Century Gothic" panose="020B0502020202020204" pitchFamily="34" charset="0"/>
              </a:rPr>
              <a:t>The X Series can monitor the  electrocardiogram with the  following configurations: 3-lead,  4–lead, 5-lead or 12-lead. </a:t>
            </a:r>
          </a:p>
          <a:p>
            <a:pPr defTabSz="966612">
              <a:defRPr/>
            </a:pPr>
            <a:endParaRPr lang="en-US" sz="1300" dirty="0">
              <a:latin typeface="Century Gothic" panose="020B0502020202020204" pitchFamily="34" charset="0"/>
            </a:endParaRPr>
          </a:p>
          <a:p>
            <a:pPr defTabSz="966612">
              <a:defRPr/>
            </a:pPr>
            <a:r>
              <a:rPr lang="en-US" sz="1300" dirty="0">
                <a:latin typeface="Century Gothic" panose="020B0502020202020204" pitchFamily="34" charset="0"/>
              </a:rPr>
              <a:t>The X Series offers a monitoring display of up to four  different waveforms. 12-lead ECG Monitoring is also  available, which provides  simultaneous acquisition and  storage of 12-lead information.  The device is capable of  monitoring all 12 leads. A static 12-lead  (resting ECG)  is easily acquired. </a:t>
            </a:r>
          </a:p>
          <a:p>
            <a:endParaRPr dirty="0" smtClean="0"/>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120417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b="0" i="0" u="none" dirty="0" smtClean="0"/>
          </a:p>
          <a:p>
            <a:r>
              <a:rPr lang="en-US" b="0" i="0" u="none" dirty="0" smtClean="0"/>
              <a:t>The</a:t>
            </a:r>
            <a:r>
              <a:rPr lang="en-US" b="0" i="0" u="none" baseline="0" dirty="0" smtClean="0"/>
              <a:t> X Series when configured will power up in Pad view. This allows the provider an immediate pad view. Should the Pads not be used  and standard ECG monitoring leads applied, the X Series will automatically change to a pre configured selected lead view. </a:t>
            </a:r>
            <a:endParaRPr lang="en-US" b="0" i="0" u="none" dirty="0"/>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652482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smtClean="0"/>
          </a:p>
          <a:p>
            <a:r>
              <a:rPr lang="en-US" b="0" i="0" u="none" dirty="0" smtClean="0"/>
              <a:t>The x series can</a:t>
            </a:r>
            <a:r>
              <a:rPr lang="en-US" b="0" i="0" u="none" baseline="0" dirty="0" smtClean="0"/>
              <a:t> be configured to monitor </a:t>
            </a:r>
            <a:r>
              <a:rPr lang="en-US" baseline="0" dirty="0" smtClean="0"/>
              <a:t>r</a:t>
            </a:r>
            <a:r>
              <a:rPr dirty="0" smtClean="0"/>
              <a:t>esp</a:t>
            </a:r>
            <a:r>
              <a:rPr lang="en-US" dirty="0" smtClean="0"/>
              <a:t>iration</a:t>
            </a:r>
            <a:r>
              <a:rPr lang="en-US" baseline="0" dirty="0" smtClean="0"/>
              <a:t> via</a:t>
            </a:r>
            <a:r>
              <a:rPr dirty="0" smtClean="0"/>
              <a:t> </a:t>
            </a:r>
            <a:r>
              <a:rPr dirty="0"/>
              <a:t>impedance </a:t>
            </a:r>
            <a:r>
              <a:rPr dirty="0" smtClean="0"/>
              <a:t>pneumography  </a:t>
            </a:r>
            <a:r>
              <a:rPr dirty="0"/>
              <a:t>technology, which means that  breaths are measured through  changes in thoracic impedance.  A standard ECG lead cable is  used (Leads I or II), so no  additional adapters or cables are  necessary</a:t>
            </a:r>
            <a:r>
              <a:rPr b="0" i="0" u="none" dirty="0" smtClean="0"/>
              <a:t>. </a:t>
            </a:r>
            <a:r>
              <a:rPr lang="en-US" b="0" i="0" u="none" dirty="0" smtClean="0"/>
              <a:t>T</a:t>
            </a:r>
            <a:r>
              <a:rPr b="0" i="0" u="none" dirty="0" smtClean="0"/>
              <a:t>he </a:t>
            </a:r>
            <a:r>
              <a:rPr b="0" i="0" u="none" dirty="0"/>
              <a:t>X Series  automatically transitions from  </a:t>
            </a:r>
            <a:r>
              <a:rPr b="0" i="0" u="none" dirty="0" smtClean="0"/>
              <a:t>pneumography </a:t>
            </a:r>
            <a:r>
              <a:rPr b="0" i="0" u="none" dirty="0"/>
              <a:t>to capnography  when the latter is activated.</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692454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defRPr/>
            </a:pPr>
            <a:r>
              <a:rPr sz="1300" dirty="0">
                <a:latin typeface="Century Gothic" panose="020B0502020202020204" pitchFamily="34" charset="0"/>
              </a:rPr>
              <a:t>The X Series CO-Oximeter  continuously and noninvasively  measures the oxygen saturation  of arterial hemoglobin (SpO</a:t>
            </a:r>
            <a:r>
              <a:rPr lang="en-US" sz="1300" baseline="-25000" dirty="0">
                <a:latin typeface="Century Gothic" panose="020B0502020202020204" pitchFamily="34" charset="0"/>
              </a:rPr>
              <a:t>2</a:t>
            </a:r>
            <a:r>
              <a:rPr sz="1300" dirty="0">
                <a:latin typeface="Century Gothic" panose="020B0502020202020204" pitchFamily="34" charset="0"/>
              </a:rPr>
              <a:t>),  carboxyhemoglobin saturation  (</a:t>
            </a:r>
            <a:r>
              <a:rPr sz="1300" dirty="0" err="1">
                <a:latin typeface="Century Gothic" panose="020B0502020202020204" pitchFamily="34" charset="0"/>
              </a:rPr>
              <a:t>SpCO</a:t>
            </a:r>
            <a:r>
              <a:rPr sz="1300" dirty="0">
                <a:latin typeface="Century Gothic" panose="020B0502020202020204" pitchFamily="34" charset="0"/>
              </a:rPr>
              <a:t>), and methemoglobin  saturation (</a:t>
            </a:r>
            <a:r>
              <a:rPr sz="1300" dirty="0" err="1">
                <a:latin typeface="Century Gothic" panose="020B0502020202020204" pitchFamily="34" charset="0"/>
              </a:rPr>
              <a:t>SpMet</a:t>
            </a:r>
            <a:r>
              <a:rPr sz="1300" dirty="0">
                <a:latin typeface="Century Gothic" panose="020B0502020202020204" pitchFamily="34" charset="0"/>
              </a:rPr>
              <a:t>) at a  peripheral site, such as the </a:t>
            </a:r>
            <a:r>
              <a:rPr lang="en-US" sz="1300" dirty="0">
                <a:latin typeface="Century Gothic" panose="020B0502020202020204" pitchFamily="34" charset="0"/>
              </a:rPr>
              <a:t>finger, </a:t>
            </a:r>
            <a:r>
              <a:rPr sz="1300" dirty="0">
                <a:latin typeface="Century Gothic" panose="020B0502020202020204" pitchFamily="34" charset="0"/>
              </a:rPr>
              <a:t>foot, toe</a:t>
            </a:r>
            <a:r>
              <a:rPr lang="en-US" sz="1300" dirty="0">
                <a:latin typeface="Century Gothic" panose="020B0502020202020204" pitchFamily="34" charset="0"/>
              </a:rPr>
              <a:t> or ear</a:t>
            </a:r>
            <a:r>
              <a:rPr sz="1300" dirty="0">
                <a:latin typeface="Century Gothic" panose="020B0502020202020204" pitchFamily="34" charset="0"/>
              </a:rPr>
              <a:t>.</a:t>
            </a:r>
            <a:r>
              <a:rPr lang="en-US" sz="1300" dirty="0">
                <a:latin typeface="Century Gothic" panose="020B0502020202020204" pitchFamily="34" charset="0"/>
              </a:rPr>
              <a:t>  </a:t>
            </a:r>
            <a:r>
              <a:rPr sz="1300" dirty="0">
                <a:latin typeface="Century Gothic" panose="020B0502020202020204" pitchFamily="34" charset="0"/>
              </a:rPr>
              <a:t> </a:t>
            </a:r>
            <a:r>
              <a:rPr lang="en-US" altLang="en-US" sz="1300" dirty="0">
                <a:latin typeface="Century Gothic" panose="020B0502020202020204" pitchFamily="34" charset="0"/>
                <a:cs typeface="Geneva" pitchFamily="125" charset="-128"/>
              </a:rPr>
              <a:t>New Advanced Parameters can also include the following :Total Hemoglobin(</a:t>
            </a:r>
            <a:r>
              <a:rPr lang="en-US" altLang="en-US" sz="1300" dirty="0" err="1">
                <a:latin typeface="Century Gothic" panose="020B0502020202020204" pitchFamily="34" charset="0"/>
                <a:cs typeface="Geneva" pitchFamily="125" charset="-128"/>
              </a:rPr>
              <a:t>SpHb</a:t>
            </a:r>
            <a:r>
              <a:rPr lang="en-US" altLang="en-US" sz="1300" dirty="0">
                <a:latin typeface="Century Gothic" panose="020B0502020202020204" pitchFamily="34" charset="0"/>
                <a:cs typeface="Geneva" pitchFamily="125" charset="-128"/>
              </a:rPr>
              <a:t>), Oxygen Content (SpOC), </a:t>
            </a:r>
            <a:r>
              <a:rPr lang="en-US" altLang="en-US" sz="1300" dirty="0" err="1">
                <a:latin typeface="Century Gothic" panose="020B0502020202020204" pitchFamily="34" charset="0"/>
                <a:cs typeface="Geneva" pitchFamily="125" charset="-128"/>
              </a:rPr>
              <a:t>Pleth</a:t>
            </a:r>
            <a:r>
              <a:rPr lang="en-US" altLang="en-US" sz="1300" dirty="0">
                <a:latin typeface="Century Gothic" panose="020B0502020202020204" pitchFamily="34" charset="0"/>
                <a:cs typeface="Geneva" pitchFamily="125" charset="-128"/>
              </a:rPr>
              <a:t> Variability Index (PVI),Perfusion Index (PI). </a:t>
            </a:r>
            <a:r>
              <a:rPr sz="1300" dirty="0">
                <a:latin typeface="Century Gothic" panose="020B0502020202020204" pitchFamily="34" charset="0"/>
              </a:rPr>
              <a:t>This monitoring gives information about the  cardiac and respiratory systems, </a:t>
            </a:r>
            <a:r>
              <a:rPr lang="en-US" sz="1300" dirty="0">
                <a:latin typeface="Century Gothic" panose="020B0502020202020204" pitchFamily="34" charset="0"/>
              </a:rPr>
              <a:t> perfusion details </a:t>
            </a:r>
            <a:r>
              <a:rPr sz="1300" dirty="0">
                <a:latin typeface="Century Gothic" panose="020B0502020202020204" pitchFamily="34" charset="0"/>
              </a:rPr>
              <a:t>and provides details of oxygen transportation in the body.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17988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The X Series CO-Oximetry </a:t>
            </a:r>
            <a:r>
              <a:rPr lang="en-US" sz="1300" dirty="0">
                <a:latin typeface="Century Gothic" panose="020B0502020202020204" pitchFamily="34" charset="0"/>
              </a:rPr>
              <a:t>and advanced parameter </a:t>
            </a:r>
            <a:r>
              <a:rPr lang="en-US" sz="1300" b="1" i="1" u="sng" dirty="0">
                <a:latin typeface="Century Gothic" panose="020B0502020202020204" pitchFamily="34" charset="0"/>
              </a:rPr>
              <a:t>(</a:t>
            </a:r>
            <a:r>
              <a:rPr lang="en-US" sz="1300" b="1" i="1" u="sng" dirty="0" err="1">
                <a:latin typeface="Century Gothic" panose="020B0502020202020204" pitchFamily="34" charset="0"/>
              </a:rPr>
              <a:t>SpHb</a:t>
            </a:r>
            <a:r>
              <a:rPr lang="en-US" sz="1300" b="1" i="1" u="sng" dirty="0">
                <a:latin typeface="Century Gothic" panose="020B0502020202020204" pitchFamily="34" charset="0"/>
              </a:rPr>
              <a:t>)</a:t>
            </a:r>
            <a:r>
              <a:rPr lang="en-US" sz="1300" dirty="0">
                <a:latin typeface="Century Gothic" panose="020B0502020202020204" pitchFamily="34" charset="0"/>
              </a:rPr>
              <a:t> </a:t>
            </a:r>
            <a:r>
              <a:rPr sz="1300" dirty="0">
                <a:latin typeface="Century Gothic" panose="020B0502020202020204" pitchFamily="34" charset="0"/>
              </a:rPr>
              <a:t>option</a:t>
            </a:r>
            <a:r>
              <a:rPr lang="en-US" sz="1300" dirty="0">
                <a:latin typeface="Century Gothic" panose="020B0502020202020204" pitchFamily="34" charset="0"/>
              </a:rPr>
              <a:t>s are</a:t>
            </a:r>
            <a:r>
              <a:rPr sz="1300" dirty="0">
                <a:latin typeface="Century Gothic" panose="020B0502020202020204" pitchFamily="34" charset="0"/>
              </a:rPr>
              <a:t> intended for use only  with </a:t>
            </a:r>
            <a:r>
              <a:rPr sz="1300" dirty="0" err="1">
                <a:latin typeface="Century Gothic" panose="020B0502020202020204" pitchFamily="34" charset="0"/>
              </a:rPr>
              <a:t>with</a:t>
            </a:r>
            <a:r>
              <a:rPr sz="1300" dirty="0">
                <a:latin typeface="Century Gothic" panose="020B0502020202020204" pitchFamily="34" charset="0"/>
              </a:rPr>
              <a:t> </a:t>
            </a:r>
            <a:r>
              <a:rPr sz="1300" dirty="0" err="1">
                <a:latin typeface="Century Gothic" panose="020B0502020202020204" pitchFamily="34" charset="0"/>
              </a:rPr>
              <a:t>Masimo</a:t>
            </a:r>
            <a:r>
              <a:rPr sz="1300" dirty="0">
                <a:latin typeface="Century Gothic" panose="020B0502020202020204" pitchFamily="34" charset="0"/>
              </a:rPr>
              <a:t> Rainbow SET  sensors. The CO-Oximetry  sensor contains light-emitting  diodes (LEDs) that transmit  various visible and infrared light  through the body’s extremities.  The transmitted light is then  received by a photodetector,  which converts it to an electronic  signal. The signal is then sent to  the X Series unit for processing.</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092646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Pulse oximetry measurements  begin as soon as the sensor is  applied to the patient and  connected to the X Series unit.  The X Series displays SpO</a:t>
            </a:r>
            <a:r>
              <a:rPr lang="en-US" sz="1300" baseline="-25000" dirty="0">
                <a:latin typeface="Century Gothic" panose="020B0502020202020204" pitchFamily="34" charset="0"/>
              </a:rPr>
              <a:t>2</a:t>
            </a:r>
            <a:r>
              <a:rPr sz="1300" dirty="0">
                <a:latin typeface="Century Gothic" panose="020B0502020202020204" pitchFamily="34" charset="0"/>
              </a:rPr>
              <a:t>  values and pulse bar in a large  numeric format, with additional  CO-Oximetry options  automatically scrolling in the  lower portion of the </a:t>
            </a:r>
            <a:r>
              <a:rPr lang="en-US" sz="1300" dirty="0">
                <a:latin typeface="Century Gothic" panose="020B0502020202020204" pitchFamily="34" charset="0"/>
              </a:rPr>
              <a:t>SpO</a:t>
            </a:r>
            <a:r>
              <a:rPr lang="en-US" sz="1300" baseline="-25000" dirty="0">
                <a:latin typeface="Century Gothic" panose="020B0502020202020204" pitchFamily="34" charset="0"/>
              </a:rPr>
              <a:t>2</a:t>
            </a:r>
            <a:r>
              <a:rPr sz="1300" dirty="0">
                <a:latin typeface="Century Gothic" panose="020B0502020202020204" pitchFamily="34" charset="0"/>
              </a:rPr>
              <a:t>  window. This eliminates the need  for users to request information  increasing ease of use. The  CO-Oximetry probe requires only  one calibration per use – at  power up, as opposed to  recalibrating at each transition  between functions. If </a:t>
            </a:r>
            <a:r>
              <a:rPr sz="1300" dirty="0" err="1">
                <a:latin typeface="Century Gothic" panose="020B0502020202020204" pitchFamily="34" charset="0"/>
              </a:rPr>
              <a:t>SpCO</a:t>
            </a:r>
            <a:r>
              <a:rPr sz="1300" dirty="0">
                <a:latin typeface="Century Gothic" panose="020B0502020202020204" pitchFamily="34" charset="0"/>
              </a:rPr>
              <a:t> and  </a:t>
            </a:r>
            <a:r>
              <a:rPr sz="1300" dirty="0" err="1">
                <a:latin typeface="Century Gothic" panose="020B0502020202020204" pitchFamily="34" charset="0"/>
              </a:rPr>
              <a:t>SpMet</a:t>
            </a:r>
            <a:r>
              <a:rPr sz="1300" dirty="0">
                <a:latin typeface="Century Gothic" panose="020B0502020202020204" pitchFamily="34" charset="0"/>
              </a:rPr>
              <a:t> are installed, the </a:t>
            </a:r>
            <a:r>
              <a:rPr sz="1300" dirty="0" err="1">
                <a:latin typeface="Century Gothic" panose="020B0502020202020204" pitchFamily="34" charset="0"/>
              </a:rPr>
              <a:t>SpCO</a:t>
            </a:r>
            <a:r>
              <a:rPr sz="1300" dirty="0">
                <a:latin typeface="Century Gothic" panose="020B0502020202020204" pitchFamily="34" charset="0"/>
              </a:rPr>
              <a:t>  and </a:t>
            </a:r>
            <a:r>
              <a:rPr sz="1300" dirty="0" err="1">
                <a:latin typeface="Century Gothic" panose="020B0502020202020204" pitchFamily="34" charset="0"/>
              </a:rPr>
              <a:t>SpMet</a:t>
            </a:r>
            <a:r>
              <a:rPr sz="1300" dirty="0">
                <a:latin typeface="Century Gothic" panose="020B0502020202020204" pitchFamily="34" charset="0"/>
              </a:rPr>
              <a:t> measurements will  alternate every two seconds  underneath the </a:t>
            </a:r>
            <a:r>
              <a:rPr lang="en-US" sz="1300" dirty="0">
                <a:latin typeface="Century Gothic" panose="020B0502020202020204" pitchFamily="34" charset="0"/>
              </a:rPr>
              <a:t>SpO</a:t>
            </a:r>
            <a:r>
              <a:rPr lang="en-US" sz="1300" baseline="-25000" dirty="0">
                <a:latin typeface="Century Gothic" panose="020B0502020202020204" pitchFamily="34" charset="0"/>
              </a:rPr>
              <a:t>2</a:t>
            </a:r>
            <a:r>
              <a:rPr sz="1300" dirty="0">
                <a:latin typeface="Century Gothic" panose="020B0502020202020204" pitchFamily="34" charset="0"/>
              </a:rPr>
              <a:t> display.</a:t>
            </a:r>
            <a:r>
              <a:rPr lang="en-US" sz="1300" dirty="0">
                <a:latin typeface="Century Gothic" panose="020B0502020202020204" pitchFamily="34" charset="0"/>
              </a:rPr>
              <a:t> </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735250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520" y="4620580"/>
            <a:ext cx="5852160" cy="3780471"/>
          </a:xfrm>
          <a:prstGeom prst="rect">
            <a:avLst/>
          </a:prstGeom>
        </p:spPr>
        <p:txBody>
          <a:bodyPr/>
          <a:lstStyle/>
          <a:p>
            <a:r>
              <a:rPr lang="en-US" sz="1300" dirty="0">
                <a:latin typeface="Century Gothic" panose="020B0502020202020204" pitchFamily="34" charset="0"/>
              </a:rPr>
              <a:t>Additional critical care monitoring is available with </a:t>
            </a:r>
            <a:r>
              <a:rPr lang="en-US" sz="1300" dirty="0" err="1">
                <a:latin typeface="Century Gothic" panose="020B0502020202020204" pitchFamily="34" charset="0"/>
              </a:rPr>
              <a:t>SpHb</a:t>
            </a:r>
            <a:r>
              <a:rPr lang="en-US" sz="1300" dirty="0">
                <a:latin typeface="Century Gothic" panose="020B0502020202020204" pitchFamily="34" charset="0"/>
              </a:rPr>
              <a:t> sensor. If </a:t>
            </a:r>
            <a:r>
              <a:rPr lang="en-US" sz="1300" dirty="0" err="1">
                <a:latin typeface="Century Gothic" panose="020B0502020202020204" pitchFamily="34" charset="0"/>
              </a:rPr>
              <a:t>SpCO</a:t>
            </a:r>
            <a:r>
              <a:rPr lang="en-US" sz="1300" dirty="0">
                <a:latin typeface="Century Gothic" panose="020B0502020202020204" pitchFamily="34" charset="0"/>
              </a:rPr>
              <a:t> and </a:t>
            </a:r>
            <a:r>
              <a:rPr lang="en-US" sz="1300" dirty="0" err="1">
                <a:latin typeface="Century Gothic" panose="020B0502020202020204" pitchFamily="34" charset="0"/>
              </a:rPr>
              <a:t>SpMet</a:t>
            </a:r>
            <a:r>
              <a:rPr lang="en-US" sz="1300" dirty="0">
                <a:latin typeface="Century Gothic" panose="020B0502020202020204" pitchFamily="34" charset="0"/>
              </a:rPr>
              <a:t>, or </a:t>
            </a:r>
            <a:r>
              <a:rPr lang="en-US" sz="1300" dirty="0" err="1">
                <a:latin typeface="Century Gothic" panose="020B0502020202020204" pitchFamily="34" charset="0"/>
              </a:rPr>
              <a:t>SpHb</a:t>
            </a:r>
            <a:r>
              <a:rPr lang="en-US" sz="1300" dirty="0">
                <a:latin typeface="Century Gothic" panose="020B0502020202020204" pitchFamily="34" charset="0"/>
              </a:rPr>
              <a:t>, SpOC, PVI and PI are installed and monitoring is on for these parameters, the measurements will alternate every two seconds underneath the display.</a:t>
            </a:r>
          </a:p>
        </p:txBody>
      </p:sp>
    </p:spTree>
    <p:extLst>
      <p:ext uri="{BB962C8B-B14F-4D97-AF65-F5344CB8AC3E}">
        <p14:creationId xmlns:p14="http://schemas.microsoft.com/office/powerpoint/2010/main" val="1538083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endParaRPr lang="en-US" sz="1300" dirty="0">
              <a:latin typeface="Century Gothic" panose="020B0502020202020204" pitchFamily="34" charset="0"/>
            </a:endParaRPr>
          </a:p>
          <a:p>
            <a:r>
              <a:rPr sz="1300" dirty="0">
                <a:latin typeface="Century Gothic" panose="020B0502020202020204" pitchFamily="34" charset="0"/>
              </a:rPr>
              <a:t>Pushing the Snapshot Key  represents midpoint of a 24  second snapshot: a total of 24  seconds of data is captured – 12  seconds prior and 12 seconds  after the key press.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42692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X Series is extremely small.  It’s dimensions are 8.9” x 10.4” x  7.9” (22.6 cm x 20.1 x 26.4 cm),  including the handle. It is also  extremely light, weighing in at  only 11.7 pounds or 5.3 kg with a  battery and a roll of paper.</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93762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endParaRPr lang="en-US" sz="1300" dirty="0">
              <a:latin typeface="Century Gothic" panose="020B0502020202020204" pitchFamily="34" charset="0"/>
            </a:endParaRPr>
          </a:p>
          <a:p>
            <a:r>
              <a:rPr sz="1300" dirty="0">
                <a:latin typeface="Century Gothic" panose="020B0502020202020204" pitchFamily="34" charset="0"/>
              </a:rPr>
              <a:t>The NIBP Key initiates or aborts  a single blood pressure  assessment. </a:t>
            </a:r>
            <a:r>
              <a:rPr lang="en-US" sz="1300" dirty="0">
                <a:latin typeface="Century Gothic" panose="020B0502020202020204" pitchFamily="34" charset="0"/>
              </a:rPr>
              <a:t>Click on NIBP Key link to </a:t>
            </a:r>
            <a:r>
              <a:rPr sz="1300" dirty="0">
                <a:latin typeface="Century Gothic" panose="020B0502020202020204" pitchFamily="34" charset="0"/>
              </a:rPr>
              <a:t>review the NIBP  module.</a:t>
            </a:r>
          </a:p>
        </p:txBody>
      </p:sp>
    </p:spTree>
    <p:extLst>
      <p:ext uri="{BB962C8B-B14F-4D97-AF65-F5344CB8AC3E}">
        <p14:creationId xmlns:p14="http://schemas.microsoft.com/office/powerpoint/2010/main" val="33864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endParaRPr dirty="0"/>
          </a:p>
          <a:p>
            <a:r>
              <a:rPr sz="1300" dirty="0">
                <a:latin typeface="Century Gothic" panose="020B0502020202020204" pitchFamily="34" charset="0"/>
              </a:rPr>
              <a:t>You can access the X Series  functions using the quick access  keys that are located on the left  side of the display screen. When  you press the last key, the left  arrow, five more keys are  displayed.</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656628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Lead Select Key allows you  to change the monitoring lead  quickly. To learn more about  ECG Monitoring, review the ECG  Monitoring module.</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771240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12-Lead Key accesses the X  Series 12-Lead monitoring  capabilities. More detailed  information will be reviewed in  the ECG Monitoring Module.</a:t>
            </a:r>
            <a:r>
              <a:rPr lang="en-US" sz="1300" dirty="0">
                <a:latin typeface="Century Gothic" panose="020B0502020202020204" pitchFamily="34" charset="0"/>
              </a:rPr>
              <a:t> Click on the 12 Lead Key link to review 12 Lead Acquisition.</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689569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CO2 Key activates or  deactivates capnography. </a:t>
            </a:r>
            <a:r>
              <a:rPr lang="en-US" sz="1300" dirty="0">
                <a:latin typeface="Century Gothic" panose="020B0502020202020204" pitchFamily="34" charset="0"/>
              </a:rPr>
              <a:t>Click on link to </a:t>
            </a:r>
            <a:r>
              <a:rPr sz="1300" dirty="0">
                <a:latin typeface="Century Gothic" panose="020B0502020202020204" pitchFamily="34" charset="0"/>
              </a:rPr>
              <a:t>review the Capnography Module.</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01810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Treatment Key initiates what  we have historically called Code  Markers. The Treatment Markers  provide multiple options: 2 pages  with 5 options per page, and are  custom configurable. Treatment  markers must be preconfigured  in the Supervisor Menu. When  preconfiguring, select from a  preset list or manually enter any  label.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920067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Printer or Recorder Key  either starts or stops the printer,  allowing you to determine how  long a strip you need for any  given situation. The X Series </a:t>
            </a:r>
            <a:r>
              <a:rPr lang="en-US" sz="1300" dirty="0">
                <a:latin typeface="Century Gothic" panose="020B0502020202020204" pitchFamily="34" charset="0"/>
              </a:rPr>
              <a:t>offers 80mm plain white </a:t>
            </a:r>
            <a:r>
              <a:rPr sz="1300" dirty="0">
                <a:latin typeface="Century Gothic" panose="020B0502020202020204" pitchFamily="34" charset="0"/>
              </a:rPr>
              <a:t>with an option to print the grid, </a:t>
            </a:r>
            <a:r>
              <a:rPr lang="en-US" sz="1300" dirty="0">
                <a:latin typeface="Century Gothic" panose="020B0502020202020204" pitchFamily="34" charset="0"/>
              </a:rPr>
              <a:t>or pre-printed red grid paper.</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876360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Brightness Key also offers  three functional screen modes:  color, high contrast with a white  background and night-vision  goggle-friendly mode when configured.</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053741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IBP Quick Access Key  allows you to access the IBP  Menu in the critical care versions  of the X Series. </a:t>
            </a:r>
            <a:r>
              <a:rPr lang="en-US" sz="1300" dirty="0">
                <a:latin typeface="Century Gothic" panose="020B0502020202020204" pitchFamily="34" charset="0"/>
              </a:rPr>
              <a:t>Click on IBP Key link t</a:t>
            </a:r>
            <a:r>
              <a:rPr sz="1300" dirty="0">
                <a:latin typeface="Century Gothic" panose="020B0502020202020204" pitchFamily="34" charset="0"/>
              </a:rPr>
              <a:t>o learn more  about IBP</a:t>
            </a:r>
            <a:r>
              <a:rPr lang="en-US" sz="1300" dirty="0">
                <a:latin typeface="Century Gothic" panose="020B0502020202020204" pitchFamily="34" charset="0"/>
              </a:rPr>
              <a:t>.</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746437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endParaRPr lang="en-US" sz="1300" dirty="0">
              <a:latin typeface="Century Gothic" panose="020B0502020202020204" pitchFamily="34" charset="0"/>
            </a:endParaRPr>
          </a:p>
          <a:p>
            <a:r>
              <a:rPr sz="1300" dirty="0">
                <a:latin typeface="Century Gothic" panose="020B0502020202020204" pitchFamily="34" charset="0"/>
              </a:rPr>
              <a:t>Pressing the Alarm Menu Key  provides access to all alarm  functions.</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58148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All the cabling and connections  on the left side of the X series  have low profile connectors,  making them less obtrusive and  more durable. There are multiple  ECG options: 3, 4, 5 and  12-lead. In addition, there is  backward compatibility amongst  the X Series and </a:t>
            </a:r>
            <a:r>
              <a:rPr sz="1300" dirty="0" err="1">
                <a:latin typeface="Century Gothic" panose="020B0502020202020204" pitchFamily="34" charset="0"/>
              </a:rPr>
              <a:t>Propaq</a:t>
            </a:r>
            <a:r>
              <a:rPr sz="1300" dirty="0">
                <a:latin typeface="Century Gothic" panose="020B0502020202020204" pitchFamily="34" charset="0"/>
              </a:rPr>
              <a:t> MD  cables for ECG, temperature and  IBP. </a:t>
            </a:r>
            <a:r>
              <a:rPr lang="en-US" sz="1300" dirty="0">
                <a:latin typeface="Century Gothic" panose="020B0502020202020204" pitchFamily="34" charset="0"/>
              </a:rPr>
              <a:t>.  The X Series allows for standard SpO2, </a:t>
            </a:r>
            <a:r>
              <a:rPr lang="en-US" sz="1300" dirty="0" err="1">
                <a:latin typeface="Century Gothic" panose="020B0502020202020204" pitchFamily="34" charset="0"/>
              </a:rPr>
              <a:t>SpCO</a:t>
            </a:r>
            <a:r>
              <a:rPr lang="en-US" sz="1300" dirty="0">
                <a:latin typeface="Century Gothic" panose="020B0502020202020204" pitchFamily="34" charset="0"/>
              </a:rPr>
              <a:t>, </a:t>
            </a:r>
            <a:r>
              <a:rPr lang="en-US" sz="1300" dirty="0" err="1">
                <a:latin typeface="Century Gothic" panose="020B0502020202020204" pitchFamily="34" charset="0"/>
              </a:rPr>
              <a:t>SpMet</a:t>
            </a:r>
            <a:r>
              <a:rPr lang="en-US" sz="1300" dirty="0">
                <a:latin typeface="Century Gothic" panose="020B0502020202020204" pitchFamily="34" charset="0"/>
              </a:rPr>
              <a:t>, as well as advanced parameters that can include total hemoglobin (</a:t>
            </a:r>
            <a:r>
              <a:rPr lang="en-US" sz="1300" dirty="0" err="1">
                <a:latin typeface="Century Gothic" panose="020B0502020202020204" pitchFamily="34" charset="0"/>
              </a:rPr>
              <a:t>SpHb</a:t>
            </a:r>
            <a:r>
              <a:rPr lang="en-US" sz="1300" dirty="0">
                <a:latin typeface="Century Gothic" panose="020B0502020202020204" pitchFamily="34" charset="0"/>
              </a:rPr>
              <a:t>), Oxygen content (</a:t>
            </a:r>
            <a:r>
              <a:rPr lang="en-US" sz="1300" dirty="0" err="1">
                <a:latin typeface="Century Gothic" panose="020B0502020202020204" pitchFamily="34" charset="0"/>
              </a:rPr>
              <a:t>SpOC</a:t>
            </a:r>
            <a:r>
              <a:rPr lang="en-US" sz="1300" dirty="0">
                <a:latin typeface="Century Gothic" panose="020B0502020202020204" pitchFamily="34" charset="0"/>
              </a:rPr>
              <a:t>), </a:t>
            </a:r>
            <a:r>
              <a:rPr lang="en-US" sz="1300" dirty="0" err="1">
                <a:latin typeface="Century Gothic" panose="020B0502020202020204" pitchFamily="34" charset="0"/>
              </a:rPr>
              <a:t>pleth</a:t>
            </a:r>
            <a:r>
              <a:rPr lang="en-US" sz="1300" dirty="0">
                <a:latin typeface="Century Gothic" panose="020B0502020202020204" pitchFamily="34" charset="0"/>
              </a:rPr>
              <a:t> variability index (PVI), and perfusion index (PI). </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8185039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endParaRPr lang="en-US" sz="1300" dirty="0">
              <a:latin typeface="Century Gothic" panose="020B0502020202020204" pitchFamily="34" charset="0"/>
            </a:endParaRPr>
          </a:p>
          <a:p>
            <a:r>
              <a:rPr sz="1300" dirty="0">
                <a:latin typeface="Century Gothic" panose="020B0502020202020204" pitchFamily="34" charset="0"/>
              </a:rPr>
              <a:t>X Series has a vast data storage  capacity, which can be accessed  by pressing the Log Menu Key. To  learn more about the Log menu,  </a:t>
            </a:r>
            <a:r>
              <a:rPr lang="en-US" sz="1300" dirty="0">
                <a:latin typeface="Century Gothic" panose="020B0502020202020204" pitchFamily="34" charset="0"/>
              </a:rPr>
              <a:t>please open link to </a:t>
            </a:r>
            <a:r>
              <a:rPr sz="1300" dirty="0">
                <a:latin typeface="Century Gothic" panose="020B0502020202020204" pitchFamily="34" charset="0"/>
              </a:rPr>
              <a:t>review the Communicati</a:t>
            </a:r>
            <a:r>
              <a:rPr lang="en-US" sz="1300" dirty="0">
                <a:latin typeface="Century Gothic" panose="020B0502020202020204" pitchFamily="34" charset="0"/>
              </a:rPr>
              <a:t>o</a:t>
            </a:r>
            <a:r>
              <a:rPr sz="1300" dirty="0">
                <a:latin typeface="Century Gothic" panose="020B0502020202020204" pitchFamily="34" charset="0"/>
              </a:rPr>
              <a:t>n and  Data module.</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41357052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Setup Menu Key allows the  user to change minor  configuration options related to  ECG, display, volume, printer  and trends. The menu also  allows the user to run tests on  specific operational functions.  There is a Supervisor Menu as  well, which is  password-protected since it  allows changes to many of the  major configurations.</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039159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More/Back Key allows you  to toggle between 2 pages of  Quick Access Keys. It also  allows you to back out of the  Quick Access Menus altogether.</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7497489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The X Series is compatible with a  number of cables for  defibrillation. The  “quick-disconnect” multi-function  defibrillation/pacing cable is used  for monitoring, as well as delivery  of therapy such as defibrillation,  cardioversion and pacing. The  connector on the multi-function  cable allows for backward  compatibility with all ZOLL  electrodes.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728538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Place the X Series next to the  patient. Verify that the X Series  defibrillator is ready for use by  noting the Ready for Use symbol  on the defibrillator front panel.  Turn on the device so that the X  Series is performing self-tests  and becoming active. Open or  remove the patient’s shirt and  attach therapy electrodes.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214579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The Sync Key synchronizes with  R Wave on patient’s ECG signal  in order to deliver synchronized  cardioversion. It’s location on the  screen at power up allows for  quick, easy access when  needed. </a:t>
            </a:r>
            <a:r>
              <a:rPr lang="en-US" sz="1300" dirty="0">
                <a:latin typeface="Century Gothic" panose="020B0502020202020204" pitchFamily="34" charset="0"/>
              </a:rPr>
              <a:t>Click on link to</a:t>
            </a:r>
            <a:r>
              <a:rPr sz="1300" dirty="0">
                <a:latin typeface="Century Gothic" panose="020B0502020202020204" pitchFamily="34" charset="0"/>
              </a:rPr>
              <a:t> review the Synchronized  Cardioversion Module.</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9424422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The X Series can deliver  defibrillation in a number of  ways. In this module, we will  highlight how to use the X Series  in the AED Mode. We will also  review how to use the Manual  Mode with an Advisory/CPR  Protocol set-up and how to use  the X Series to deliver  emergency defibrillation. We will  review these modes with the use  of hands-free therapy electrodes  for defibrillation throughout this  module. Defibrillation with  internal and external paddles will  not be reviewed. Always follow  your local resuscitation protocols.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189076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300" dirty="0">
                <a:latin typeface="Century Gothic" panose="020B0502020202020204" pitchFamily="34" charset="0"/>
              </a:rPr>
              <a:t>The X Series provides state the art pacing technology allowing capture at lower outputs thereby reducing patient discomfort. Click on Pacer Link to review detailed Pacer functionality. </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407243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r>
              <a:rPr sz="1300" dirty="0">
                <a:latin typeface="Century Gothic" panose="020B0502020202020204" pitchFamily="34" charset="0"/>
              </a:rPr>
              <a:t>Once the X Series is connected  to a defibrillation electrodes with  the CPR sensor, the CPR  Dashboard will automatically  appear after 5-8 compressions.  On the CPR Dashboard display  you have several critical items  which will allow you to obtain  real-time CPR feedback. First  you will notice a bar representing  each compression. The top solid  line represents the baseline. The  first dotted line represents 2.0  inches (5 centimeters) and the  second 2.4 inches (6  centimeters). Keeping the bar  within the dotted lines lets you  know that your depth is correct  and within the current Guidelines  of at least 2 inches (5  centimeters).</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a:p>
            <a:r>
              <a:rPr dirty="0"/>
              <a:t>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922543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You will also notice numeric  readings of depth and rate to  further assist you in meeting the  new AHA/ERC Guidelines. What  better way is there for you to  know that you are compressing  at a rate of at least 100  compressions per minute and/or  a depth of at least 2 inches (5  centimeters) than seeing a “100”  and a “2” on the screen. You will  also notice that the values  change color when outside of  Guideline recommendations.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96483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endParaRPr lang="en-US" sz="1300" dirty="0">
              <a:latin typeface="Century Gothic" panose="020B0502020202020204" pitchFamily="34" charset="0"/>
            </a:endParaRPr>
          </a:p>
          <a:p>
            <a:r>
              <a:rPr sz="1300" dirty="0">
                <a:latin typeface="Century Gothic" panose="020B0502020202020204" pitchFamily="34" charset="0"/>
              </a:rPr>
              <a:t>The right side of the X Series  contains the ports for  communications, critical care  monitoring and electrical  therapies, including: USB 2.0,  two YSI connections are located  here in the front and can be used  with esophageal, rectal or  surface temperature monitor  probes. Three optional channels  with six-pin cable connectors  known as AAMI connections  accept the most commonly used  transducers for invasive  measurement of invasive blood  pressures. There is also a  multi-function cable port.</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739652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Next you will see a Release  Indicator, which lets you know  whether or not you have come  fully off the chest. When the bar  is full, you have allowed for full  recoil.</a:t>
            </a:r>
          </a:p>
          <a:p>
            <a:r>
              <a:rPr sz="1300" dirty="0">
                <a:latin typeface="Century Gothic" panose="020B0502020202020204" pitchFamily="34" charset="0"/>
              </a:rPr>
              <a:t>The X Series unit can be  configured to display the text  prompt FULLY RELEASE, which  instructs rescuers to lift their  hands from the patient’s chest  after compressions to allow full  recoil. This prompt occurs 45  seconds into the CPR interval.  By default, the FULLY RELEASE  text prompt is not enabled.</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447146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300" dirty="0">
                <a:latin typeface="Century Gothic" panose="020B0502020202020204" pitchFamily="34" charset="0"/>
              </a:rPr>
              <a:t>This diamond-shaped figure provides a quick, overall indicator of how well the rescuer's</a:t>
            </a:r>
          </a:p>
          <a:p>
            <a:r>
              <a:rPr lang="en-US" sz="1300" dirty="0">
                <a:latin typeface="Century Gothic" panose="020B0502020202020204" pitchFamily="34" charset="0"/>
              </a:rPr>
              <a:t>combined rate and depth of chest compressions match the AHA/ERC recommendations for</a:t>
            </a:r>
          </a:p>
          <a:p>
            <a:r>
              <a:rPr lang="en-US" sz="1300" dirty="0">
                <a:latin typeface="Century Gothic" panose="020B0502020202020204" pitchFamily="34" charset="0"/>
              </a:rPr>
              <a:t>adult CPR.</a:t>
            </a:r>
          </a:p>
          <a:p>
            <a:endParaRPr lang="en-US" sz="1300" dirty="0">
              <a:latin typeface="Century Gothic" panose="020B0502020202020204" pitchFamily="34" charset="0"/>
            </a:endParaRPr>
          </a:p>
          <a:p>
            <a:r>
              <a:rPr lang="en-US" sz="1300" dirty="0">
                <a:latin typeface="Century Gothic" panose="020B0502020202020204" pitchFamily="34" charset="0"/>
              </a:rPr>
              <a:t>The CPR Compression Indicator, also known as Perfusion Performance Indicator (PPI), is first</a:t>
            </a:r>
          </a:p>
          <a:p>
            <a:r>
              <a:rPr lang="en-US" sz="1300" dirty="0">
                <a:latin typeface="Century Gothic" panose="020B0502020202020204" pitchFamily="34" charset="0"/>
              </a:rPr>
              <a:t>displayed as an empty diamond. This indicator starts to fill as compressions begin (filling from</a:t>
            </a:r>
          </a:p>
          <a:p>
            <a:r>
              <a:rPr lang="en-US" sz="1300" dirty="0">
                <a:latin typeface="Century Gothic" panose="020B0502020202020204" pitchFamily="34" charset="0"/>
              </a:rPr>
              <a:t>the inside), and becomes completely filled when consistent chest compression depth exceeding</a:t>
            </a:r>
          </a:p>
          <a:p>
            <a:r>
              <a:rPr lang="en-US" sz="1300" dirty="0">
                <a:latin typeface="Century Gothic" panose="020B0502020202020204" pitchFamily="34" charset="0"/>
              </a:rPr>
              <a:t>AHA/ERC 2010: 2.0 inches and rate exceeding 90 compressions per minute (</a:t>
            </a:r>
            <a:r>
              <a:rPr lang="en-US" sz="1300" dirty="0" err="1">
                <a:latin typeface="Century Gothic" panose="020B0502020202020204" pitchFamily="34" charset="0"/>
              </a:rPr>
              <a:t>cpm</a:t>
            </a:r>
            <a:r>
              <a:rPr lang="en-US" sz="1300" dirty="0">
                <a:latin typeface="Century Gothic" panose="020B0502020202020204" pitchFamily="34" charset="0"/>
              </a:rPr>
              <a:t>) are achieved simultaneously. </a:t>
            </a:r>
            <a:r>
              <a:rPr sz="1300" dirty="0">
                <a:latin typeface="Century Gothic" panose="020B0502020202020204" pitchFamily="34" charset="0"/>
              </a:rPr>
              <a:t>The </a:t>
            </a:r>
            <a:r>
              <a:rPr lang="en-US" sz="1300" dirty="0">
                <a:latin typeface="Century Gothic" panose="020B0502020202020204" pitchFamily="34" charset="0"/>
              </a:rPr>
              <a:t>CC</a:t>
            </a:r>
            <a:r>
              <a:rPr sz="1300" dirty="0">
                <a:latin typeface="Century Gothic" panose="020B0502020202020204" pitchFamily="34" charset="0"/>
              </a:rPr>
              <a:t>I also gives you an excellent  indication of the detrimental  impact of pausing: as soon as  you stop compression, the shape  empties quickly. Some describe  this phenomenon as being like  “air” coming out of a “leaky  balloon”.</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7246224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Above the </a:t>
            </a:r>
            <a:r>
              <a:rPr lang="en-US" sz="1300" dirty="0">
                <a:latin typeface="Century Gothic" panose="020B0502020202020204" pitchFamily="34" charset="0"/>
              </a:rPr>
              <a:t>CCI</a:t>
            </a:r>
            <a:r>
              <a:rPr sz="1300" dirty="0">
                <a:latin typeface="Century Gothic" panose="020B0502020202020204" pitchFamily="34" charset="0"/>
              </a:rPr>
              <a:t> you will see the  CPR Timer, which counts down 2  minutes, letting you know how  much time remains before  pausing to verify the rhythm and  shock, if necessary. When CPR  is paused, the CPR Timer quickly  becomes an Idle Timer, which let  you know how long the patient  has been without blood flow. The  idle timer will start after 10  seconds of no compressions.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8861190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The X Series unit can be  configured to issue voice  prompts related to the depth of  chest compressions as feedback  to rescuers performing CPR.  Two voice prompts are available  for</a:t>
            </a:r>
          </a:p>
          <a:p>
            <a:r>
              <a:rPr sz="1300" dirty="0">
                <a:latin typeface="Century Gothic" panose="020B0502020202020204" pitchFamily="34" charset="0"/>
              </a:rPr>
              <a:t>this purpose: Push Harder and  Good Compressions. This is not  a default setting. When chest  compressions are detected but  their depth is consistently less  than the target depth the device  periodically issues the “Push  Harder” voice prompt. If the  rescuer responds by increasing  compression depth to more than  the target depth on a consistent  basis, the unit issues a “Good  Compressions” prompt.</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6121620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The X Series unit includes a  CPR metronome feature that can  be used to encourage rescuers  to perform chest compressions at  the AHA/ERC recommended rate  of 100 compressions per minute.  This metronome can be  configured to operate in both  AED and Manual Modes, or in  AED Mode only. It can also be  disabled for all Modes.</a:t>
            </a:r>
            <a:endParaRPr lang="en-US" sz="1300" dirty="0">
              <a:latin typeface="Century Gothic" panose="020B0502020202020204" pitchFamily="34" charset="0"/>
            </a:endParaRPr>
          </a:p>
          <a:p>
            <a:endParaRPr sz="1300" dirty="0">
              <a:latin typeface="Century Gothic" panose="020B0502020202020204" pitchFamily="34" charset="0"/>
            </a:endParaRPr>
          </a:p>
          <a:p>
            <a:r>
              <a:rPr sz="1300" dirty="0">
                <a:latin typeface="Century Gothic" panose="020B0502020202020204" pitchFamily="34" charset="0"/>
              </a:rPr>
              <a:t>When activated, the metronome  beeps at the AHA/ERC  recommended rate to provide a  compression rhythm for rescuers  to follow. The metronome is  silent when chest compressions  stop being detected by  CPR-equipped hands-free  therapy electrodes.</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5244447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X Series has See-Thru CPR, an  amazing technology available  only from ZOLL. See-Thru CPR  filters out the compression  artifact, allowing you to get a  picture of the underlying heart  rhythm without stopping CPR.  You can see the top trace is the  ECG with artifact. Immediately  below, where it says “</a:t>
            </a:r>
            <a:r>
              <a:rPr sz="1300" dirty="0" err="1">
                <a:latin typeface="Century Gothic" panose="020B0502020202020204" pitchFamily="34" charset="0"/>
              </a:rPr>
              <a:t>Filt</a:t>
            </a:r>
            <a:r>
              <a:rPr sz="1300" dirty="0">
                <a:latin typeface="Century Gothic" panose="020B0502020202020204" pitchFamily="34" charset="0"/>
              </a:rPr>
              <a:t>. ECG”  is the view of what’s going on  under all that noise. At the end of  the 2 minutes of CPR, you still  have to verify the rhythm before  determining whether or not a  shock is necessary, but  See-Thru CPR has given you a  pretty good idea about what is  going on so the duration of the  pauses will likely be minimized.  As the AHA/ERC Guidelines  emphasize, minimizing pause  time can decrease hands off  time. The filtered ECG </a:t>
            </a:r>
            <a:r>
              <a:rPr lang="en-US" sz="1300" dirty="0">
                <a:latin typeface="Century Gothic" panose="020B0502020202020204" pitchFamily="34" charset="0"/>
              </a:rPr>
              <a:t>may be configured to automatically populate once CPR initiated using CPR Stat </a:t>
            </a:r>
            <a:r>
              <a:rPr lang="en-US" sz="1300" dirty="0" err="1">
                <a:latin typeface="Century Gothic" panose="020B0502020202020204" pitchFamily="34" charset="0"/>
              </a:rPr>
              <a:t>Padz</a:t>
            </a:r>
            <a:r>
              <a:rPr lang="en-US" sz="1300" dirty="0">
                <a:latin typeface="Century Gothic" panose="020B0502020202020204" pitchFamily="34" charset="0"/>
              </a:rPr>
              <a:t>.</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2831506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You have reached the end of the  X Series </a:t>
            </a:r>
            <a:r>
              <a:rPr lang="en-US" sz="1300" dirty="0">
                <a:latin typeface="Century Gothic" panose="020B0502020202020204" pitchFamily="34" charset="0"/>
              </a:rPr>
              <a:t>Deployment Training</a:t>
            </a:r>
            <a:r>
              <a:rPr sz="1300" dirty="0">
                <a:latin typeface="Century Gothic" panose="020B0502020202020204" pitchFamily="34" charset="0"/>
              </a:rPr>
              <a:t>.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1230040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sz="1300" dirty="0">
                <a:latin typeface="Century Gothic" panose="020B0502020202020204" pitchFamily="34" charset="0"/>
              </a:rPr>
              <a:t>You have reached the end of the  X Series </a:t>
            </a:r>
            <a:r>
              <a:rPr lang="en-US" sz="1300" dirty="0">
                <a:latin typeface="Century Gothic" panose="020B0502020202020204" pitchFamily="34" charset="0"/>
              </a:rPr>
              <a:t>Deployment Training</a:t>
            </a:r>
            <a:r>
              <a:rPr sz="1300" dirty="0">
                <a:latin typeface="Century Gothic" panose="020B0502020202020204" pitchFamily="34" charset="0"/>
              </a:rPr>
              <a:t>. </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55429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At the rear of the device you can  see the </a:t>
            </a:r>
            <a:r>
              <a:rPr sz="1300" dirty="0" err="1">
                <a:latin typeface="Century Gothic" panose="020B0502020202020204" pitchFamily="34" charset="0"/>
              </a:rPr>
              <a:t>SurePower</a:t>
            </a:r>
            <a:r>
              <a:rPr sz="1300" dirty="0">
                <a:latin typeface="Century Gothic" panose="020B0502020202020204" pitchFamily="34" charset="0"/>
              </a:rPr>
              <a:t> Battery, as  well as the auxiliary power connection which can both power all of the device’s operating functions and charge the battery.  There is also an embedded battery that provides a two minute buffer to change batteries  or reopen a patient record.</a:t>
            </a:r>
            <a:r>
              <a:rPr lang="en-US" sz="1300" dirty="0">
                <a:latin typeface="Century Gothic" panose="020B0502020202020204" pitchFamily="34" charset="0"/>
              </a:rPr>
              <a:t> At the two minute mark, the X Series will reset to configured default settings and open a new patient record.</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389614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On top is the </a:t>
            </a:r>
            <a:r>
              <a:rPr sz="1300" dirty="0" err="1">
                <a:latin typeface="Century Gothic" panose="020B0502020202020204" pitchFamily="34" charset="0"/>
              </a:rPr>
              <a:t>SurePower</a:t>
            </a:r>
            <a:r>
              <a:rPr sz="1300" dirty="0">
                <a:latin typeface="Century Gothic" panose="020B0502020202020204" pitchFamily="34" charset="0"/>
              </a:rPr>
              <a:t> lithium  ion battery which supplies at  least 6 hours continuous  monitoring of ECG, pulse  oximetry, capnography, 3  invasive pressure channels, 2  temperature channels, with NIBP  measurements every 15 minutes  and 10 defibrillation shocks at full  energy at 200 joules. The </a:t>
            </a:r>
            <a:r>
              <a:rPr sz="1300" dirty="0" err="1">
                <a:latin typeface="Century Gothic" panose="020B0502020202020204" pitchFamily="34" charset="0"/>
              </a:rPr>
              <a:t>SurePower</a:t>
            </a:r>
            <a:r>
              <a:rPr sz="1300" dirty="0">
                <a:latin typeface="Century Gothic" panose="020B0502020202020204" pitchFamily="34" charset="0"/>
              </a:rPr>
              <a:t> Battery indicator  lets you know the capacity. </a:t>
            </a:r>
            <a:r>
              <a:rPr lang="en-US" sz="1300" dirty="0">
                <a:latin typeface="Century Gothic" panose="020B0502020202020204" pitchFamily="34" charset="0"/>
              </a:rPr>
              <a:t>There is also a Battery Status Indicator on the display once powered on.</a:t>
            </a:r>
            <a:endParaRPr sz="1300" dirty="0">
              <a:latin typeface="Century Gothic" panose="020B0502020202020204" pitchFamily="34" charset="0"/>
            </a:endParaRP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405524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31520" y="4620581"/>
            <a:ext cx="5852160" cy="3780471"/>
          </a:xfrm>
          <a:prstGeom prst="rect">
            <a:avLst/>
          </a:prstGeom>
        </p:spPr>
        <p:txBody>
          <a:bodyPr>
            <a:normAutofit/>
          </a:bodyPr>
          <a:lstStyle/>
          <a:p>
            <a:r>
              <a:rPr sz="1300" dirty="0">
                <a:latin typeface="Century Gothic" panose="020B0502020202020204" pitchFamily="34" charset="0"/>
              </a:rPr>
              <a:t>Here you can see the Battery  Status Indicator, which indicates  approximately how much run  time remains on the battery.</a:t>
            </a:r>
          </a:p>
        </p:txBody>
      </p:sp>
      <p:sp>
        <p:nvSpPr>
          <p:cNvPr id="3" name="Slide Image Placeholder 3"/>
          <p:cNvSpPr>
            <a:spLocks noGrp="1" noRot="1" noChangeAspect="1"/>
          </p:cNvSpPr>
          <p:nvPr>
            <p:ph type="sldImg" idx="2"/>
          </p:nvPr>
        </p:nvSpPr>
        <p:spPr>
          <a:xfrm>
            <a:off x="1497013" y="1200150"/>
            <a:ext cx="4321175" cy="3240088"/>
          </a:xfrm>
        </p:spPr>
      </p:sp>
    </p:spTree>
    <p:extLst>
      <p:ext uri="{BB962C8B-B14F-4D97-AF65-F5344CB8AC3E}">
        <p14:creationId xmlns:p14="http://schemas.microsoft.com/office/powerpoint/2010/main" val="241279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 y="1278256"/>
            <a:ext cx="4663440" cy="882015"/>
          </a:xfrm>
        </p:spPr>
        <p:txBody>
          <a:bodyPr/>
          <a:lstStyle/>
          <a:p>
            <a:r>
              <a:rPr lang="en-US" smtClean="0"/>
              <a:t>Click to edit Master title style</a:t>
            </a:r>
            <a:endParaRPr lang="en-US"/>
          </a:p>
        </p:txBody>
      </p:sp>
      <p:sp>
        <p:nvSpPr>
          <p:cNvPr id="3" name="Subtitle 2"/>
          <p:cNvSpPr>
            <a:spLocks noGrp="1"/>
          </p:cNvSpPr>
          <p:nvPr>
            <p:ph type="subTitle" idx="1"/>
          </p:nvPr>
        </p:nvSpPr>
        <p:spPr>
          <a:xfrm>
            <a:off x="822960" y="2331720"/>
            <a:ext cx="3840480" cy="1051560"/>
          </a:xfrm>
        </p:spPr>
        <p:txBody>
          <a:bodyPr/>
          <a:lstStyle>
            <a:lvl1pPr marL="0" indent="0" algn="ctr">
              <a:buNone/>
              <a:defRPr/>
            </a:lvl1pPr>
            <a:lvl2pPr marL="274309" indent="0" algn="ctr">
              <a:buNone/>
              <a:defRPr/>
            </a:lvl2pPr>
            <a:lvl3pPr marL="548618" indent="0" algn="ctr">
              <a:buNone/>
              <a:defRPr/>
            </a:lvl3pPr>
            <a:lvl4pPr marL="822927" indent="0" algn="ctr">
              <a:buNone/>
              <a:defRPr/>
            </a:lvl4pPr>
            <a:lvl5pPr marL="1097236" indent="0" algn="ctr">
              <a:buNone/>
              <a:defRPr/>
            </a:lvl5pPr>
            <a:lvl6pPr marL="1371545" indent="0" algn="ctr">
              <a:buNone/>
              <a:defRPr/>
            </a:lvl6pPr>
            <a:lvl7pPr marL="1645854" indent="0" algn="ctr">
              <a:buNone/>
              <a:defRPr/>
            </a:lvl7pPr>
            <a:lvl8pPr marL="1920163" indent="0" algn="ctr">
              <a:buNone/>
              <a:defRPr/>
            </a:lvl8pPr>
            <a:lvl9pPr marL="21944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405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33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40" y="137160"/>
            <a:ext cx="1234440" cy="34470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137160"/>
            <a:ext cx="3611880" cy="34470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3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37160"/>
            <a:ext cx="4937760" cy="5943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320" y="868680"/>
            <a:ext cx="2423160" cy="27155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88920" y="868680"/>
            <a:ext cx="2423160" cy="27155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85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28600"/>
            <a:ext cx="4937760" cy="640080"/>
          </a:xfrm>
        </p:spPr>
        <p:txBody>
          <a:bodyPr/>
          <a:lstStyle>
            <a:lvl1pPr>
              <a:lnSpc>
                <a:spcPts val="2244"/>
              </a:lnSpc>
              <a:defRPr sz="1900">
                <a:latin typeface="Century Gothic" panose="020B0502020202020204" pitchFamily="34" charset="0"/>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lvl1pPr>
              <a:defRPr sz="1400">
                <a:latin typeface="Century Gothic" panose="020B0502020202020204" pitchFamily="34" charset="0"/>
              </a:defRPr>
            </a:lvl1pPr>
            <a:lvl2pPr>
              <a:defRPr sz="1400">
                <a:latin typeface="Century Gothic" panose="020B0502020202020204" pitchFamily="34" charset="0"/>
              </a:defRPr>
            </a:lvl2pPr>
            <a:lvl3pPr>
              <a:defRPr sz="1200">
                <a:latin typeface="Century Gothic" panose="020B0502020202020204" pitchFamily="34" charset="0"/>
              </a:defRPr>
            </a:lvl3pPr>
            <a:lvl4pPr>
              <a:defRPr sz="1100">
                <a:latin typeface="Century Gothic" panose="020B0502020202020204" pitchFamily="34" charset="0"/>
              </a:defRPr>
            </a:lvl4pPr>
            <a:lvl5pPr>
              <a:defRPr sz="11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011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3388" y="2644141"/>
            <a:ext cx="4663440" cy="817245"/>
          </a:xfrm>
        </p:spPr>
        <p:txBody>
          <a:bodyPr/>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433388" y="1744028"/>
            <a:ext cx="4663440" cy="900112"/>
          </a:xfrm>
        </p:spPr>
        <p:txBody>
          <a:bodyPr anchor="b"/>
          <a:lstStyle>
            <a:lvl1pPr marL="0" indent="0">
              <a:buNone/>
              <a:defRPr sz="1200"/>
            </a:lvl1pPr>
            <a:lvl2pPr marL="274309" indent="0">
              <a:buNone/>
              <a:defRPr sz="1100"/>
            </a:lvl2pPr>
            <a:lvl3pPr marL="548618" indent="0">
              <a:buNone/>
              <a:defRPr sz="1000"/>
            </a:lvl3pPr>
            <a:lvl4pPr marL="822927" indent="0">
              <a:buNone/>
              <a:defRPr sz="800"/>
            </a:lvl4pPr>
            <a:lvl5pPr marL="1097236" indent="0">
              <a:buNone/>
              <a:defRPr sz="800"/>
            </a:lvl5pPr>
            <a:lvl6pPr marL="1371545" indent="0">
              <a:buNone/>
              <a:defRPr sz="800"/>
            </a:lvl6pPr>
            <a:lvl7pPr marL="1645854" indent="0">
              <a:buNone/>
              <a:defRPr sz="800"/>
            </a:lvl7pPr>
            <a:lvl8pPr marL="1920163" indent="0">
              <a:buNone/>
              <a:defRPr sz="800"/>
            </a:lvl8pPr>
            <a:lvl9pPr marL="2194472" indent="0">
              <a:buNone/>
              <a:defRPr sz="800"/>
            </a:lvl9pPr>
          </a:lstStyle>
          <a:p>
            <a:pPr lvl="0"/>
            <a:r>
              <a:rPr lang="en-US" smtClean="0"/>
              <a:t>Click to edit Master text styles</a:t>
            </a:r>
          </a:p>
        </p:txBody>
      </p:sp>
    </p:spTree>
    <p:extLst>
      <p:ext uri="{BB962C8B-B14F-4D97-AF65-F5344CB8AC3E}">
        <p14:creationId xmlns:p14="http://schemas.microsoft.com/office/powerpoint/2010/main" val="162122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868680"/>
            <a:ext cx="2423160" cy="2715578"/>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88920" y="868680"/>
            <a:ext cx="2423160" cy="2715578"/>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09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64783"/>
            <a:ext cx="4937760" cy="685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4321" y="921069"/>
            <a:ext cx="2424113" cy="383857"/>
          </a:xfrm>
        </p:spPr>
        <p:txBody>
          <a:bodyPr anchor="b"/>
          <a:lstStyle>
            <a:lvl1pPr marL="0" indent="0">
              <a:buNone/>
              <a:defRPr sz="1400" b="1"/>
            </a:lvl1pPr>
            <a:lvl2pPr marL="274309" indent="0">
              <a:buNone/>
              <a:defRPr sz="1200" b="1"/>
            </a:lvl2pPr>
            <a:lvl3pPr marL="548618" indent="0">
              <a:buNone/>
              <a:defRPr sz="1100" b="1"/>
            </a:lvl3pPr>
            <a:lvl4pPr marL="822927" indent="0">
              <a:buNone/>
              <a:defRPr sz="1000" b="1"/>
            </a:lvl4pPr>
            <a:lvl5pPr marL="1097236" indent="0">
              <a:buNone/>
              <a:defRPr sz="1000" b="1"/>
            </a:lvl5pPr>
            <a:lvl6pPr marL="1371545" indent="0">
              <a:buNone/>
              <a:defRPr sz="1000" b="1"/>
            </a:lvl6pPr>
            <a:lvl7pPr marL="1645854" indent="0">
              <a:buNone/>
              <a:defRPr sz="1000" b="1"/>
            </a:lvl7pPr>
            <a:lvl8pPr marL="1920163" indent="0">
              <a:buNone/>
              <a:defRPr sz="1000" b="1"/>
            </a:lvl8pPr>
            <a:lvl9pPr marL="2194472"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274321" y="1304926"/>
            <a:ext cx="2424113" cy="2370773"/>
          </a:xfrm>
        </p:spPr>
        <p:txBody>
          <a:bodyPr/>
          <a:lstStyle>
            <a:lvl1pPr>
              <a:defRPr sz="14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787016" y="921069"/>
            <a:ext cx="2425065" cy="383857"/>
          </a:xfrm>
        </p:spPr>
        <p:txBody>
          <a:bodyPr anchor="b"/>
          <a:lstStyle>
            <a:lvl1pPr marL="0" indent="0">
              <a:buNone/>
              <a:defRPr sz="1400" b="1"/>
            </a:lvl1pPr>
            <a:lvl2pPr marL="274309" indent="0">
              <a:buNone/>
              <a:defRPr sz="1200" b="1"/>
            </a:lvl2pPr>
            <a:lvl3pPr marL="548618" indent="0">
              <a:buNone/>
              <a:defRPr sz="1100" b="1"/>
            </a:lvl3pPr>
            <a:lvl4pPr marL="822927" indent="0">
              <a:buNone/>
              <a:defRPr sz="1000" b="1"/>
            </a:lvl4pPr>
            <a:lvl5pPr marL="1097236" indent="0">
              <a:buNone/>
              <a:defRPr sz="1000" b="1"/>
            </a:lvl5pPr>
            <a:lvl6pPr marL="1371545" indent="0">
              <a:buNone/>
              <a:defRPr sz="1000" b="1"/>
            </a:lvl6pPr>
            <a:lvl7pPr marL="1645854" indent="0">
              <a:buNone/>
              <a:defRPr sz="1000" b="1"/>
            </a:lvl7pPr>
            <a:lvl8pPr marL="1920163" indent="0">
              <a:buNone/>
              <a:defRPr sz="1000" b="1"/>
            </a:lvl8pPr>
            <a:lvl9pPr marL="2194472"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2787016" y="1304926"/>
            <a:ext cx="2425065" cy="2370773"/>
          </a:xfrm>
        </p:spPr>
        <p:txBody>
          <a:bodyPr/>
          <a:lstStyle>
            <a:lvl1pPr>
              <a:defRPr sz="14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99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0148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88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 y="163830"/>
            <a:ext cx="1804988" cy="697230"/>
          </a:xfrm>
        </p:spPr>
        <p:txBody>
          <a:bodyPr anchor="b"/>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2145030" y="163830"/>
            <a:ext cx="3067050" cy="3511868"/>
          </a:xfrm>
        </p:spPr>
        <p:txBody>
          <a:bodyPr/>
          <a:lstStyle>
            <a:lvl1pPr>
              <a:defRPr sz="19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74320" y="861060"/>
            <a:ext cx="1804988" cy="2814638"/>
          </a:xfrm>
        </p:spPr>
        <p:txBody>
          <a:bodyPr/>
          <a:lstStyle>
            <a:lvl1pPr marL="0" indent="0">
              <a:buNone/>
              <a:defRPr sz="800"/>
            </a:lvl1pPr>
            <a:lvl2pPr marL="274309" indent="0">
              <a:buNone/>
              <a:defRPr sz="700"/>
            </a:lvl2pPr>
            <a:lvl3pPr marL="548618" indent="0">
              <a:buNone/>
              <a:defRPr sz="600"/>
            </a:lvl3pPr>
            <a:lvl4pPr marL="822927" indent="0">
              <a:buNone/>
              <a:defRPr sz="500"/>
            </a:lvl4pPr>
            <a:lvl5pPr marL="1097236" indent="0">
              <a:buNone/>
              <a:defRPr sz="500"/>
            </a:lvl5pPr>
            <a:lvl6pPr marL="1371545" indent="0">
              <a:buNone/>
              <a:defRPr sz="500"/>
            </a:lvl6pPr>
            <a:lvl7pPr marL="1645854" indent="0">
              <a:buNone/>
              <a:defRPr sz="500"/>
            </a:lvl7pPr>
            <a:lvl8pPr marL="1920163" indent="0">
              <a:buNone/>
              <a:defRPr sz="500"/>
            </a:lvl8pPr>
            <a:lvl9pPr marL="2194472" indent="0">
              <a:buNone/>
              <a:defRPr sz="500"/>
            </a:lvl9pPr>
          </a:lstStyle>
          <a:p>
            <a:pPr lvl="0"/>
            <a:r>
              <a:rPr lang="en-US" smtClean="0"/>
              <a:t>Click to edit Master text styles</a:t>
            </a:r>
          </a:p>
        </p:txBody>
      </p:sp>
    </p:spTree>
    <p:extLst>
      <p:ext uri="{BB962C8B-B14F-4D97-AF65-F5344CB8AC3E}">
        <p14:creationId xmlns:p14="http://schemas.microsoft.com/office/powerpoint/2010/main" val="416909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5373" y="2880361"/>
            <a:ext cx="3291840" cy="340043"/>
          </a:xfrm>
        </p:spPr>
        <p:txBody>
          <a:bodyPr anchor="b"/>
          <a:lstStyle>
            <a:lvl1pPr algn="l">
              <a:defRPr sz="1200" b="1"/>
            </a:lvl1pPr>
          </a:lstStyle>
          <a:p>
            <a:r>
              <a:rPr lang="en-US" smtClean="0"/>
              <a:t>Click to edit Master title style</a:t>
            </a:r>
            <a:endParaRPr lang="en-US"/>
          </a:p>
        </p:txBody>
      </p:sp>
      <p:sp>
        <p:nvSpPr>
          <p:cNvPr id="3" name="Picture Placeholder 2"/>
          <p:cNvSpPr>
            <a:spLocks noGrp="1"/>
          </p:cNvSpPr>
          <p:nvPr>
            <p:ph type="pic" idx="1"/>
          </p:nvPr>
        </p:nvSpPr>
        <p:spPr>
          <a:xfrm>
            <a:off x="1075373" y="367665"/>
            <a:ext cx="3291840" cy="2468880"/>
          </a:xfrm>
        </p:spPr>
        <p:txBody>
          <a:bodyPr/>
          <a:lstStyle>
            <a:lvl1pPr marL="0" indent="0">
              <a:buNone/>
              <a:defRPr sz="1900"/>
            </a:lvl1pPr>
            <a:lvl2pPr marL="274309" indent="0">
              <a:buNone/>
              <a:defRPr sz="1700"/>
            </a:lvl2pPr>
            <a:lvl3pPr marL="548618" indent="0">
              <a:buNone/>
              <a:defRPr sz="1400"/>
            </a:lvl3pPr>
            <a:lvl4pPr marL="822927" indent="0">
              <a:buNone/>
              <a:defRPr sz="1200"/>
            </a:lvl4pPr>
            <a:lvl5pPr marL="1097236" indent="0">
              <a:buNone/>
              <a:defRPr sz="1200"/>
            </a:lvl5pPr>
            <a:lvl6pPr marL="1371545" indent="0">
              <a:buNone/>
              <a:defRPr sz="1200"/>
            </a:lvl6pPr>
            <a:lvl7pPr marL="1645854" indent="0">
              <a:buNone/>
              <a:defRPr sz="1200"/>
            </a:lvl7pPr>
            <a:lvl8pPr marL="1920163" indent="0">
              <a:buNone/>
              <a:defRPr sz="1200"/>
            </a:lvl8pPr>
            <a:lvl9pPr marL="2194472" indent="0">
              <a:buNone/>
              <a:defRPr sz="12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075373" y="3220404"/>
            <a:ext cx="3291840" cy="482917"/>
          </a:xfrm>
        </p:spPr>
        <p:txBody>
          <a:bodyPr/>
          <a:lstStyle>
            <a:lvl1pPr marL="0" indent="0">
              <a:buNone/>
              <a:defRPr sz="800"/>
            </a:lvl1pPr>
            <a:lvl2pPr marL="274309" indent="0">
              <a:buNone/>
              <a:defRPr sz="700"/>
            </a:lvl2pPr>
            <a:lvl3pPr marL="548618" indent="0">
              <a:buNone/>
              <a:defRPr sz="600"/>
            </a:lvl3pPr>
            <a:lvl4pPr marL="822927" indent="0">
              <a:buNone/>
              <a:defRPr sz="500"/>
            </a:lvl4pPr>
            <a:lvl5pPr marL="1097236" indent="0">
              <a:buNone/>
              <a:defRPr sz="500"/>
            </a:lvl5pPr>
            <a:lvl6pPr marL="1371545" indent="0">
              <a:buNone/>
              <a:defRPr sz="500"/>
            </a:lvl6pPr>
            <a:lvl7pPr marL="1645854" indent="0">
              <a:buNone/>
              <a:defRPr sz="500"/>
            </a:lvl7pPr>
            <a:lvl8pPr marL="1920163" indent="0">
              <a:buNone/>
              <a:defRPr sz="500"/>
            </a:lvl8pPr>
            <a:lvl9pPr marL="2194472" indent="0">
              <a:buNone/>
              <a:defRPr sz="500"/>
            </a:lvl9pPr>
          </a:lstStyle>
          <a:p>
            <a:pPr lvl="0"/>
            <a:r>
              <a:rPr lang="en-US" smtClean="0"/>
              <a:t>Click to edit Master text styles</a:t>
            </a:r>
          </a:p>
        </p:txBody>
      </p:sp>
    </p:spTree>
    <p:extLst>
      <p:ext uri="{BB962C8B-B14F-4D97-AF65-F5344CB8AC3E}">
        <p14:creationId xmlns:p14="http://schemas.microsoft.com/office/powerpoint/2010/main" val="106930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74320" y="411480"/>
            <a:ext cx="49377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b" anchorCtr="0" compatLnSpc="1">
            <a:prstTxWarp prst="textNoShape">
              <a:avLst/>
            </a:prstTxWarp>
          </a:bodyPr>
          <a:lstStyle/>
          <a:p>
            <a:pPr lvl="0"/>
            <a:r>
              <a:rPr lang="en-US" altLang="en-US" dirty="0" smtClean="0"/>
              <a:t>Click to </a:t>
            </a:r>
            <a:r>
              <a:rPr lang="en-US" altLang="en-US" smtClean="0"/>
              <a:t>edit </a:t>
            </a:r>
            <a:br>
              <a:rPr lang="en-US" altLang="en-US" smtClean="0"/>
            </a:br>
            <a:r>
              <a:rPr lang="en-US" altLang="en-US" smtClean="0"/>
              <a:t>Master </a:t>
            </a:r>
            <a:r>
              <a:rPr lang="en-US" altLang="en-US" dirty="0" smtClean="0"/>
              <a:t>title style</a:t>
            </a:r>
          </a:p>
        </p:txBody>
      </p:sp>
      <p:sp>
        <p:nvSpPr>
          <p:cNvPr id="1028" name="Rectangle 17"/>
          <p:cNvSpPr>
            <a:spLocks noGrp="1" noChangeArrowheads="1"/>
          </p:cNvSpPr>
          <p:nvPr>
            <p:ph type="body" idx="1"/>
          </p:nvPr>
        </p:nvSpPr>
        <p:spPr bwMode="auto">
          <a:xfrm>
            <a:off x="274320" y="960120"/>
            <a:ext cx="493776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marL="685800" marR="0" lvl="2" indent="-171450" algn="l" defTabSz="548640" rtl="0" eaLnBrk="0" fontAlgn="base" latinLnBrk="0" hangingPunct="0">
              <a:lnSpc>
                <a:spcPct val="100000"/>
              </a:lnSpc>
              <a:spcBef>
                <a:spcPct val="20000"/>
              </a:spcBef>
              <a:spcAft>
                <a:spcPct val="0"/>
              </a:spcAft>
              <a:buClr>
                <a:srgbClr val="0487C9"/>
              </a:buClr>
              <a:buSzTx/>
              <a:buFont typeface="Arial" charset="0"/>
              <a:buChar char="•"/>
              <a:tabLst/>
              <a:defRPr/>
            </a:pPr>
            <a:r>
              <a:rPr lang="en-US" altLang="en-US" dirty="0" smtClean="0"/>
              <a:t>Third level</a:t>
            </a:r>
          </a:p>
          <a:p>
            <a:pPr lvl="3"/>
            <a:r>
              <a:rPr lang="en-US" altLang="en-US" dirty="0" smtClean="0"/>
              <a:t>Fourth level</a:t>
            </a:r>
          </a:p>
          <a:p>
            <a:pPr lvl="4"/>
            <a:r>
              <a:rPr lang="en-US" altLang="en-US" dirty="0" smtClean="0"/>
              <a:t>Fifth level</a:t>
            </a:r>
            <a:endParaRPr lang="en-US" altLang="en-US" dirty="0"/>
          </a:p>
        </p:txBody>
      </p:sp>
      <p:sp>
        <p:nvSpPr>
          <p:cNvPr id="1029" name="TextBox 36"/>
          <p:cNvSpPr txBox="1">
            <a:spLocks noChangeArrowheads="1"/>
          </p:cNvSpPr>
          <p:nvPr userDrawn="1"/>
        </p:nvSpPr>
        <p:spPr bwMode="auto">
          <a:xfrm>
            <a:off x="4892040" y="3949065"/>
            <a:ext cx="411480" cy="16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AF57D348-581F-4DD2-8FCA-812F48EB842A}" type="slidenum">
              <a:rPr lang="en-US" altLang="en-US" sz="700">
                <a:solidFill>
                  <a:schemeClr val="bg1"/>
                </a:solidFill>
                <a:latin typeface="Tw Cen MT" pitchFamily="34" charset="0"/>
              </a:rPr>
              <a:pPr algn="r"/>
              <a:t>‹#›</a:t>
            </a:fld>
            <a:endParaRPr lang="en-US" altLang="en-US" sz="700">
              <a:solidFill>
                <a:schemeClr val="bg1"/>
              </a:solidFill>
              <a:latin typeface="Tw Cen MT" pitchFamily="34" charset="0"/>
            </a:endParaRPr>
          </a:p>
        </p:txBody>
      </p:sp>
      <p:sp>
        <p:nvSpPr>
          <p:cNvPr id="1030" name="TextBox 40"/>
          <p:cNvSpPr txBox="1">
            <a:spLocks noChangeArrowheads="1"/>
          </p:cNvSpPr>
          <p:nvPr userDrawn="1"/>
        </p:nvSpPr>
        <p:spPr bwMode="auto">
          <a:xfrm>
            <a:off x="137160" y="3940847"/>
            <a:ext cx="848678" cy="16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smtClean="0">
                <a:solidFill>
                  <a:srgbClr val="FFFFFF"/>
                </a:solidFill>
                <a:latin typeface="Tw Cen MT" panose="020B0602020104020603" pitchFamily="34" charset="0"/>
              </a:rPr>
              <a:t> ZOLL Medical</a:t>
            </a:r>
          </a:p>
        </p:txBody>
      </p:sp>
    </p:spTree>
    <p:extLst>
      <p:ext uri="{BB962C8B-B14F-4D97-AF65-F5344CB8AC3E}">
        <p14:creationId xmlns:p14="http://schemas.microsoft.com/office/powerpoint/2010/main" val="25257584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iming>
    <p:tnLst>
      <p:par>
        <p:cTn id="1" dur="indefinite" restart="never" nodeType="tmRoot"/>
      </p:par>
    </p:tnLst>
  </p:timing>
  <p:hf hdr="0" dt="0"/>
  <p:txStyles>
    <p:titleStyle>
      <a:lvl1pPr algn="l" rtl="0" eaLnBrk="0" fontAlgn="base" hangingPunct="0">
        <a:spcBef>
          <a:spcPct val="0"/>
        </a:spcBef>
        <a:spcAft>
          <a:spcPct val="0"/>
        </a:spcAft>
        <a:defRPr sz="1900" b="1" baseline="0">
          <a:solidFill>
            <a:srgbClr val="0487C9"/>
          </a:solidFill>
          <a:latin typeface="Century Gothic Bold" charset="0"/>
          <a:ea typeface="MS PGothic" panose="020B0600070205080204" pitchFamily="34" charset="-128"/>
          <a:cs typeface="Geneva" charset="-128"/>
        </a:defRPr>
      </a:lvl1pPr>
      <a:lvl2pPr algn="l" rtl="0" eaLnBrk="0" fontAlgn="base" hangingPunct="0">
        <a:spcBef>
          <a:spcPct val="0"/>
        </a:spcBef>
        <a:spcAft>
          <a:spcPct val="0"/>
        </a:spcAft>
        <a:defRPr sz="2200" b="1">
          <a:solidFill>
            <a:srgbClr val="0487C9"/>
          </a:solidFill>
          <a:latin typeface="Tw Cen MT" panose="020B0602020104020603" pitchFamily="34" charset="0"/>
          <a:ea typeface="MS PGothic" panose="020B0600070205080204" pitchFamily="34" charset="-128"/>
          <a:cs typeface="Geneva" charset="-128"/>
        </a:defRPr>
      </a:lvl2pPr>
      <a:lvl3pPr algn="l" rtl="0" eaLnBrk="0" fontAlgn="base" hangingPunct="0">
        <a:spcBef>
          <a:spcPct val="0"/>
        </a:spcBef>
        <a:spcAft>
          <a:spcPct val="0"/>
        </a:spcAft>
        <a:defRPr sz="2200" b="1">
          <a:solidFill>
            <a:srgbClr val="0487C9"/>
          </a:solidFill>
          <a:latin typeface="Tw Cen MT" panose="020B0602020104020603" pitchFamily="34" charset="0"/>
          <a:ea typeface="MS PGothic" panose="020B0600070205080204" pitchFamily="34" charset="-128"/>
          <a:cs typeface="Geneva" charset="-128"/>
        </a:defRPr>
      </a:lvl3pPr>
      <a:lvl4pPr algn="l" rtl="0" eaLnBrk="0" fontAlgn="base" hangingPunct="0">
        <a:spcBef>
          <a:spcPct val="0"/>
        </a:spcBef>
        <a:spcAft>
          <a:spcPct val="0"/>
        </a:spcAft>
        <a:defRPr sz="2200" b="1">
          <a:solidFill>
            <a:srgbClr val="0487C9"/>
          </a:solidFill>
          <a:latin typeface="Tw Cen MT" panose="020B0602020104020603" pitchFamily="34" charset="0"/>
          <a:ea typeface="MS PGothic" panose="020B0600070205080204" pitchFamily="34" charset="-128"/>
          <a:cs typeface="Geneva" charset="-128"/>
        </a:defRPr>
      </a:lvl4pPr>
      <a:lvl5pPr algn="l" rtl="0" eaLnBrk="0" fontAlgn="base" hangingPunct="0">
        <a:spcBef>
          <a:spcPct val="0"/>
        </a:spcBef>
        <a:spcAft>
          <a:spcPct val="0"/>
        </a:spcAft>
        <a:defRPr sz="2200" b="1">
          <a:solidFill>
            <a:srgbClr val="0487C9"/>
          </a:solidFill>
          <a:latin typeface="Tw Cen MT" panose="020B0602020104020603" pitchFamily="34" charset="0"/>
          <a:ea typeface="MS PGothic" panose="020B0600070205080204" pitchFamily="34" charset="-128"/>
          <a:cs typeface="Geneva" charset="-128"/>
        </a:defRPr>
      </a:lvl5pPr>
      <a:lvl6pPr marL="274320" algn="l" rtl="0" eaLnBrk="1" fontAlgn="base" hangingPunct="1">
        <a:spcBef>
          <a:spcPct val="0"/>
        </a:spcBef>
        <a:spcAft>
          <a:spcPct val="0"/>
        </a:spcAft>
        <a:defRPr sz="2200" b="1">
          <a:solidFill>
            <a:srgbClr val="0487C9"/>
          </a:solidFill>
          <a:latin typeface="Arial" charset="0"/>
        </a:defRPr>
      </a:lvl6pPr>
      <a:lvl7pPr marL="548640" algn="l" rtl="0" eaLnBrk="1" fontAlgn="base" hangingPunct="1">
        <a:spcBef>
          <a:spcPct val="0"/>
        </a:spcBef>
        <a:spcAft>
          <a:spcPct val="0"/>
        </a:spcAft>
        <a:defRPr sz="2200" b="1">
          <a:solidFill>
            <a:srgbClr val="0487C9"/>
          </a:solidFill>
          <a:latin typeface="Arial" charset="0"/>
        </a:defRPr>
      </a:lvl7pPr>
      <a:lvl8pPr marL="822960" algn="l" rtl="0" eaLnBrk="1" fontAlgn="base" hangingPunct="1">
        <a:spcBef>
          <a:spcPct val="0"/>
        </a:spcBef>
        <a:spcAft>
          <a:spcPct val="0"/>
        </a:spcAft>
        <a:defRPr sz="2200" b="1">
          <a:solidFill>
            <a:srgbClr val="0487C9"/>
          </a:solidFill>
          <a:latin typeface="Arial" charset="0"/>
        </a:defRPr>
      </a:lvl8pPr>
      <a:lvl9pPr marL="1097280" algn="l" rtl="0" eaLnBrk="1" fontAlgn="base" hangingPunct="1">
        <a:spcBef>
          <a:spcPct val="0"/>
        </a:spcBef>
        <a:spcAft>
          <a:spcPct val="0"/>
        </a:spcAft>
        <a:defRPr sz="2200" b="1">
          <a:solidFill>
            <a:srgbClr val="0487C9"/>
          </a:solidFill>
          <a:latin typeface="Arial" charset="0"/>
        </a:defRPr>
      </a:lvl9pPr>
    </p:titleStyle>
    <p:bodyStyle>
      <a:lvl1pPr marL="205740" indent="-205740" algn="l" rtl="0" eaLnBrk="0" fontAlgn="base" hangingPunct="0">
        <a:spcBef>
          <a:spcPct val="20000"/>
        </a:spcBef>
        <a:spcAft>
          <a:spcPct val="0"/>
        </a:spcAft>
        <a:buClr>
          <a:srgbClr val="0487C9"/>
        </a:buClr>
        <a:buFont typeface="Arial" pitchFamily="34" charset="0"/>
        <a:buChar char="•"/>
        <a:defRPr sz="1200" baseline="0">
          <a:solidFill>
            <a:schemeClr val="tx1"/>
          </a:solidFill>
          <a:latin typeface="Century Gothic" charset="0"/>
          <a:ea typeface="MS PGothic" panose="020B0600070205080204" pitchFamily="34" charset="-128"/>
          <a:cs typeface="Geneva" charset="-128"/>
        </a:defRPr>
      </a:lvl1pPr>
      <a:lvl2pPr marL="445770" indent="-171450" algn="l" rtl="0" eaLnBrk="0" fontAlgn="base" hangingPunct="0">
        <a:spcBef>
          <a:spcPct val="20000"/>
        </a:spcBef>
        <a:spcAft>
          <a:spcPct val="0"/>
        </a:spcAft>
        <a:buClr>
          <a:srgbClr val="0487C9"/>
        </a:buClr>
        <a:buFont typeface="Arial" pitchFamily="34" charset="0"/>
        <a:buChar char="•"/>
        <a:defRPr sz="1200" baseline="0">
          <a:solidFill>
            <a:schemeClr val="tx1"/>
          </a:solidFill>
          <a:latin typeface="Century Gothic" charset="0"/>
          <a:ea typeface="Century Gothic" charset="0"/>
          <a:cs typeface="Century Gothic" charset="0"/>
        </a:defRPr>
      </a:lvl2pPr>
      <a:lvl3pPr marL="685800" marR="0" indent="-171450" algn="l" defTabSz="548640" rtl="0" eaLnBrk="0" fontAlgn="base" latinLnBrk="0" hangingPunct="0">
        <a:lnSpc>
          <a:spcPct val="100000"/>
        </a:lnSpc>
        <a:spcBef>
          <a:spcPct val="20000"/>
        </a:spcBef>
        <a:spcAft>
          <a:spcPct val="0"/>
        </a:spcAft>
        <a:buClr>
          <a:srgbClr val="0487C9"/>
        </a:buClr>
        <a:buSzTx/>
        <a:buFont typeface="Arial" charset="0"/>
        <a:buChar char="•"/>
        <a:tabLst/>
        <a:defRPr sz="1200" baseline="0">
          <a:solidFill>
            <a:schemeClr val="tx1"/>
          </a:solidFill>
          <a:latin typeface="Century Gothic" charset="0"/>
          <a:ea typeface="Century Gothic" charset="0"/>
          <a:cs typeface="Century Gothic" charset="0"/>
        </a:defRPr>
      </a:lvl3pPr>
      <a:lvl4pPr marL="960120" indent="-137160" algn="l" rtl="0" eaLnBrk="0" fontAlgn="base" hangingPunct="0">
        <a:spcBef>
          <a:spcPct val="20000"/>
        </a:spcBef>
        <a:spcAft>
          <a:spcPct val="0"/>
        </a:spcAft>
        <a:buClr>
          <a:srgbClr val="0487C9"/>
        </a:buClr>
        <a:buFont typeface="Arial" pitchFamily="34" charset="0"/>
        <a:buChar char="•"/>
        <a:defRPr sz="1100" baseline="0">
          <a:solidFill>
            <a:schemeClr val="tx1"/>
          </a:solidFill>
          <a:latin typeface="Century Gothic" charset="0"/>
          <a:ea typeface="Century Gothic" charset="0"/>
          <a:cs typeface="Century Gothic" charset="0"/>
        </a:defRPr>
      </a:lvl4pPr>
      <a:lvl5pPr marL="1234440" indent="-137160" algn="l" rtl="0" eaLnBrk="0" fontAlgn="base" hangingPunct="0">
        <a:spcBef>
          <a:spcPct val="20000"/>
        </a:spcBef>
        <a:spcAft>
          <a:spcPct val="0"/>
        </a:spcAft>
        <a:buClr>
          <a:srgbClr val="0487C9"/>
        </a:buClr>
        <a:buFont typeface="Arial" pitchFamily="34" charset="0"/>
        <a:buChar char="•"/>
        <a:defRPr sz="1100" baseline="0">
          <a:solidFill>
            <a:schemeClr val="tx1"/>
          </a:solidFill>
          <a:latin typeface="Century Gothic" charset="0"/>
          <a:ea typeface="Century Gothic" charset="0"/>
          <a:cs typeface="Century Gothic" charset="0"/>
        </a:defRPr>
      </a:lvl5pPr>
      <a:lvl6pPr marL="1508760" indent="-137160" algn="l" rtl="0" eaLnBrk="1" fontAlgn="base" hangingPunct="1">
        <a:spcBef>
          <a:spcPct val="20000"/>
        </a:spcBef>
        <a:spcAft>
          <a:spcPct val="0"/>
        </a:spcAft>
        <a:buClr>
          <a:srgbClr val="0487C9"/>
        </a:buClr>
        <a:buChar char="»"/>
        <a:defRPr sz="1200">
          <a:solidFill>
            <a:schemeClr val="tx1"/>
          </a:solidFill>
          <a:latin typeface="+mn-lt"/>
          <a:ea typeface="Geneva" charset="-128"/>
        </a:defRPr>
      </a:lvl6pPr>
      <a:lvl7pPr marL="1783080" indent="-137160" algn="l" rtl="0" eaLnBrk="1" fontAlgn="base" hangingPunct="1">
        <a:spcBef>
          <a:spcPct val="20000"/>
        </a:spcBef>
        <a:spcAft>
          <a:spcPct val="0"/>
        </a:spcAft>
        <a:buClr>
          <a:srgbClr val="0487C9"/>
        </a:buClr>
        <a:buChar char="»"/>
        <a:defRPr sz="1200">
          <a:solidFill>
            <a:schemeClr val="tx1"/>
          </a:solidFill>
          <a:latin typeface="+mn-lt"/>
          <a:ea typeface="Geneva" charset="-128"/>
        </a:defRPr>
      </a:lvl7pPr>
      <a:lvl8pPr marL="2057400" indent="-137160" algn="l" rtl="0" eaLnBrk="1" fontAlgn="base" hangingPunct="1">
        <a:spcBef>
          <a:spcPct val="20000"/>
        </a:spcBef>
        <a:spcAft>
          <a:spcPct val="0"/>
        </a:spcAft>
        <a:buClr>
          <a:srgbClr val="0487C9"/>
        </a:buClr>
        <a:buChar char="»"/>
        <a:defRPr sz="1200">
          <a:solidFill>
            <a:schemeClr val="tx1"/>
          </a:solidFill>
          <a:latin typeface="+mn-lt"/>
          <a:ea typeface="Geneva" charset="-128"/>
        </a:defRPr>
      </a:lvl8pPr>
      <a:lvl9pPr marL="2331720" indent="-137160" algn="l" rtl="0" eaLnBrk="1" fontAlgn="base" hangingPunct="1">
        <a:spcBef>
          <a:spcPct val="20000"/>
        </a:spcBef>
        <a:spcAft>
          <a:spcPct val="0"/>
        </a:spcAft>
        <a:buClr>
          <a:srgbClr val="0487C9"/>
        </a:buClr>
        <a:buChar char="»"/>
        <a:defRPr sz="1200">
          <a:solidFill>
            <a:schemeClr val="tx1"/>
          </a:solidFill>
          <a:latin typeface="+mn-lt"/>
          <a:ea typeface="Geneva" charset="-128"/>
        </a:defRPr>
      </a:lvl9pPr>
    </p:bodyStyle>
    <p:otherStyle>
      <a:defPPr>
        <a:defRPr lang="en-US"/>
      </a:defPPr>
      <a:lvl1pPr marL="0" algn="l" defTabSz="274320" rtl="0" eaLnBrk="1" latinLnBrk="0" hangingPunct="1">
        <a:defRPr sz="1100" kern="1200">
          <a:solidFill>
            <a:schemeClr val="tx1"/>
          </a:solidFill>
          <a:latin typeface="+mn-lt"/>
          <a:ea typeface="+mn-ea"/>
          <a:cs typeface="+mn-cs"/>
        </a:defRPr>
      </a:lvl1pPr>
      <a:lvl2pPr marL="274320" algn="l" defTabSz="274320" rtl="0" eaLnBrk="1" latinLnBrk="0" hangingPunct="1">
        <a:defRPr sz="1100" kern="1200">
          <a:solidFill>
            <a:schemeClr val="tx1"/>
          </a:solidFill>
          <a:latin typeface="+mn-lt"/>
          <a:ea typeface="+mn-ea"/>
          <a:cs typeface="+mn-cs"/>
        </a:defRPr>
      </a:lvl2pPr>
      <a:lvl3pPr marL="548640" algn="l" defTabSz="274320" rtl="0" eaLnBrk="1" latinLnBrk="0" hangingPunct="1">
        <a:defRPr sz="1100" kern="1200">
          <a:solidFill>
            <a:schemeClr val="tx1"/>
          </a:solidFill>
          <a:latin typeface="+mn-lt"/>
          <a:ea typeface="+mn-ea"/>
          <a:cs typeface="+mn-cs"/>
        </a:defRPr>
      </a:lvl3pPr>
      <a:lvl4pPr marL="822960" algn="l" defTabSz="274320" rtl="0" eaLnBrk="1" latinLnBrk="0" hangingPunct="1">
        <a:defRPr sz="1100" kern="1200">
          <a:solidFill>
            <a:schemeClr val="tx1"/>
          </a:solidFill>
          <a:latin typeface="+mn-lt"/>
          <a:ea typeface="+mn-ea"/>
          <a:cs typeface="+mn-cs"/>
        </a:defRPr>
      </a:lvl4pPr>
      <a:lvl5pPr marL="1097280" algn="l" defTabSz="274320" rtl="0" eaLnBrk="1" latinLnBrk="0" hangingPunct="1">
        <a:defRPr sz="1100" kern="1200">
          <a:solidFill>
            <a:schemeClr val="tx1"/>
          </a:solidFill>
          <a:latin typeface="+mn-lt"/>
          <a:ea typeface="+mn-ea"/>
          <a:cs typeface="+mn-cs"/>
        </a:defRPr>
      </a:lvl5pPr>
      <a:lvl6pPr marL="1371600" algn="l" defTabSz="274320" rtl="0" eaLnBrk="1" latinLnBrk="0" hangingPunct="1">
        <a:defRPr sz="1100" kern="1200">
          <a:solidFill>
            <a:schemeClr val="tx1"/>
          </a:solidFill>
          <a:latin typeface="+mn-lt"/>
          <a:ea typeface="+mn-ea"/>
          <a:cs typeface="+mn-cs"/>
        </a:defRPr>
      </a:lvl6pPr>
      <a:lvl7pPr marL="1645920" algn="l" defTabSz="274320" rtl="0" eaLnBrk="1" latinLnBrk="0" hangingPunct="1">
        <a:defRPr sz="1100" kern="1200">
          <a:solidFill>
            <a:schemeClr val="tx1"/>
          </a:solidFill>
          <a:latin typeface="+mn-lt"/>
          <a:ea typeface="+mn-ea"/>
          <a:cs typeface="+mn-cs"/>
        </a:defRPr>
      </a:lvl7pPr>
      <a:lvl8pPr marL="1920240" algn="l" defTabSz="274320" rtl="0" eaLnBrk="1" latinLnBrk="0" hangingPunct="1">
        <a:defRPr sz="1100" kern="1200">
          <a:solidFill>
            <a:schemeClr val="tx1"/>
          </a:solidFill>
          <a:latin typeface="+mn-lt"/>
          <a:ea typeface="+mn-ea"/>
          <a:cs typeface="+mn-cs"/>
        </a:defRPr>
      </a:lvl8pPr>
      <a:lvl9pPr marL="2194560" algn="l" defTabSz="27432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9.jp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jpg"/><Relationship Id="rId9"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B%20X%20Series%20NIBP%20for%20PDF.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0.png"/><Relationship Id="rId5" Type="http://schemas.microsoft.com/office/2007/relationships/hdphoto" Target="../media/hdphoto9.wdp"/><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1.jpg"/><Relationship Id="rId7" Type="http://schemas.openxmlformats.org/officeDocument/2006/relationships/image" Target="../media/image8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7.png"/><Relationship Id="rId5" Type="http://schemas.openxmlformats.org/officeDocument/2006/relationships/image" Target="../media/image83.jpg"/><Relationship Id="rId10" Type="http://schemas.openxmlformats.org/officeDocument/2006/relationships/image" Target="../media/image86.png"/><Relationship Id="rId4" Type="http://schemas.openxmlformats.org/officeDocument/2006/relationships/image" Target="../media/image82.png"/><Relationship Id="rId9" Type="http://schemas.microsoft.com/office/2007/relationships/hdphoto" Target="../media/hdphoto9.wdp"/></Relationships>
</file>

<file path=ppt/slides/_rels/slide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0.wdp"/></Relationships>
</file>

<file path=ppt/slides/_rels/slide43.xml.rels><?xml version="1.0" encoding="UTF-8" standalone="yes"?>
<Relationships xmlns="http://schemas.openxmlformats.org/package/2006/relationships"><Relationship Id="rId3" Type="http://schemas.openxmlformats.org/officeDocument/2006/relationships/hyperlink" Target="C%2012-Lead%20Key.ppt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89.jpeg"/></Relationships>
</file>

<file path=ppt/slides/_rels/slide44.xml.rels><?xml version="1.0" encoding="UTF-8" standalone="yes"?>
<Relationships xmlns="http://schemas.openxmlformats.org/package/2006/relationships"><Relationship Id="rId3" Type="http://schemas.openxmlformats.org/officeDocument/2006/relationships/hyperlink" Target="X%20Series%20Capnography%20for%20PDF.ppt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90.jpe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93.jpg"/><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3.wdp"/></Relationships>
</file>

<file path=ppt/slides/_rels/slide47.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97.jpg"/><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3" Type="http://schemas.openxmlformats.org/officeDocument/2006/relationships/hyperlink" Target="X%20Series%20Invasive%20Pressures%20for%20PDF.ppt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98.jpeg"/></Relationships>
</file>

<file path=ppt/slides/_rels/slide49.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0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microsoft.com/office/2007/relationships/hdphoto" Target="../media/hdphoto16.wdp"/><Relationship Id="rId5" Type="http://schemas.openxmlformats.org/officeDocument/2006/relationships/image" Target="../media/image100.png"/><Relationship Id="rId4" Type="http://schemas.microsoft.com/office/2007/relationships/hdphoto" Target="../media/hdphoto15.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X%20Series%20Communcation%20and%20Data%20for%20PDF.ppt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102.jpeg"/></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18.wdp"/></Relationships>
</file>

<file path=ppt/slides/_rels/slide5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19.wdp"/></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5.xml.rels><?xml version="1.0" encoding="UTF-8" standalone="yes"?>
<Relationships xmlns="http://schemas.openxmlformats.org/package/2006/relationships"><Relationship Id="rId3" Type="http://schemas.openxmlformats.org/officeDocument/2006/relationships/hyperlink" Target="X%20Series%20Cardioversion%20for%20PDF.ppt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microsoft.com/office/2007/relationships/hdphoto" Target="../media/hdphoto20.wdp"/><Relationship Id="rId4" Type="http://schemas.openxmlformats.org/officeDocument/2006/relationships/image" Target="../media/image107.jpeg"/></Relationships>
</file>

<file path=ppt/slides/_rels/slide56.xml.rels><?xml version="1.0" encoding="UTF-8" standalone="yes"?>
<Relationships xmlns="http://schemas.openxmlformats.org/package/2006/relationships"><Relationship Id="rId3" Type="http://schemas.openxmlformats.org/officeDocument/2006/relationships/hyperlink" Target="AED%20Mode.pptx" TargetMode="External"/><Relationship Id="rId7" Type="http://schemas.microsoft.com/office/2007/relationships/hdphoto" Target="../media/hdphoto21.wdp"/><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hyperlink" Target="Emergency%20Hands-Free%20Manual%20Defib.pptx" TargetMode="External"/><Relationship Id="rId4" Type="http://schemas.openxmlformats.org/officeDocument/2006/relationships/hyperlink" Target="Hands-Free%20Advisory.ppt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X%20Series%20Pacing%20for%20PDF.pptx" TargetMode="External"/><Relationship Id="rId4" Type="http://schemas.microsoft.com/office/2007/relationships/hdphoto" Target="../media/hdphoto22.wdp"/></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jpg"/></Relationships>
</file>

<file path=ppt/slides/_rels/slide59.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16.jpg"/><Relationship Id="rId4" Type="http://schemas.openxmlformats.org/officeDocument/2006/relationships/image" Target="../media/image110.png"/></Relationships>
</file>

<file path=ppt/slides/_rels/slide6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microsoft.com/office/2007/relationships/hdphoto" Target="../media/hdphoto23.wdp"/></Relationships>
</file>

<file path=ppt/slides/_rels/slide6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microsoft.com/office/2007/relationships/hdphoto" Target="../media/hdphoto23.wdp"/></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7884" y="2326907"/>
            <a:ext cx="3056709" cy="369332"/>
          </a:xfrm>
          <a:prstGeom prst="rect">
            <a:avLst/>
          </a:prstGeom>
        </p:spPr>
        <p:txBody>
          <a:bodyPr vert="horz" wrap="square" lIns="0" tIns="0" rIns="0" bIns="0" rtlCol="0">
            <a:spAutoFit/>
          </a:bodyPr>
          <a:lstStyle/>
          <a:p>
            <a:pPr marL="6531" algn="ctr"/>
            <a:r>
              <a:rPr lang="en-US" sz="2400" b="1" spc="111" dirty="0">
                <a:solidFill>
                  <a:srgbClr val="207CB9"/>
                </a:solidFill>
                <a:latin typeface="Calibri"/>
                <a:cs typeface="Calibri"/>
              </a:rPr>
              <a:t>Deployment Training</a:t>
            </a:r>
            <a:endParaRPr sz="2400" b="1" dirty="0">
              <a:latin typeface="Calibri"/>
              <a:cs typeface="Calibri"/>
            </a:endParaRPr>
          </a:p>
        </p:txBody>
      </p:sp>
      <p:sp>
        <p:nvSpPr>
          <p:cNvPr id="3" name="object 3"/>
          <p:cNvSpPr txBox="1"/>
          <p:nvPr/>
        </p:nvSpPr>
        <p:spPr>
          <a:xfrm>
            <a:off x="2379611" y="2821545"/>
            <a:ext cx="726295" cy="221599"/>
          </a:xfrm>
          <a:prstGeom prst="rect">
            <a:avLst/>
          </a:prstGeom>
        </p:spPr>
        <p:txBody>
          <a:bodyPr vert="horz" wrap="square" lIns="0" tIns="0" rIns="0" bIns="0" rtlCol="0">
            <a:spAutoFit/>
          </a:bodyPr>
          <a:lstStyle/>
          <a:p>
            <a:pPr marL="6531"/>
            <a:r>
              <a:rPr sz="1440" spc="-13" dirty="0">
                <a:solidFill>
                  <a:srgbClr val="8A8A8A"/>
                </a:solidFill>
                <a:latin typeface="Tahoma"/>
                <a:cs typeface="Tahoma"/>
              </a:rPr>
              <a:t>X</a:t>
            </a:r>
            <a:r>
              <a:rPr sz="1440" spc="-72" dirty="0">
                <a:solidFill>
                  <a:srgbClr val="8A8A8A"/>
                </a:solidFill>
                <a:latin typeface="Tahoma"/>
                <a:cs typeface="Tahoma"/>
              </a:rPr>
              <a:t> </a:t>
            </a:r>
            <a:r>
              <a:rPr sz="1440" spc="-49" dirty="0">
                <a:solidFill>
                  <a:srgbClr val="8A8A8A"/>
                </a:solidFill>
                <a:latin typeface="Tahoma"/>
                <a:cs typeface="Tahoma"/>
              </a:rPr>
              <a:t>Series</a:t>
            </a:r>
            <a:r>
              <a:rPr sz="1427" spc="-73" baseline="25525" dirty="0">
                <a:solidFill>
                  <a:srgbClr val="8A8A8A"/>
                </a:solidFill>
                <a:latin typeface="Tahoma"/>
                <a:cs typeface="Tahoma"/>
              </a:rPr>
              <a:t>®</a:t>
            </a:r>
            <a:endParaRPr sz="1427" baseline="25525">
              <a:latin typeface="Tahoma"/>
              <a:cs typeface="Tahoma"/>
            </a:endParaRPr>
          </a:p>
        </p:txBody>
      </p:sp>
      <p:sp>
        <p:nvSpPr>
          <p:cNvPr id="4" name="object 4"/>
          <p:cNvSpPr/>
          <p:nvPr/>
        </p:nvSpPr>
        <p:spPr>
          <a:xfrm>
            <a:off x="1916527" y="423814"/>
            <a:ext cx="1739428" cy="1788342"/>
          </a:xfrm>
          <a:prstGeom prst="rect">
            <a:avLst/>
          </a:prstGeom>
          <a:blipFill>
            <a:blip r:embed="rId3" cstate="print"/>
            <a:stretch>
              <a:fillRect/>
            </a:stretch>
          </a:blipFill>
        </p:spPr>
        <p:txBody>
          <a:bodyPr wrap="square" lIns="0" tIns="0" rIns="0" bIns="0" rtlCol="0"/>
          <a:lstStyle/>
          <a:p>
            <a:endParaRPr sz="609"/>
          </a:p>
        </p:txBody>
      </p:sp>
      <p:pic>
        <p:nvPicPr>
          <p:cNvPr id="5"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p:cNvSpPr txBox="1">
            <a:spLocks/>
          </p:cNvSpPr>
          <p:nvPr/>
        </p:nvSpPr>
        <p:spPr>
          <a:xfrm>
            <a:off x="4011" y="3276600"/>
            <a:ext cx="5334000" cy="381000"/>
          </a:xfrm>
          <a:prstGeom prst="rect">
            <a:avLst/>
          </a:prstGeom>
        </p:spPr>
        <p:txBody>
          <a:bodyPr/>
          <a:lstStyle>
            <a:lvl1pPr algn="l" rtl="0" eaLnBrk="0" fontAlgn="base" hangingPunct="0">
              <a:spcBef>
                <a:spcPct val="0"/>
              </a:spcBef>
              <a:spcAft>
                <a:spcPct val="0"/>
              </a:spcAft>
              <a:defRPr sz="1900" b="1" baseline="0">
                <a:solidFill>
                  <a:srgbClr val="0487C9"/>
                </a:solidFill>
                <a:latin typeface="Century Gothic Bold" charset="0"/>
                <a:ea typeface="MS PGothic" panose="020B0600070205080204" pitchFamily="34" charset="-128"/>
                <a:cs typeface="Geneva" charset="-128"/>
              </a:defRPr>
            </a:lvl1pPr>
            <a:lvl2pPr algn="l" rtl="0" eaLnBrk="0" fontAlgn="base" hangingPunct="0">
              <a:spcBef>
                <a:spcPct val="0"/>
              </a:spcBef>
              <a:spcAft>
                <a:spcPct val="0"/>
              </a:spcAft>
              <a:defRPr sz="2200" b="1">
                <a:solidFill>
                  <a:srgbClr val="0487C9"/>
                </a:solidFill>
                <a:latin typeface="Tw Cen MT" panose="020B0602020104020603" pitchFamily="34" charset="0"/>
                <a:ea typeface="MS PGothic" panose="020B0600070205080204" pitchFamily="34" charset="-128"/>
                <a:cs typeface="Geneva" charset="-128"/>
              </a:defRPr>
            </a:lvl2pPr>
            <a:lvl3pPr algn="l" rtl="0" eaLnBrk="0" fontAlgn="base" hangingPunct="0">
              <a:spcBef>
                <a:spcPct val="0"/>
              </a:spcBef>
              <a:spcAft>
                <a:spcPct val="0"/>
              </a:spcAft>
              <a:defRPr sz="2200" b="1">
                <a:solidFill>
                  <a:srgbClr val="0487C9"/>
                </a:solidFill>
                <a:latin typeface="Tw Cen MT" panose="020B0602020104020603" pitchFamily="34" charset="0"/>
                <a:ea typeface="MS PGothic" panose="020B0600070205080204" pitchFamily="34" charset="-128"/>
                <a:cs typeface="Geneva" charset="-128"/>
              </a:defRPr>
            </a:lvl3pPr>
            <a:lvl4pPr algn="l" rtl="0" eaLnBrk="0" fontAlgn="base" hangingPunct="0">
              <a:spcBef>
                <a:spcPct val="0"/>
              </a:spcBef>
              <a:spcAft>
                <a:spcPct val="0"/>
              </a:spcAft>
              <a:defRPr sz="2200" b="1">
                <a:solidFill>
                  <a:srgbClr val="0487C9"/>
                </a:solidFill>
                <a:latin typeface="Tw Cen MT" panose="020B0602020104020603" pitchFamily="34" charset="0"/>
                <a:ea typeface="MS PGothic" panose="020B0600070205080204" pitchFamily="34" charset="-128"/>
                <a:cs typeface="Geneva" charset="-128"/>
              </a:defRPr>
            </a:lvl4pPr>
            <a:lvl5pPr algn="l" rtl="0" eaLnBrk="0" fontAlgn="base" hangingPunct="0">
              <a:spcBef>
                <a:spcPct val="0"/>
              </a:spcBef>
              <a:spcAft>
                <a:spcPct val="0"/>
              </a:spcAft>
              <a:defRPr sz="2200" b="1">
                <a:solidFill>
                  <a:srgbClr val="0487C9"/>
                </a:solidFill>
                <a:latin typeface="Tw Cen MT" panose="020B0602020104020603" pitchFamily="34" charset="0"/>
                <a:ea typeface="MS PGothic" panose="020B0600070205080204" pitchFamily="34" charset="-128"/>
                <a:cs typeface="Geneva" charset="-128"/>
              </a:defRPr>
            </a:lvl5pPr>
            <a:lvl6pPr marL="274320" algn="l" rtl="0" eaLnBrk="1" fontAlgn="base" hangingPunct="1">
              <a:spcBef>
                <a:spcPct val="0"/>
              </a:spcBef>
              <a:spcAft>
                <a:spcPct val="0"/>
              </a:spcAft>
              <a:defRPr sz="2200" b="1">
                <a:solidFill>
                  <a:srgbClr val="0487C9"/>
                </a:solidFill>
                <a:latin typeface="Arial" charset="0"/>
              </a:defRPr>
            </a:lvl6pPr>
            <a:lvl7pPr marL="548640" algn="l" rtl="0" eaLnBrk="1" fontAlgn="base" hangingPunct="1">
              <a:spcBef>
                <a:spcPct val="0"/>
              </a:spcBef>
              <a:spcAft>
                <a:spcPct val="0"/>
              </a:spcAft>
              <a:defRPr sz="2200" b="1">
                <a:solidFill>
                  <a:srgbClr val="0487C9"/>
                </a:solidFill>
                <a:latin typeface="Arial" charset="0"/>
              </a:defRPr>
            </a:lvl7pPr>
            <a:lvl8pPr marL="822960" algn="l" rtl="0" eaLnBrk="1" fontAlgn="base" hangingPunct="1">
              <a:spcBef>
                <a:spcPct val="0"/>
              </a:spcBef>
              <a:spcAft>
                <a:spcPct val="0"/>
              </a:spcAft>
              <a:defRPr sz="2200" b="1">
                <a:solidFill>
                  <a:srgbClr val="0487C9"/>
                </a:solidFill>
                <a:latin typeface="Arial" charset="0"/>
              </a:defRPr>
            </a:lvl8pPr>
            <a:lvl9pPr marL="1097280" algn="l" rtl="0" eaLnBrk="1" fontAlgn="base" hangingPunct="1">
              <a:spcBef>
                <a:spcPct val="0"/>
              </a:spcBef>
              <a:spcAft>
                <a:spcPct val="0"/>
              </a:spcAft>
              <a:defRPr sz="2200" b="1">
                <a:solidFill>
                  <a:srgbClr val="0487C9"/>
                </a:solidFill>
                <a:latin typeface="Arial" charset="0"/>
              </a:defRPr>
            </a:lvl9pPr>
          </a:lstStyle>
          <a:p>
            <a:pPr defTabSz="914400" eaLnBrk="1" hangingPunct="1"/>
            <a:r>
              <a:rPr lang="en-US" altLang="en-US" sz="2000" kern="0" dirty="0" smtClean="0">
                <a:latin typeface="Century Gothic" panose="020B0502020202020204" pitchFamily="34" charset="0"/>
                <a:cs typeface="Geneva" charset="0"/>
              </a:rPr>
              <a:t>X Series Introduction</a:t>
            </a:r>
          </a:p>
        </p:txBody>
      </p:sp>
      <p:sp>
        <p:nvSpPr>
          <p:cNvPr id="7" name="Title 6"/>
          <p:cNvSpPr txBox="1">
            <a:spLocks/>
          </p:cNvSpPr>
          <p:nvPr/>
        </p:nvSpPr>
        <p:spPr bwMode="auto">
          <a:xfrm>
            <a:off x="4011" y="35814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487C9"/>
              </a:buClr>
              <a:buFont typeface="Arial" pitchFamily="34" charset="0"/>
              <a:buChar char="•"/>
              <a:defRPr sz="2800">
                <a:solidFill>
                  <a:schemeClr val="tx1"/>
                </a:solidFill>
                <a:latin typeface="Tw Cen MT" pitchFamily="34" charset="0"/>
                <a:ea typeface="MS PGothic" pitchFamily="34" charset="-128"/>
                <a:cs typeface="Geneva" charset="0"/>
              </a:defRPr>
            </a:lvl1pPr>
            <a:lvl2pPr marL="742950" indent="-285750">
              <a:spcBef>
                <a:spcPct val="20000"/>
              </a:spcBef>
              <a:buClr>
                <a:srgbClr val="0487C9"/>
              </a:buClr>
              <a:buFont typeface="Arial" pitchFamily="34" charset="0"/>
              <a:buChar char="•"/>
              <a:defRPr sz="2800">
                <a:solidFill>
                  <a:schemeClr val="tx1"/>
                </a:solidFill>
                <a:latin typeface="Tw Cen MT" pitchFamily="34" charset="0"/>
                <a:ea typeface="Geneva" charset="0"/>
                <a:cs typeface="Geneva" charset="0"/>
              </a:defRPr>
            </a:lvl2pPr>
            <a:lvl3pPr marL="1143000" indent="-228600">
              <a:spcBef>
                <a:spcPct val="20000"/>
              </a:spcBef>
              <a:buClr>
                <a:srgbClr val="0487C9"/>
              </a:buClr>
              <a:buChar char="•"/>
              <a:defRPr sz="2400">
                <a:solidFill>
                  <a:schemeClr val="tx1"/>
                </a:solidFill>
                <a:latin typeface="Tw Cen MT" pitchFamily="34" charset="0"/>
                <a:ea typeface="Geneva" charset="0"/>
                <a:cs typeface="Geneva" charset="0"/>
              </a:defRPr>
            </a:lvl3pPr>
            <a:lvl4pPr marL="1600200" indent="-228600">
              <a:spcBef>
                <a:spcPct val="20000"/>
              </a:spcBef>
              <a:buClr>
                <a:srgbClr val="0487C9"/>
              </a:buClr>
              <a:buFont typeface="Arial" pitchFamily="34" charset="0"/>
              <a:buChar char="•"/>
              <a:defRPr sz="2000">
                <a:solidFill>
                  <a:schemeClr val="tx1"/>
                </a:solidFill>
                <a:latin typeface="Tw Cen MT" pitchFamily="34" charset="0"/>
                <a:ea typeface="Geneva" charset="0"/>
                <a:cs typeface="Geneva" charset="0"/>
              </a:defRPr>
            </a:lvl4pPr>
            <a:lvl5pPr marL="2057400" indent="-228600">
              <a:spcBef>
                <a:spcPct val="20000"/>
              </a:spcBef>
              <a:buClr>
                <a:srgbClr val="0487C9"/>
              </a:buClr>
              <a:buFont typeface="Arial" pitchFamily="34" charset="0"/>
              <a:buChar char="•"/>
              <a:defRPr sz="2000">
                <a:solidFill>
                  <a:schemeClr val="tx1"/>
                </a:solidFill>
                <a:latin typeface="Tw Cen MT" pitchFamily="34" charset="0"/>
                <a:ea typeface="Geneva" charset="0"/>
                <a:cs typeface="Geneva" charset="0"/>
              </a:defRPr>
            </a:lvl5pPr>
            <a:lvl6pPr marL="2514600" indent="-228600" eaLnBrk="0" fontAlgn="base" hangingPunct="0">
              <a:spcBef>
                <a:spcPct val="20000"/>
              </a:spcBef>
              <a:spcAft>
                <a:spcPct val="0"/>
              </a:spcAft>
              <a:buClr>
                <a:srgbClr val="0487C9"/>
              </a:buClr>
              <a:buFont typeface="Arial" pitchFamily="34" charset="0"/>
              <a:buChar char="•"/>
              <a:defRPr sz="2000">
                <a:solidFill>
                  <a:schemeClr val="tx1"/>
                </a:solidFill>
                <a:latin typeface="Tw Cen MT" pitchFamily="34" charset="0"/>
                <a:ea typeface="Geneva" charset="0"/>
                <a:cs typeface="Geneva" charset="0"/>
              </a:defRPr>
            </a:lvl6pPr>
            <a:lvl7pPr marL="2971800" indent="-228600" eaLnBrk="0" fontAlgn="base" hangingPunct="0">
              <a:spcBef>
                <a:spcPct val="20000"/>
              </a:spcBef>
              <a:spcAft>
                <a:spcPct val="0"/>
              </a:spcAft>
              <a:buClr>
                <a:srgbClr val="0487C9"/>
              </a:buClr>
              <a:buFont typeface="Arial" pitchFamily="34" charset="0"/>
              <a:buChar char="•"/>
              <a:defRPr sz="2000">
                <a:solidFill>
                  <a:schemeClr val="tx1"/>
                </a:solidFill>
                <a:latin typeface="Tw Cen MT" pitchFamily="34" charset="0"/>
                <a:ea typeface="Geneva" charset="0"/>
                <a:cs typeface="Geneva" charset="0"/>
              </a:defRPr>
            </a:lvl7pPr>
            <a:lvl8pPr marL="3429000" indent="-228600" eaLnBrk="0" fontAlgn="base" hangingPunct="0">
              <a:spcBef>
                <a:spcPct val="20000"/>
              </a:spcBef>
              <a:spcAft>
                <a:spcPct val="0"/>
              </a:spcAft>
              <a:buClr>
                <a:srgbClr val="0487C9"/>
              </a:buClr>
              <a:buFont typeface="Arial" pitchFamily="34" charset="0"/>
              <a:buChar char="•"/>
              <a:defRPr sz="2000">
                <a:solidFill>
                  <a:schemeClr val="tx1"/>
                </a:solidFill>
                <a:latin typeface="Tw Cen MT" pitchFamily="34" charset="0"/>
                <a:ea typeface="Geneva" charset="0"/>
                <a:cs typeface="Geneva" charset="0"/>
              </a:defRPr>
            </a:lvl8pPr>
            <a:lvl9pPr marL="3886200" indent="-228600" eaLnBrk="0" fontAlgn="base" hangingPunct="0">
              <a:spcBef>
                <a:spcPct val="20000"/>
              </a:spcBef>
              <a:spcAft>
                <a:spcPct val="0"/>
              </a:spcAft>
              <a:buClr>
                <a:srgbClr val="0487C9"/>
              </a:buClr>
              <a:buFont typeface="Arial" pitchFamily="34" charset="0"/>
              <a:buChar char="•"/>
              <a:defRPr sz="2000">
                <a:solidFill>
                  <a:schemeClr val="tx1"/>
                </a:solidFill>
                <a:latin typeface="Tw Cen MT" pitchFamily="34" charset="0"/>
                <a:ea typeface="Geneva" charset="0"/>
                <a:cs typeface="Geneva" charset="0"/>
              </a:defRPr>
            </a:lvl9pPr>
          </a:lstStyle>
          <a:p>
            <a:pPr>
              <a:spcBef>
                <a:spcPct val="0"/>
              </a:spcBef>
              <a:buClrTx/>
              <a:buFontTx/>
              <a:buNone/>
            </a:pPr>
            <a:r>
              <a:rPr lang="en-US" altLang="en-US" sz="1400" dirty="0" smtClean="0">
                <a:solidFill>
                  <a:srgbClr val="0487C9"/>
                </a:solidFill>
                <a:latin typeface="Century Gothic" panose="020B0502020202020204" pitchFamily="34" charset="0"/>
              </a:rPr>
              <a:t>ZOLL Medical Corporation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8600"/>
            <a:ext cx="4343400" cy="284822"/>
          </a:xfrm>
          <a:prstGeom prst="rect">
            <a:avLst/>
          </a:prstGeom>
        </p:spPr>
        <p:txBody>
          <a:bodyPr vert="horz" wrap="square" lIns="0" tIns="0" rIns="0" bIns="0" rtlCol="0">
            <a:spAutoFit/>
          </a:bodyPr>
          <a:lstStyle/>
          <a:p>
            <a:pPr marL="6531"/>
            <a:r>
              <a:rPr spc="5" dirty="0"/>
              <a:t>Battery </a:t>
            </a:r>
            <a:r>
              <a:rPr spc="33" dirty="0"/>
              <a:t>Removal </a:t>
            </a:r>
            <a:r>
              <a:rPr spc="93" dirty="0"/>
              <a:t>and</a:t>
            </a:r>
            <a:r>
              <a:rPr spc="386" dirty="0"/>
              <a:t> </a:t>
            </a:r>
            <a:r>
              <a:rPr spc="-3" dirty="0"/>
              <a:t>Insertion</a:t>
            </a:r>
          </a:p>
        </p:txBody>
      </p:sp>
      <p:sp>
        <p:nvSpPr>
          <p:cNvPr id="5" name="object 5"/>
          <p:cNvSpPr txBox="1"/>
          <p:nvPr/>
        </p:nvSpPr>
        <p:spPr>
          <a:xfrm>
            <a:off x="304800" y="762000"/>
            <a:ext cx="2362200" cy="2019527"/>
          </a:xfrm>
          <a:prstGeom prst="rect">
            <a:avLst/>
          </a:prstGeom>
        </p:spPr>
        <p:txBody>
          <a:bodyPr vert="horz" wrap="square" lIns="0" tIns="0" rIns="0" bIns="0" rtlCol="0">
            <a:spAutoFit/>
          </a:bodyPr>
          <a:lstStyle/>
          <a:p>
            <a:pPr marL="6531"/>
            <a:r>
              <a:rPr sz="1400" b="1" i="1" spc="-28" dirty="0">
                <a:solidFill>
                  <a:prstClr val="black"/>
                </a:solidFill>
                <a:latin typeface="Century Gothic" panose="020B0502020202020204" pitchFamily="34" charset="0"/>
                <a:cs typeface="Calibri"/>
              </a:rPr>
              <a:t>To  </a:t>
            </a:r>
            <a:r>
              <a:rPr sz="1400" b="1" i="1" spc="13" dirty="0">
                <a:solidFill>
                  <a:prstClr val="black"/>
                </a:solidFill>
                <a:latin typeface="Century Gothic" panose="020B0502020202020204" pitchFamily="34" charset="0"/>
                <a:cs typeface="Calibri"/>
              </a:rPr>
              <a:t>remove </a:t>
            </a:r>
            <a:r>
              <a:rPr sz="1400" b="1" i="1" spc="49" dirty="0">
                <a:solidFill>
                  <a:prstClr val="black"/>
                </a:solidFill>
                <a:latin typeface="Century Gothic" panose="020B0502020202020204" pitchFamily="34" charset="0"/>
                <a:cs typeface="Calibri"/>
              </a:rPr>
              <a:t>a </a:t>
            </a:r>
            <a:r>
              <a:rPr sz="1400" b="1" i="1" spc="5" dirty="0">
                <a:solidFill>
                  <a:prstClr val="black"/>
                </a:solidFill>
                <a:latin typeface="Century Gothic" panose="020B0502020202020204" pitchFamily="34" charset="0"/>
                <a:cs typeface="Calibri"/>
              </a:rPr>
              <a:t>battery</a:t>
            </a:r>
            <a:r>
              <a:rPr sz="1400" b="1" i="1" spc="36" dirty="0">
                <a:solidFill>
                  <a:prstClr val="black"/>
                </a:solidFill>
                <a:latin typeface="Century Gothic" panose="020B0502020202020204" pitchFamily="34" charset="0"/>
                <a:cs typeface="Calibri"/>
              </a:rPr>
              <a:t> </a:t>
            </a:r>
            <a:r>
              <a:rPr sz="1400" b="1" i="1" spc="39" dirty="0">
                <a:solidFill>
                  <a:prstClr val="black"/>
                </a:solidFill>
                <a:latin typeface="Century Gothic" panose="020B0502020202020204" pitchFamily="34" charset="0"/>
                <a:cs typeface="Calibri"/>
              </a:rPr>
              <a:t>pack</a:t>
            </a:r>
            <a:endParaRPr sz="1400" b="1" dirty="0">
              <a:solidFill>
                <a:prstClr val="black"/>
              </a:solidFill>
              <a:latin typeface="Century Gothic" panose="020B0502020202020204" pitchFamily="34" charset="0"/>
              <a:cs typeface="Calibri"/>
            </a:endParaRPr>
          </a:p>
          <a:p>
            <a:pPr marL="152824" indent="-146293">
              <a:spcBef>
                <a:spcPts val="3"/>
              </a:spcBef>
              <a:buFont typeface="Arial"/>
              <a:buChar char="•"/>
              <a:tabLst>
                <a:tab pos="153151" algn="l"/>
              </a:tabLst>
            </a:pPr>
            <a:endParaRPr lang="en-US" sz="1200" spc="23" dirty="0" smtClean="0">
              <a:solidFill>
                <a:prstClr val="black"/>
              </a:solidFill>
              <a:latin typeface="Century Gothic" panose="020B0502020202020204" pitchFamily="34" charset="0"/>
              <a:cs typeface="Calibri"/>
            </a:endParaRPr>
          </a:p>
          <a:p>
            <a:pPr marL="152824" indent="-146293">
              <a:spcBef>
                <a:spcPts val="3"/>
              </a:spcBef>
              <a:buFont typeface="Arial"/>
              <a:buChar char="•"/>
              <a:tabLst>
                <a:tab pos="153151" algn="l"/>
              </a:tabLst>
            </a:pPr>
            <a:r>
              <a:rPr sz="1200" spc="23" dirty="0" smtClean="0">
                <a:solidFill>
                  <a:prstClr val="black"/>
                </a:solidFill>
                <a:latin typeface="Century Gothic" panose="020B0502020202020204" pitchFamily="34" charset="0"/>
                <a:cs typeface="Calibri"/>
              </a:rPr>
              <a:t>Raise</a:t>
            </a:r>
            <a:r>
              <a:rPr sz="1200" spc="28" dirty="0" smtClean="0">
                <a:solidFill>
                  <a:prstClr val="black"/>
                </a:solidFill>
                <a:latin typeface="Century Gothic" panose="020B0502020202020204" pitchFamily="34" charset="0"/>
                <a:cs typeface="Calibri"/>
              </a:rPr>
              <a:t> </a:t>
            </a:r>
            <a:r>
              <a:rPr sz="1200" spc="5" dirty="0">
                <a:solidFill>
                  <a:prstClr val="black"/>
                </a:solidFill>
                <a:latin typeface="Century Gothic" panose="020B0502020202020204" pitchFamily="34" charset="0"/>
                <a:cs typeface="Calibri"/>
              </a:rPr>
              <a:t>latch</a:t>
            </a:r>
            <a:endParaRPr sz="1200" dirty="0">
              <a:solidFill>
                <a:prstClr val="black"/>
              </a:solidFill>
              <a:latin typeface="Century Gothic" panose="020B0502020202020204" pitchFamily="34" charset="0"/>
              <a:cs typeface="Calibri"/>
            </a:endParaRPr>
          </a:p>
          <a:p>
            <a:pPr marL="152824" marR="2612" indent="-146293">
              <a:lnSpc>
                <a:spcPct val="110000"/>
              </a:lnSpc>
              <a:buFont typeface="Arial"/>
              <a:buChar char="•"/>
              <a:tabLst>
                <a:tab pos="153151" algn="l"/>
              </a:tabLst>
            </a:pPr>
            <a:r>
              <a:rPr sz="1200" spc="-10" dirty="0">
                <a:solidFill>
                  <a:prstClr val="black"/>
                </a:solidFill>
                <a:latin typeface="Century Gothic" panose="020B0502020202020204" pitchFamily="34" charset="0"/>
                <a:cs typeface="Calibri"/>
              </a:rPr>
              <a:t>Pull </a:t>
            </a:r>
            <a:r>
              <a:rPr sz="1200" spc="5" dirty="0">
                <a:solidFill>
                  <a:prstClr val="black"/>
                </a:solidFill>
                <a:latin typeface="Century Gothic" panose="020B0502020202020204" pitchFamily="34" charset="0"/>
                <a:cs typeface="Calibri"/>
              </a:rPr>
              <a:t>battery </a:t>
            </a:r>
            <a:r>
              <a:rPr sz="1200" spc="41" dirty="0">
                <a:solidFill>
                  <a:prstClr val="black"/>
                </a:solidFill>
                <a:latin typeface="Century Gothic" panose="020B0502020202020204" pitchFamily="34" charset="0"/>
                <a:cs typeface="Calibri"/>
              </a:rPr>
              <a:t>pack </a:t>
            </a:r>
            <a:r>
              <a:rPr sz="1200" spc="-23" dirty="0">
                <a:solidFill>
                  <a:prstClr val="black"/>
                </a:solidFill>
                <a:latin typeface="Century Gothic" panose="020B0502020202020204" pitchFamily="34" charset="0"/>
                <a:cs typeface="Calibri"/>
              </a:rPr>
              <a:t>out </a:t>
            </a:r>
            <a:r>
              <a:rPr sz="1200" dirty="0">
                <a:solidFill>
                  <a:prstClr val="black"/>
                </a:solidFill>
                <a:latin typeface="Century Gothic" panose="020B0502020202020204" pitchFamily="34" charset="0"/>
                <a:cs typeface="Calibri"/>
              </a:rPr>
              <a:t>of  </a:t>
            </a:r>
            <a:r>
              <a:rPr sz="1200" spc="-3" dirty="0">
                <a:solidFill>
                  <a:prstClr val="black"/>
                </a:solidFill>
                <a:latin typeface="Century Gothic" panose="020B0502020202020204" pitchFamily="34" charset="0"/>
                <a:cs typeface="Calibri"/>
              </a:rPr>
              <a:t>compartment</a:t>
            </a:r>
            <a:endParaRPr sz="1200" dirty="0">
              <a:solidFill>
                <a:prstClr val="black"/>
              </a:solidFill>
              <a:latin typeface="Century Gothic" panose="020B0502020202020204" pitchFamily="34" charset="0"/>
              <a:cs typeface="Calibri"/>
            </a:endParaRPr>
          </a:p>
          <a:p>
            <a:pPr>
              <a:buFont typeface="Arial"/>
              <a:buChar char="•"/>
            </a:pPr>
            <a:endParaRPr sz="1600" dirty="0">
              <a:solidFill>
                <a:prstClr val="black"/>
              </a:solidFill>
              <a:latin typeface="Century Gothic" panose="020B0502020202020204" pitchFamily="34" charset="0"/>
              <a:cs typeface="Times New Roman"/>
            </a:endParaRPr>
          </a:p>
          <a:p>
            <a:pPr marL="6531"/>
            <a:r>
              <a:rPr sz="1400" b="1" i="1" spc="-28" dirty="0">
                <a:solidFill>
                  <a:prstClr val="black"/>
                </a:solidFill>
                <a:latin typeface="Century Gothic" panose="020B0502020202020204" pitchFamily="34" charset="0"/>
                <a:cs typeface="Calibri"/>
              </a:rPr>
              <a:t>To  </a:t>
            </a:r>
            <a:r>
              <a:rPr sz="1400" b="1" i="1" dirty="0">
                <a:solidFill>
                  <a:prstClr val="black"/>
                </a:solidFill>
                <a:latin typeface="Century Gothic" panose="020B0502020202020204" pitchFamily="34" charset="0"/>
                <a:cs typeface="Calibri"/>
              </a:rPr>
              <a:t>install </a:t>
            </a:r>
            <a:r>
              <a:rPr sz="1400" b="1" i="1" spc="49" dirty="0">
                <a:solidFill>
                  <a:prstClr val="black"/>
                </a:solidFill>
                <a:latin typeface="Century Gothic" panose="020B0502020202020204" pitchFamily="34" charset="0"/>
                <a:cs typeface="Calibri"/>
              </a:rPr>
              <a:t>a </a:t>
            </a:r>
            <a:r>
              <a:rPr sz="1400" b="1" i="1" spc="5" dirty="0">
                <a:solidFill>
                  <a:prstClr val="black"/>
                </a:solidFill>
                <a:latin typeface="Century Gothic" panose="020B0502020202020204" pitchFamily="34" charset="0"/>
                <a:cs typeface="Calibri"/>
              </a:rPr>
              <a:t>battery</a:t>
            </a:r>
            <a:r>
              <a:rPr sz="1400" b="1" i="1" spc="58" dirty="0">
                <a:solidFill>
                  <a:prstClr val="black"/>
                </a:solidFill>
                <a:latin typeface="Century Gothic" panose="020B0502020202020204" pitchFamily="34" charset="0"/>
                <a:cs typeface="Calibri"/>
              </a:rPr>
              <a:t> </a:t>
            </a:r>
            <a:r>
              <a:rPr sz="1400" b="1" i="1" spc="39" dirty="0">
                <a:solidFill>
                  <a:prstClr val="black"/>
                </a:solidFill>
                <a:latin typeface="Century Gothic" panose="020B0502020202020204" pitchFamily="34" charset="0"/>
                <a:cs typeface="Calibri"/>
              </a:rPr>
              <a:t>pack</a:t>
            </a:r>
            <a:endParaRPr sz="1400" b="1" dirty="0">
              <a:solidFill>
                <a:prstClr val="black"/>
              </a:solidFill>
              <a:latin typeface="Century Gothic" panose="020B0502020202020204" pitchFamily="34" charset="0"/>
              <a:cs typeface="Calibri"/>
            </a:endParaRPr>
          </a:p>
          <a:p>
            <a:pPr marL="152824" indent="-146293">
              <a:buFont typeface="Arial"/>
              <a:buChar char="•"/>
              <a:tabLst>
                <a:tab pos="153151" algn="l"/>
              </a:tabLst>
            </a:pPr>
            <a:endParaRPr lang="en-US" sz="1200" dirty="0" smtClean="0">
              <a:solidFill>
                <a:prstClr val="black"/>
              </a:solidFill>
              <a:latin typeface="Century Gothic" panose="020B0502020202020204" pitchFamily="34" charset="0"/>
              <a:cs typeface="Calibri"/>
            </a:endParaRPr>
          </a:p>
          <a:p>
            <a:pPr marL="152824" indent="-146293">
              <a:buFont typeface="Arial"/>
              <a:buChar char="•"/>
              <a:tabLst>
                <a:tab pos="153151" algn="l"/>
              </a:tabLst>
            </a:pPr>
            <a:r>
              <a:rPr sz="1200" dirty="0" smtClean="0">
                <a:solidFill>
                  <a:prstClr val="black"/>
                </a:solidFill>
                <a:latin typeface="Century Gothic" panose="020B0502020202020204" pitchFamily="34" charset="0"/>
                <a:cs typeface="Calibri"/>
              </a:rPr>
              <a:t>Line </a:t>
            </a:r>
            <a:r>
              <a:rPr sz="1200" spc="13" dirty="0">
                <a:solidFill>
                  <a:prstClr val="black"/>
                </a:solidFill>
                <a:latin typeface="Century Gothic" panose="020B0502020202020204" pitchFamily="34" charset="0"/>
                <a:cs typeface="Calibri"/>
              </a:rPr>
              <a:t>up </a:t>
            </a:r>
            <a:r>
              <a:rPr sz="1200" spc="5" dirty="0">
                <a:solidFill>
                  <a:prstClr val="black"/>
                </a:solidFill>
                <a:latin typeface="Century Gothic" panose="020B0502020202020204" pitchFamily="34" charset="0"/>
                <a:cs typeface="Calibri"/>
              </a:rPr>
              <a:t>battery </a:t>
            </a:r>
            <a:r>
              <a:rPr sz="1200" dirty="0">
                <a:solidFill>
                  <a:prstClr val="black"/>
                </a:solidFill>
                <a:latin typeface="Century Gothic" panose="020B0502020202020204" pitchFamily="34" charset="0"/>
                <a:cs typeface="Calibri"/>
              </a:rPr>
              <a:t>at </a:t>
            </a:r>
            <a:r>
              <a:rPr sz="1200" spc="26" dirty="0">
                <a:solidFill>
                  <a:prstClr val="black"/>
                </a:solidFill>
                <a:latin typeface="Century Gothic" panose="020B0502020202020204" pitchFamily="34" charset="0"/>
                <a:cs typeface="Calibri"/>
              </a:rPr>
              <a:t> </a:t>
            </a:r>
            <a:r>
              <a:rPr sz="1200" spc="10" dirty="0">
                <a:solidFill>
                  <a:prstClr val="black"/>
                </a:solidFill>
                <a:latin typeface="Century Gothic" panose="020B0502020202020204" pitchFamily="34" charset="0"/>
                <a:cs typeface="Calibri"/>
              </a:rPr>
              <a:t>well</a:t>
            </a:r>
            <a:endParaRPr sz="1200" dirty="0">
              <a:solidFill>
                <a:prstClr val="black"/>
              </a:solidFill>
              <a:latin typeface="Century Gothic" panose="020B0502020202020204" pitchFamily="34" charset="0"/>
              <a:cs typeface="Calibri"/>
            </a:endParaRPr>
          </a:p>
          <a:p>
            <a:pPr marL="152824" indent="-146293">
              <a:spcBef>
                <a:spcPts val="98"/>
              </a:spcBef>
              <a:buFont typeface="Arial"/>
              <a:buChar char="•"/>
              <a:tabLst>
                <a:tab pos="153151" algn="l"/>
              </a:tabLst>
            </a:pPr>
            <a:r>
              <a:rPr sz="1200" spc="-8" dirty="0">
                <a:solidFill>
                  <a:prstClr val="black"/>
                </a:solidFill>
                <a:latin typeface="Century Gothic" panose="020B0502020202020204" pitchFamily="34" charset="0"/>
                <a:cs typeface="Calibri"/>
              </a:rPr>
              <a:t>Push into</a:t>
            </a:r>
            <a:r>
              <a:rPr sz="1200" spc="113" dirty="0">
                <a:solidFill>
                  <a:prstClr val="black"/>
                </a:solidFill>
                <a:latin typeface="Century Gothic" panose="020B0502020202020204" pitchFamily="34" charset="0"/>
                <a:cs typeface="Calibri"/>
              </a:rPr>
              <a:t> </a:t>
            </a:r>
            <a:r>
              <a:rPr sz="1200" spc="33" dirty="0">
                <a:solidFill>
                  <a:prstClr val="black"/>
                </a:solidFill>
                <a:latin typeface="Century Gothic" panose="020B0502020202020204" pitchFamily="34" charset="0"/>
                <a:cs typeface="Calibri"/>
              </a:rPr>
              <a:t>place</a:t>
            </a:r>
            <a:endParaRPr sz="1200" dirty="0">
              <a:solidFill>
                <a:prstClr val="black"/>
              </a:solidFill>
              <a:latin typeface="Century Gothic" panose="020B0502020202020204" pitchFamily="34" charset="0"/>
              <a:cs typeface="Calibri"/>
            </a:endParaRPr>
          </a:p>
        </p:txBody>
      </p:sp>
      <p:sp>
        <p:nvSpPr>
          <p:cNvPr id="6" name="object 6"/>
          <p:cNvSpPr/>
          <p:nvPr/>
        </p:nvSpPr>
        <p:spPr>
          <a:xfrm>
            <a:off x="2884884" y="2842640"/>
            <a:ext cx="1754863" cy="659936"/>
          </a:xfrm>
          <a:prstGeom prst="rect">
            <a:avLst/>
          </a:prstGeom>
          <a:blipFill>
            <a:blip r:embed="rId3" cstate="print"/>
            <a:stretch>
              <a:fillRect/>
            </a:stretch>
          </a:blipFill>
        </p:spPr>
        <p:txBody>
          <a:bodyPr wrap="square" lIns="0" tIns="0" rIns="0" bIns="0" rtlCol="0"/>
          <a:lstStyle/>
          <a:p>
            <a:endParaRPr sz="609">
              <a:solidFill>
                <a:prstClr val="black"/>
              </a:solidFill>
            </a:endParaRPr>
          </a:p>
        </p:txBody>
      </p:sp>
      <p:sp>
        <p:nvSpPr>
          <p:cNvPr id="11" name="object 4"/>
          <p:cNvSpPr/>
          <p:nvPr/>
        </p:nvSpPr>
        <p:spPr>
          <a:xfrm>
            <a:off x="2590800" y="1031968"/>
            <a:ext cx="2666999" cy="2701832"/>
          </a:xfrm>
          <a:prstGeom prst="rect">
            <a:avLst/>
          </a:prstGeom>
          <a:blipFill>
            <a:blip r:embed="rId4" cstate="print"/>
            <a:srcRect/>
            <a:stretch>
              <a:fillRect l="-20933" t="-10833" r="-20731" b="-11766"/>
            </a:stretch>
          </a:blipFill>
        </p:spPr>
        <p:txBody>
          <a:bodyPr wrap="square" lIns="0" tIns="0" rIns="0" bIns="0" rtlCol="0"/>
          <a:lstStyle/>
          <a:p>
            <a:endParaRPr sz="609">
              <a:solidFill>
                <a:prstClr val="black"/>
              </a:solidFill>
            </a:endParaRPr>
          </a:p>
        </p:txBody>
      </p:sp>
    </p:spTree>
    <p:extLst>
      <p:ext uri="{BB962C8B-B14F-4D97-AF65-F5344CB8AC3E}">
        <p14:creationId xmlns:p14="http://schemas.microsoft.com/office/powerpoint/2010/main" val="1363397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057400" y="1371600"/>
            <a:ext cx="3243943" cy="2434213"/>
          </a:xfrm>
          <a:prstGeom prst="rect">
            <a:avLst/>
          </a:prstGeom>
          <a:blipFill>
            <a:blip r:embed="rId3" cstate="print"/>
            <a:srcRect/>
            <a:stretch>
              <a:fillRect r="-8054" b="-13334"/>
            </a:stretch>
          </a:blipFill>
        </p:spPr>
        <p:txBody>
          <a:bodyPr wrap="square" lIns="0" tIns="0" rIns="0" bIns="0" rtlCol="0"/>
          <a:lstStyle/>
          <a:p>
            <a:endParaRPr sz="609">
              <a:solidFill>
                <a:prstClr val="black"/>
              </a:solidFill>
            </a:endParaRPr>
          </a:p>
        </p:txBody>
      </p:sp>
      <p:sp>
        <p:nvSpPr>
          <p:cNvPr id="2" name="object 2"/>
          <p:cNvSpPr txBox="1">
            <a:spLocks noGrp="1"/>
          </p:cNvSpPr>
          <p:nvPr>
            <p:ph type="title"/>
          </p:nvPr>
        </p:nvSpPr>
        <p:spPr>
          <a:xfrm>
            <a:off x="152400" y="304800"/>
            <a:ext cx="2642616" cy="284822"/>
          </a:xfrm>
          <a:prstGeom prst="rect">
            <a:avLst/>
          </a:prstGeom>
        </p:spPr>
        <p:txBody>
          <a:bodyPr vert="horz" wrap="square" lIns="0" tIns="0" rIns="0" bIns="0" rtlCol="0">
            <a:spAutoFit/>
          </a:bodyPr>
          <a:lstStyle/>
          <a:p>
            <a:pPr marL="6531"/>
            <a:r>
              <a:rPr spc="121" dirty="0"/>
              <a:t>Charging </a:t>
            </a:r>
            <a:r>
              <a:rPr spc="180" dirty="0"/>
              <a:t>a</a:t>
            </a:r>
            <a:r>
              <a:rPr spc="136" dirty="0"/>
              <a:t> </a:t>
            </a:r>
            <a:r>
              <a:rPr spc="5" dirty="0"/>
              <a:t>Battery</a:t>
            </a:r>
          </a:p>
        </p:txBody>
      </p:sp>
      <p:sp>
        <p:nvSpPr>
          <p:cNvPr id="5" name="object 5"/>
          <p:cNvSpPr txBox="1"/>
          <p:nvPr/>
        </p:nvSpPr>
        <p:spPr>
          <a:xfrm>
            <a:off x="381000" y="990600"/>
            <a:ext cx="2209800" cy="1052596"/>
          </a:xfrm>
          <a:prstGeom prst="rect">
            <a:avLst/>
          </a:prstGeom>
        </p:spPr>
        <p:txBody>
          <a:bodyPr vert="horz" wrap="square" lIns="0" tIns="0" rIns="0" bIns="0" rtlCol="0">
            <a:spAutoFit/>
          </a:bodyPr>
          <a:lstStyle/>
          <a:p>
            <a:pPr marL="6531"/>
            <a:r>
              <a:rPr sz="1400" b="1" spc="31" dirty="0">
                <a:solidFill>
                  <a:prstClr val="black"/>
                </a:solidFill>
                <a:latin typeface="Century Gothic" panose="020B0502020202020204" pitchFamily="34" charset="0"/>
                <a:cs typeface="Calibri"/>
              </a:rPr>
              <a:t>SurePower™ </a:t>
            </a:r>
            <a:r>
              <a:rPr sz="1400" b="1" spc="-13" dirty="0">
                <a:solidFill>
                  <a:prstClr val="black"/>
                </a:solidFill>
                <a:latin typeface="Century Gothic" panose="020B0502020202020204" pitchFamily="34" charset="0"/>
                <a:cs typeface="Calibri"/>
              </a:rPr>
              <a:t>II</a:t>
            </a:r>
            <a:r>
              <a:rPr sz="1400" b="1" spc="72" dirty="0">
                <a:solidFill>
                  <a:prstClr val="black"/>
                </a:solidFill>
                <a:latin typeface="Century Gothic" panose="020B0502020202020204" pitchFamily="34" charset="0"/>
                <a:cs typeface="Calibri"/>
              </a:rPr>
              <a:t> </a:t>
            </a:r>
            <a:r>
              <a:rPr sz="1400" b="1" dirty="0">
                <a:solidFill>
                  <a:prstClr val="black"/>
                </a:solidFill>
                <a:latin typeface="Century Gothic" panose="020B0502020202020204" pitchFamily="34" charset="0"/>
                <a:cs typeface="Calibri"/>
              </a:rPr>
              <a:t>Battery</a:t>
            </a:r>
          </a:p>
          <a:p>
            <a:endParaRPr sz="1600" dirty="0">
              <a:solidFill>
                <a:prstClr val="black"/>
              </a:solidFill>
              <a:latin typeface="Century Gothic" panose="020B0502020202020204" pitchFamily="34" charset="0"/>
              <a:cs typeface="Times New Roman"/>
            </a:endParaRPr>
          </a:p>
          <a:p>
            <a:pPr marL="152824" indent="-146293">
              <a:spcBef>
                <a:spcPts val="3"/>
              </a:spcBef>
              <a:buFont typeface="Arial"/>
              <a:buChar char="•"/>
              <a:tabLst>
                <a:tab pos="153151" algn="l"/>
              </a:tabLst>
            </a:pPr>
            <a:r>
              <a:rPr sz="1200" spc="44" dirty="0">
                <a:solidFill>
                  <a:prstClr val="black"/>
                </a:solidFill>
                <a:latin typeface="Century Gothic" panose="020B0502020202020204" pitchFamily="34" charset="0"/>
                <a:cs typeface="Calibri"/>
              </a:rPr>
              <a:t>Charges </a:t>
            </a:r>
            <a:r>
              <a:rPr sz="1200" spc="13" dirty="0">
                <a:solidFill>
                  <a:prstClr val="black"/>
                </a:solidFill>
                <a:latin typeface="Century Gothic" panose="020B0502020202020204" pitchFamily="34" charset="0"/>
                <a:cs typeface="Calibri"/>
              </a:rPr>
              <a:t>in</a:t>
            </a:r>
            <a:r>
              <a:rPr sz="1200" spc="69" dirty="0">
                <a:solidFill>
                  <a:prstClr val="black"/>
                </a:solidFill>
                <a:latin typeface="Century Gothic" panose="020B0502020202020204" pitchFamily="34" charset="0"/>
                <a:cs typeface="Calibri"/>
              </a:rPr>
              <a:t> </a:t>
            </a:r>
            <a:r>
              <a:rPr sz="1200" spc="23" dirty="0">
                <a:solidFill>
                  <a:prstClr val="black"/>
                </a:solidFill>
                <a:latin typeface="Century Gothic" panose="020B0502020202020204" pitchFamily="34" charset="0"/>
                <a:cs typeface="Calibri"/>
              </a:rPr>
              <a:t>device</a:t>
            </a:r>
            <a:endParaRPr sz="1200" dirty="0">
              <a:solidFill>
                <a:prstClr val="black"/>
              </a:solidFill>
              <a:latin typeface="Century Gothic" panose="020B0502020202020204" pitchFamily="34" charset="0"/>
              <a:cs typeface="Calibri"/>
            </a:endParaRPr>
          </a:p>
          <a:p>
            <a:pPr marL="152824" marR="2612" indent="-146293">
              <a:lnSpc>
                <a:spcPct val="110000"/>
              </a:lnSpc>
              <a:buFont typeface="Arial"/>
              <a:buChar char="•"/>
              <a:tabLst>
                <a:tab pos="153151" algn="l"/>
              </a:tabLst>
            </a:pPr>
            <a:r>
              <a:rPr sz="1200" spc="44" dirty="0">
                <a:solidFill>
                  <a:prstClr val="black"/>
                </a:solidFill>
                <a:latin typeface="Century Gothic" panose="020B0502020202020204" pitchFamily="34" charset="0"/>
                <a:cs typeface="Calibri"/>
              </a:rPr>
              <a:t>Charges </a:t>
            </a:r>
            <a:r>
              <a:rPr sz="1200" spc="13" dirty="0">
                <a:solidFill>
                  <a:prstClr val="black"/>
                </a:solidFill>
                <a:latin typeface="Century Gothic" panose="020B0502020202020204" pitchFamily="34" charset="0"/>
                <a:cs typeface="Calibri"/>
              </a:rPr>
              <a:t>in </a:t>
            </a:r>
            <a:r>
              <a:rPr sz="1200" spc="31" dirty="0">
                <a:solidFill>
                  <a:prstClr val="black"/>
                </a:solidFill>
                <a:latin typeface="Century Gothic" panose="020B0502020202020204" pitchFamily="34" charset="0"/>
                <a:cs typeface="Calibri"/>
              </a:rPr>
              <a:t>SurePower™ </a:t>
            </a:r>
            <a:r>
              <a:rPr sz="1200" dirty="0">
                <a:solidFill>
                  <a:prstClr val="black"/>
                </a:solidFill>
                <a:latin typeface="Century Gothic" panose="020B0502020202020204" pitchFamily="34" charset="0"/>
                <a:cs typeface="Calibri"/>
              </a:rPr>
              <a:t>Battery  </a:t>
            </a:r>
            <a:r>
              <a:rPr sz="1200" spc="41" dirty="0">
                <a:solidFill>
                  <a:prstClr val="black"/>
                </a:solidFill>
                <a:latin typeface="Century Gothic" panose="020B0502020202020204" pitchFamily="34" charset="0"/>
                <a:cs typeface="Calibri"/>
              </a:rPr>
              <a:t>Charger</a:t>
            </a:r>
            <a:r>
              <a:rPr sz="1200" spc="39" dirty="0">
                <a:solidFill>
                  <a:prstClr val="black"/>
                </a:solidFill>
                <a:latin typeface="Century Gothic" panose="020B0502020202020204" pitchFamily="34" charset="0"/>
                <a:cs typeface="Calibri"/>
              </a:rPr>
              <a:t> </a:t>
            </a:r>
            <a:r>
              <a:rPr sz="1200" spc="8" dirty="0">
                <a:solidFill>
                  <a:prstClr val="black"/>
                </a:solidFill>
                <a:latin typeface="Century Gothic" panose="020B0502020202020204" pitchFamily="34" charset="0"/>
                <a:cs typeface="Calibri"/>
              </a:rPr>
              <a:t>Station</a:t>
            </a:r>
            <a:endParaRPr sz="1200" dirty="0">
              <a:solidFill>
                <a:prstClr val="black"/>
              </a:solidFill>
              <a:latin typeface="Century Gothic" panose="020B0502020202020204" pitchFamily="34" charset="0"/>
              <a:cs typeface="Calibri"/>
            </a:endParaRPr>
          </a:p>
        </p:txBody>
      </p:sp>
    </p:spTree>
    <p:extLst>
      <p:ext uri="{BB962C8B-B14F-4D97-AF65-F5344CB8AC3E}">
        <p14:creationId xmlns:p14="http://schemas.microsoft.com/office/powerpoint/2010/main" val="3960114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48216" y="527415"/>
            <a:ext cx="4455255"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23" dirty="0"/>
              <a:t>Top </a:t>
            </a:r>
            <a:r>
              <a:rPr spc="3" dirty="0"/>
              <a:t>of</a:t>
            </a:r>
            <a:r>
              <a:rPr spc="288" dirty="0"/>
              <a:t> </a:t>
            </a:r>
            <a:r>
              <a:rPr spc="62" dirty="0"/>
              <a:t>Device</a:t>
            </a:r>
          </a:p>
        </p:txBody>
      </p:sp>
      <p:sp>
        <p:nvSpPr>
          <p:cNvPr id="9" name="object 9"/>
          <p:cNvSpPr txBox="1"/>
          <p:nvPr/>
        </p:nvSpPr>
        <p:spPr>
          <a:xfrm>
            <a:off x="304800" y="762000"/>
            <a:ext cx="3048000" cy="2002087"/>
          </a:xfrm>
          <a:prstGeom prst="rect">
            <a:avLst/>
          </a:prstGeom>
        </p:spPr>
        <p:txBody>
          <a:bodyPr vert="horz" wrap="square" lIns="0" tIns="0" rIns="0" bIns="0" rtlCol="0">
            <a:spAutoFit/>
          </a:bodyPr>
          <a:lstStyle/>
          <a:p>
            <a:pPr marL="6531"/>
            <a:r>
              <a:rPr sz="1400" b="1" spc="21" dirty="0">
                <a:latin typeface="Century Gothic" panose="020B0502020202020204" pitchFamily="34" charset="0"/>
                <a:cs typeface="Calibri"/>
              </a:rPr>
              <a:t>Visual </a:t>
            </a:r>
            <a:r>
              <a:rPr sz="1400" b="1" spc="26" dirty="0">
                <a:latin typeface="Century Gothic" panose="020B0502020202020204" pitchFamily="34" charset="0"/>
                <a:cs typeface="Calibri"/>
              </a:rPr>
              <a:t>Alarm </a:t>
            </a:r>
            <a:r>
              <a:rPr sz="1400" b="1" spc="10" dirty="0">
                <a:latin typeface="Century Gothic" panose="020B0502020202020204" pitchFamily="34" charset="0"/>
                <a:cs typeface="Calibri"/>
              </a:rPr>
              <a:t>Indicators </a:t>
            </a:r>
            <a:r>
              <a:rPr sz="1400" b="1" dirty="0">
                <a:latin typeface="Century Gothic" panose="020B0502020202020204" pitchFamily="34" charset="0"/>
                <a:cs typeface="Calibri"/>
              </a:rPr>
              <a:t>– </a:t>
            </a:r>
            <a:r>
              <a:rPr sz="1400" b="1" spc="15" dirty="0">
                <a:latin typeface="Century Gothic" panose="020B0502020202020204" pitchFamily="34" charset="0"/>
                <a:cs typeface="Calibri"/>
              </a:rPr>
              <a:t>LED </a:t>
            </a:r>
            <a:r>
              <a:rPr sz="1400" b="1" spc="82" dirty="0">
                <a:latin typeface="Century Gothic" panose="020B0502020202020204" pitchFamily="34" charset="0"/>
                <a:cs typeface="Calibri"/>
              </a:rPr>
              <a:t> </a:t>
            </a:r>
            <a:r>
              <a:rPr lang="en-US" sz="1400" b="1" spc="5" dirty="0">
                <a:latin typeface="Century Gothic" panose="020B0502020202020204" pitchFamily="34" charset="0"/>
                <a:cs typeface="Calibri"/>
              </a:rPr>
              <a:t>L</a:t>
            </a:r>
            <a:r>
              <a:rPr sz="1400" b="1" spc="5" dirty="0" smtClean="0">
                <a:latin typeface="Century Gothic" panose="020B0502020202020204" pitchFamily="34" charset="0"/>
                <a:cs typeface="Calibri"/>
              </a:rPr>
              <a:t>ights</a:t>
            </a:r>
            <a:endParaRPr sz="1400" b="1" dirty="0">
              <a:latin typeface="Century Gothic" panose="020B0502020202020204" pitchFamily="34" charset="0"/>
              <a:cs typeface="Calibri"/>
            </a:endParaRPr>
          </a:p>
          <a:p>
            <a:pPr marL="152824" indent="-146293">
              <a:buFont typeface="Arial"/>
              <a:buChar char="•"/>
              <a:tabLst>
                <a:tab pos="153151" algn="l"/>
              </a:tabLst>
            </a:pPr>
            <a:endParaRPr lang="en-US" sz="1200" spc="23" dirty="0" smtClean="0">
              <a:latin typeface="Century Gothic" panose="020B0502020202020204" pitchFamily="34" charset="0"/>
              <a:cs typeface="Calibri"/>
            </a:endParaRPr>
          </a:p>
          <a:p>
            <a:pPr marL="152824" indent="-146293">
              <a:buFont typeface="Arial"/>
              <a:buChar char="•"/>
              <a:tabLst>
                <a:tab pos="153151" algn="l"/>
              </a:tabLst>
            </a:pPr>
            <a:r>
              <a:rPr sz="1200" b="1" spc="23" dirty="0" smtClean="0">
                <a:solidFill>
                  <a:srgbClr val="FF0000"/>
                </a:solidFill>
                <a:latin typeface="Century Gothic" panose="020B0502020202020204" pitchFamily="34" charset="0"/>
                <a:cs typeface="Calibri"/>
              </a:rPr>
              <a:t>Flashing</a:t>
            </a:r>
            <a:r>
              <a:rPr sz="1200" b="1" spc="51" dirty="0" smtClean="0">
                <a:solidFill>
                  <a:srgbClr val="FF0000"/>
                </a:solidFill>
                <a:latin typeface="Century Gothic" panose="020B0502020202020204" pitchFamily="34" charset="0"/>
                <a:cs typeface="Calibri"/>
              </a:rPr>
              <a:t> </a:t>
            </a:r>
            <a:r>
              <a:rPr sz="1200" b="1" spc="13" dirty="0">
                <a:solidFill>
                  <a:srgbClr val="FF0000"/>
                </a:solidFill>
                <a:latin typeface="Century Gothic" panose="020B0502020202020204" pitchFamily="34" charset="0"/>
                <a:cs typeface="Calibri"/>
              </a:rPr>
              <a:t>red</a:t>
            </a:r>
            <a:endParaRPr sz="1200" b="1" dirty="0">
              <a:solidFill>
                <a:srgbClr val="FF0000"/>
              </a:solidFill>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10" dirty="0">
                <a:latin typeface="Century Gothic" panose="020B0502020202020204" pitchFamily="34" charset="0"/>
                <a:cs typeface="Calibri"/>
              </a:rPr>
              <a:t>High-priority </a:t>
            </a:r>
            <a:r>
              <a:rPr sz="1100" dirty="0">
                <a:latin typeface="Century Gothic" panose="020B0502020202020204" pitchFamily="34" charset="0"/>
                <a:cs typeface="Calibri"/>
              </a:rPr>
              <a:t>patient</a:t>
            </a:r>
            <a:r>
              <a:rPr sz="1100" spc="129" dirty="0">
                <a:latin typeface="Century Gothic" panose="020B0502020202020204" pitchFamily="34" charset="0"/>
                <a:cs typeface="Calibri"/>
              </a:rPr>
              <a:t> </a:t>
            </a:r>
            <a:r>
              <a:rPr sz="1100" spc="23" dirty="0">
                <a:latin typeface="Century Gothic" panose="020B0502020202020204" pitchFamily="34" charset="0"/>
                <a:cs typeface="Calibri"/>
              </a:rPr>
              <a:t>alarm</a:t>
            </a:r>
            <a:endParaRPr sz="1100" dirty="0">
              <a:latin typeface="Century Gothic" panose="020B0502020202020204" pitchFamily="34" charset="0"/>
              <a:cs typeface="Calibri"/>
            </a:endParaRPr>
          </a:p>
          <a:p>
            <a:pPr marL="152824" indent="-146293">
              <a:spcBef>
                <a:spcPts val="98"/>
              </a:spcBef>
              <a:buFont typeface="Arial"/>
              <a:buChar char="•"/>
              <a:tabLst>
                <a:tab pos="153151" algn="l"/>
              </a:tabLst>
            </a:pPr>
            <a:r>
              <a:rPr sz="1200" b="1" spc="23" dirty="0">
                <a:solidFill>
                  <a:srgbClr val="FFC000"/>
                </a:solidFill>
                <a:latin typeface="Century Gothic" panose="020B0502020202020204" pitchFamily="34" charset="0"/>
                <a:cs typeface="Calibri"/>
              </a:rPr>
              <a:t>Flashing</a:t>
            </a:r>
            <a:r>
              <a:rPr sz="1200" b="1" spc="54" dirty="0">
                <a:solidFill>
                  <a:srgbClr val="FFC000"/>
                </a:solidFill>
                <a:latin typeface="Century Gothic" panose="020B0502020202020204" pitchFamily="34" charset="0"/>
                <a:cs typeface="Calibri"/>
              </a:rPr>
              <a:t> </a:t>
            </a:r>
            <a:r>
              <a:rPr sz="1200" b="1" spc="15" dirty="0">
                <a:solidFill>
                  <a:srgbClr val="FFC000"/>
                </a:solidFill>
                <a:latin typeface="Century Gothic" panose="020B0502020202020204" pitchFamily="34" charset="0"/>
                <a:cs typeface="Calibri"/>
              </a:rPr>
              <a:t>yellow</a:t>
            </a:r>
            <a:endParaRPr sz="1200" b="1" dirty="0">
              <a:solidFill>
                <a:srgbClr val="FFC000"/>
              </a:solidFill>
              <a:latin typeface="Century Gothic" panose="020B0502020202020204" pitchFamily="34" charset="0"/>
              <a:cs typeface="Calibri"/>
            </a:endParaRPr>
          </a:p>
          <a:p>
            <a:pPr marL="347446" marR="112005" lvl="1" indent="-146620">
              <a:lnSpc>
                <a:spcPct val="110000"/>
              </a:lnSpc>
              <a:buFont typeface="Wingdings"/>
              <a:buChar char=""/>
              <a:tabLst>
                <a:tab pos="347446" algn="l"/>
              </a:tabLst>
            </a:pPr>
            <a:r>
              <a:rPr lang="en-US" sz="1100" dirty="0">
                <a:latin typeface="Century Gothic" panose="020B0502020202020204" pitchFamily="34" charset="0"/>
                <a:cs typeface="Calibri"/>
              </a:rPr>
              <a:t>Low </a:t>
            </a:r>
            <a:r>
              <a:rPr sz="1100" dirty="0">
                <a:latin typeface="Century Gothic" panose="020B0502020202020204" pitchFamily="34" charset="0"/>
                <a:cs typeface="Calibri"/>
              </a:rPr>
              <a:t>priority </a:t>
            </a:r>
            <a:r>
              <a:rPr sz="1100" spc="13" dirty="0">
                <a:latin typeface="Century Gothic" panose="020B0502020202020204" pitchFamily="34" charset="0"/>
                <a:cs typeface="Calibri"/>
              </a:rPr>
              <a:t>technical  </a:t>
            </a:r>
            <a:r>
              <a:rPr sz="1100" spc="3" dirty="0">
                <a:latin typeface="Century Gothic" panose="020B0502020202020204" pitchFamily="34" charset="0"/>
                <a:cs typeface="Calibri"/>
              </a:rPr>
              <a:t>alert</a:t>
            </a:r>
            <a:endParaRPr lang="en-US" sz="1100" spc="3" dirty="0">
              <a:latin typeface="Century Gothic" panose="020B0502020202020204" pitchFamily="34" charset="0"/>
              <a:cs typeface="Calibri"/>
            </a:endParaRPr>
          </a:p>
          <a:p>
            <a:pPr marL="112659" marR="112005" indent="-146946">
              <a:lnSpc>
                <a:spcPct val="110000"/>
              </a:lnSpc>
              <a:buFont typeface="Arial" panose="020B0604020202020204" pitchFamily="34" charset="0"/>
              <a:buChar char="•"/>
              <a:tabLst>
                <a:tab pos="347446" algn="l"/>
              </a:tabLst>
            </a:pPr>
            <a:r>
              <a:rPr lang="en-US" sz="1200" b="1" spc="3" dirty="0">
                <a:solidFill>
                  <a:srgbClr val="92D050"/>
                </a:solidFill>
                <a:latin typeface="Century Gothic" panose="020B0502020202020204" pitchFamily="34" charset="0"/>
                <a:cs typeface="Calibri"/>
              </a:rPr>
              <a:t>Solid Green</a:t>
            </a:r>
          </a:p>
          <a:p>
            <a:pPr marL="347773" marR="112005" lvl="1" indent="-146946">
              <a:lnSpc>
                <a:spcPct val="110000"/>
              </a:lnSpc>
              <a:buFont typeface="Wingdings" panose="05000000000000000000" pitchFamily="2" charset="2"/>
              <a:buChar char="§"/>
              <a:tabLst>
                <a:tab pos="347446" algn="l"/>
              </a:tabLst>
            </a:pPr>
            <a:r>
              <a:rPr lang="en-US" sz="1100" spc="3" dirty="0">
                <a:latin typeface="Century Gothic" panose="020B0502020202020204" pitchFamily="34" charset="0"/>
                <a:cs typeface="Calibri"/>
              </a:rPr>
              <a:t>Moving Data</a:t>
            </a:r>
            <a:endParaRPr sz="1100" dirty="0">
              <a:latin typeface="Century Gothic" panose="020B0502020202020204" pitchFamily="34" charset="0"/>
              <a:cs typeface="Calibri"/>
            </a:endParaRPr>
          </a:p>
          <a:p>
            <a:pPr marL="6531">
              <a:spcBef>
                <a:spcPts val="98"/>
              </a:spcBef>
              <a:tabLst>
                <a:tab pos="153151" algn="l"/>
              </a:tabLst>
            </a:pPr>
            <a:endParaRPr lang="en-US" sz="1200" spc="10" dirty="0">
              <a:latin typeface="Century Gothic" panose="020B0502020202020204" pitchFamily="34" charset="0"/>
              <a:cs typeface="Calibri"/>
            </a:endParaRPr>
          </a:p>
        </p:txBody>
      </p:sp>
      <p:sp>
        <p:nvSpPr>
          <p:cNvPr id="11" name="object 11"/>
          <p:cNvSpPr/>
          <p:nvPr/>
        </p:nvSpPr>
        <p:spPr>
          <a:xfrm>
            <a:off x="3048000" y="685800"/>
            <a:ext cx="1752600" cy="3048000"/>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609"/>
          </a:p>
        </p:txBody>
      </p:sp>
      <p:sp>
        <p:nvSpPr>
          <p:cNvPr id="13" name="object 13"/>
          <p:cNvSpPr/>
          <p:nvPr/>
        </p:nvSpPr>
        <p:spPr>
          <a:xfrm>
            <a:off x="3352800" y="838200"/>
            <a:ext cx="990600" cy="304800"/>
          </a:xfrm>
          <a:custGeom>
            <a:avLst/>
            <a:gdLst/>
            <a:ahLst/>
            <a:cxnLst/>
            <a:rect l="l" t="t" r="r" b="b"/>
            <a:pathLst>
              <a:path w="1463675" h="321944">
                <a:moveTo>
                  <a:pt x="0" y="160782"/>
                </a:moveTo>
                <a:lnTo>
                  <a:pt x="32890" y="112969"/>
                </a:lnTo>
                <a:lnTo>
                  <a:pt x="88299" y="84143"/>
                </a:lnTo>
                <a:lnTo>
                  <a:pt x="124944" y="70886"/>
                </a:lnTo>
                <a:lnTo>
                  <a:pt x="167059" y="58509"/>
                </a:lnTo>
                <a:lnTo>
                  <a:pt x="214277" y="47091"/>
                </a:lnTo>
                <a:lnTo>
                  <a:pt x="266230" y="36714"/>
                </a:lnTo>
                <a:lnTo>
                  <a:pt x="322550" y="27458"/>
                </a:lnTo>
                <a:lnTo>
                  <a:pt x="382869" y="19405"/>
                </a:lnTo>
                <a:lnTo>
                  <a:pt x="446820" y="12634"/>
                </a:lnTo>
                <a:lnTo>
                  <a:pt x="514034" y="7228"/>
                </a:lnTo>
                <a:lnTo>
                  <a:pt x="584145" y="3266"/>
                </a:lnTo>
                <a:lnTo>
                  <a:pt x="656784" y="830"/>
                </a:lnTo>
                <a:lnTo>
                  <a:pt x="731583" y="0"/>
                </a:lnTo>
                <a:lnTo>
                  <a:pt x="806382" y="830"/>
                </a:lnTo>
                <a:lnTo>
                  <a:pt x="879021" y="3266"/>
                </a:lnTo>
                <a:lnTo>
                  <a:pt x="949132" y="7228"/>
                </a:lnTo>
                <a:lnTo>
                  <a:pt x="1016346" y="12634"/>
                </a:lnTo>
                <a:lnTo>
                  <a:pt x="1080297" y="19405"/>
                </a:lnTo>
                <a:lnTo>
                  <a:pt x="1140616" y="27458"/>
                </a:lnTo>
                <a:lnTo>
                  <a:pt x="1196936" y="36714"/>
                </a:lnTo>
                <a:lnTo>
                  <a:pt x="1248889" y="47091"/>
                </a:lnTo>
                <a:lnTo>
                  <a:pt x="1296107" y="58509"/>
                </a:lnTo>
                <a:lnTo>
                  <a:pt x="1338222" y="70886"/>
                </a:lnTo>
                <a:lnTo>
                  <a:pt x="1374867" y="84143"/>
                </a:lnTo>
                <a:lnTo>
                  <a:pt x="1430276" y="112969"/>
                </a:lnTo>
                <a:lnTo>
                  <a:pt x="1459389" y="144342"/>
                </a:lnTo>
                <a:lnTo>
                  <a:pt x="1463167" y="160782"/>
                </a:lnTo>
                <a:lnTo>
                  <a:pt x="1459389" y="177221"/>
                </a:lnTo>
                <a:lnTo>
                  <a:pt x="1430276" y="208594"/>
                </a:lnTo>
                <a:lnTo>
                  <a:pt x="1374867" y="237420"/>
                </a:lnTo>
                <a:lnTo>
                  <a:pt x="1338222" y="250677"/>
                </a:lnTo>
                <a:lnTo>
                  <a:pt x="1296107" y="263054"/>
                </a:lnTo>
                <a:lnTo>
                  <a:pt x="1248889" y="274472"/>
                </a:lnTo>
                <a:lnTo>
                  <a:pt x="1196936" y="284849"/>
                </a:lnTo>
                <a:lnTo>
                  <a:pt x="1140616" y="294105"/>
                </a:lnTo>
                <a:lnTo>
                  <a:pt x="1080297" y="302158"/>
                </a:lnTo>
                <a:lnTo>
                  <a:pt x="1016346" y="308929"/>
                </a:lnTo>
                <a:lnTo>
                  <a:pt x="949132" y="314335"/>
                </a:lnTo>
                <a:lnTo>
                  <a:pt x="879021" y="318297"/>
                </a:lnTo>
                <a:lnTo>
                  <a:pt x="806382" y="320733"/>
                </a:lnTo>
                <a:lnTo>
                  <a:pt x="731583" y="321564"/>
                </a:lnTo>
                <a:lnTo>
                  <a:pt x="656784" y="320733"/>
                </a:lnTo>
                <a:lnTo>
                  <a:pt x="584145" y="318297"/>
                </a:lnTo>
                <a:lnTo>
                  <a:pt x="514034" y="314335"/>
                </a:lnTo>
                <a:lnTo>
                  <a:pt x="446820" y="308929"/>
                </a:lnTo>
                <a:lnTo>
                  <a:pt x="382869" y="302158"/>
                </a:lnTo>
                <a:lnTo>
                  <a:pt x="322550" y="294105"/>
                </a:lnTo>
                <a:lnTo>
                  <a:pt x="266230" y="284849"/>
                </a:lnTo>
                <a:lnTo>
                  <a:pt x="214277" y="274472"/>
                </a:lnTo>
                <a:lnTo>
                  <a:pt x="167059" y="263054"/>
                </a:lnTo>
                <a:lnTo>
                  <a:pt x="124944" y="250677"/>
                </a:lnTo>
                <a:lnTo>
                  <a:pt x="88299" y="237420"/>
                </a:lnTo>
                <a:lnTo>
                  <a:pt x="32890" y="208594"/>
                </a:lnTo>
                <a:lnTo>
                  <a:pt x="3777" y="177221"/>
                </a:lnTo>
                <a:lnTo>
                  <a:pt x="0" y="160782"/>
                </a:lnTo>
                <a:close/>
              </a:path>
            </a:pathLst>
          </a:custGeom>
          <a:ln w="15875">
            <a:solidFill>
              <a:srgbClr val="FF0000"/>
            </a:solidFill>
            <a:prstDash val="dash"/>
          </a:ln>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lang="en-US" spc="57" dirty="0"/>
              <a:t>Parameter Alarm</a:t>
            </a:r>
            <a:endParaRPr spc="44" dirty="0"/>
          </a:p>
        </p:txBody>
      </p:sp>
      <p:sp>
        <p:nvSpPr>
          <p:cNvPr id="9" name="object 9"/>
          <p:cNvSpPr txBox="1"/>
          <p:nvPr/>
        </p:nvSpPr>
        <p:spPr>
          <a:xfrm>
            <a:off x="304800" y="762000"/>
            <a:ext cx="2438400" cy="861774"/>
          </a:xfrm>
          <a:prstGeom prst="rect">
            <a:avLst/>
          </a:prstGeom>
        </p:spPr>
        <p:txBody>
          <a:bodyPr vert="horz" wrap="square" lIns="0" tIns="0" rIns="0" bIns="0" rtlCol="0">
            <a:spAutoFit/>
          </a:bodyPr>
          <a:lstStyle/>
          <a:p>
            <a:pPr marL="6531"/>
            <a:r>
              <a:rPr sz="1600" b="1" spc="21" dirty="0">
                <a:latin typeface="Century Gothic" panose="020B0502020202020204" pitchFamily="34" charset="0"/>
                <a:cs typeface="Calibri"/>
              </a:rPr>
              <a:t>Visual </a:t>
            </a:r>
            <a:r>
              <a:rPr sz="1600" b="1" spc="26" dirty="0">
                <a:latin typeface="Century Gothic" panose="020B0502020202020204" pitchFamily="34" charset="0"/>
                <a:cs typeface="Calibri"/>
              </a:rPr>
              <a:t>Alarm</a:t>
            </a:r>
            <a:r>
              <a:rPr sz="1600" b="1" spc="103" dirty="0">
                <a:latin typeface="Century Gothic" panose="020B0502020202020204" pitchFamily="34" charset="0"/>
                <a:cs typeface="Calibri"/>
              </a:rPr>
              <a:t> </a:t>
            </a:r>
            <a:r>
              <a:rPr sz="1600" b="1" spc="10" dirty="0">
                <a:latin typeface="Century Gothic" panose="020B0502020202020204" pitchFamily="34" charset="0"/>
                <a:cs typeface="Calibri"/>
              </a:rPr>
              <a:t>Indicators</a:t>
            </a:r>
            <a:endParaRPr sz="1600" b="1" dirty="0">
              <a:latin typeface="Century Gothic" panose="020B0502020202020204" pitchFamily="34" charset="0"/>
              <a:cs typeface="Calibri"/>
            </a:endParaRPr>
          </a:p>
          <a:p>
            <a:pPr>
              <a:spcBef>
                <a:spcPts val="2"/>
              </a:spcBef>
            </a:pPr>
            <a:endParaRPr sz="1600" dirty="0">
              <a:latin typeface="Century Gothic" panose="020B0502020202020204" pitchFamily="34" charset="0"/>
              <a:cs typeface="Times New Roman"/>
            </a:endParaRPr>
          </a:p>
          <a:p>
            <a:pPr marL="152824" indent="-146293">
              <a:buFont typeface="Arial"/>
              <a:buChar char="•"/>
              <a:tabLst>
                <a:tab pos="153151" algn="l"/>
              </a:tabLst>
            </a:pPr>
            <a:r>
              <a:rPr lang="en-US" sz="1200" spc="5" dirty="0">
                <a:latin typeface="Century Gothic" panose="020B0502020202020204" pitchFamily="34" charset="0"/>
                <a:cs typeface="Calibri"/>
              </a:rPr>
              <a:t>Reveals parameter </a:t>
            </a:r>
            <a:endParaRPr lang="en-US" sz="1200" spc="5" dirty="0" smtClean="0">
              <a:latin typeface="Century Gothic" panose="020B0502020202020204" pitchFamily="34" charset="0"/>
              <a:cs typeface="Calibri"/>
            </a:endParaRPr>
          </a:p>
          <a:p>
            <a:pPr marL="6531">
              <a:tabLst>
                <a:tab pos="153151" algn="l"/>
              </a:tabLst>
            </a:pPr>
            <a:r>
              <a:rPr lang="en-US" sz="1200" spc="5" dirty="0">
                <a:latin typeface="Century Gothic" panose="020B0502020202020204" pitchFamily="34" charset="0"/>
                <a:cs typeface="Calibri"/>
              </a:rPr>
              <a:t>	</a:t>
            </a:r>
            <a:r>
              <a:rPr lang="en-US" sz="1200" spc="5" dirty="0" smtClean="0">
                <a:latin typeface="Century Gothic" panose="020B0502020202020204" pitchFamily="34" charset="0"/>
                <a:cs typeface="Calibri"/>
              </a:rPr>
              <a:t>breached</a:t>
            </a:r>
            <a:endParaRPr sz="1200" dirty="0">
              <a:latin typeface="Century Gothic" panose="020B0502020202020204" pitchFamily="34" charset="0"/>
              <a:cs typeface="Calibri"/>
            </a:endParaRPr>
          </a:p>
        </p:txBody>
      </p:sp>
      <p:sp>
        <p:nvSpPr>
          <p:cNvPr id="12" name="object 12"/>
          <p:cNvSpPr/>
          <p:nvPr/>
        </p:nvSpPr>
        <p:spPr>
          <a:xfrm>
            <a:off x="2286000" y="1219200"/>
            <a:ext cx="2796102" cy="2349286"/>
          </a:xfrm>
          <a:prstGeom prst="rect">
            <a:avLst/>
          </a:prstGeom>
          <a:blipFill>
            <a:blip r:embed="rId3" cstate="print"/>
            <a:stretch>
              <a:fillRect/>
            </a:stretch>
          </a:blipFill>
        </p:spPr>
        <p:txBody>
          <a:bodyPr wrap="square" lIns="0" tIns="0" rIns="0" bIns="0" rtlCol="0"/>
          <a:lstStyle/>
          <a:p>
            <a:endParaRPr sz="609"/>
          </a:p>
        </p:txBody>
      </p:sp>
      <p:sp>
        <p:nvSpPr>
          <p:cNvPr id="14" name="object 14"/>
          <p:cNvSpPr/>
          <p:nvPr/>
        </p:nvSpPr>
        <p:spPr>
          <a:xfrm>
            <a:off x="3810000" y="2819400"/>
            <a:ext cx="838200" cy="914400"/>
          </a:xfrm>
          <a:custGeom>
            <a:avLst/>
            <a:gdLst/>
            <a:ahLst/>
            <a:cxnLst/>
            <a:rect l="l" t="t" r="r" b="b"/>
            <a:pathLst>
              <a:path w="1247775" h="1466850">
                <a:moveTo>
                  <a:pt x="0" y="733425"/>
                </a:moveTo>
                <a:lnTo>
                  <a:pt x="1566" y="681047"/>
                </a:lnTo>
                <a:lnTo>
                  <a:pt x="6195" y="629663"/>
                </a:lnTo>
                <a:lnTo>
                  <a:pt x="13781" y="579398"/>
                </a:lnTo>
                <a:lnTo>
                  <a:pt x="24218" y="530374"/>
                </a:lnTo>
                <a:lnTo>
                  <a:pt x="37402" y="482717"/>
                </a:lnTo>
                <a:lnTo>
                  <a:pt x="53225" y="436550"/>
                </a:lnTo>
                <a:lnTo>
                  <a:pt x="71584" y="391997"/>
                </a:lnTo>
                <a:lnTo>
                  <a:pt x="92371" y="349183"/>
                </a:lnTo>
                <a:lnTo>
                  <a:pt x="115482" y="308231"/>
                </a:lnTo>
                <a:lnTo>
                  <a:pt x="140811" y="269267"/>
                </a:lnTo>
                <a:lnTo>
                  <a:pt x="168252" y="232413"/>
                </a:lnTo>
                <a:lnTo>
                  <a:pt x="197700" y="197795"/>
                </a:lnTo>
                <a:lnTo>
                  <a:pt x="229050" y="165535"/>
                </a:lnTo>
                <a:lnTo>
                  <a:pt x="262195" y="135759"/>
                </a:lnTo>
                <a:lnTo>
                  <a:pt x="297030" y="108590"/>
                </a:lnTo>
                <a:lnTo>
                  <a:pt x="333450" y="84153"/>
                </a:lnTo>
                <a:lnTo>
                  <a:pt x="371348" y="62571"/>
                </a:lnTo>
                <a:lnTo>
                  <a:pt x="410620" y="43969"/>
                </a:lnTo>
                <a:lnTo>
                  <a:pt x="451160" y="28471"/>
                </a:lnTo>
                <a:lnTo>
                  <a:pt x="492863" y="16201"/>
                </a:lnTo>
                <a:lnTo>
                  <a:pt x="535622" y="7283"/>
                </a:lnTo>
                <a:lnTo>
                  <a:pt x="579331" y="1841"/>
                </a:lnTo>
                <a:lnTo>
                  <a:pt x="623887" y="0"/>
                </a:lnTo>
                <a:lnTo>
                  <a:pt x="668443" y="1841"/>
                </a:lnTo>
                <a:lnTo>
                  <a:pt x="712152" y="7283"/>
                </a:lnTo>
                <a:lnTo>
                  <a:pt x="754911" y="16201"/>
                </a:lnTo>
                <a:lnTo>
                  <a:pt x="796614" y="28471"/>
                </a:lnTo>
                <a:lnTo>
                  <a:pt x="837154" y="43969"/>
                </a:lnTo>
                <a:lnTo>
                  <a:pt x="876426" y="62571"/>
                </a:lnTo>
                <a:lnTo>
                  <a:pt x="914324" y="84153"/>
                </a:lnTo>
                <a:lnTo>
                  <a:pt x="950744" y="108590"/>
                </a:lnTo>
                <a:lnTo>
                  <a:pt x="985579" y="135759"/>
                </a:lnTo>
                <a:lnTo>
                  <a:pt x="1018724" y="165535"/>
                </a:lnTo>
                <a:lnTo>
                  <a:pt x="1050074" y="197795"/>
                </a:lnTo>
                <a:lnTo>
                  <a:pt x="1079522" y="232413"/>
                </a:lnTo>
                <a:lnTo>
                  <a:pt x="1106963" y="269267"/>
                </a:lnTo>
                <a:lnTo>
                  <a:pt x="1132292" y="308231"/>
                </a:lnTo>
                <a:lnTo>
                  <a:pt x="1155403" y="349183"/>
                </a:lnTo>
                <a:lnTo>
                  <a:pt x="1176190" y="391997"/>
                </a:lnTo>
                <a:lnTo>
                  <a:pt x="1194549" y="436550"/>
                </a:lnTo>
                <a:lnTo>
                  <a:pt x="1210372" y="482717"/>
                </a:lnTo>
                <a:lnTo>
                  <a:pt x="1223556" y="530374"/>
                </a:lnTo>
                <a:lnTo>
                  <a:pt x="1233993" y="579398"/>
                </a:lnTo>
                <a:lnTo>
                  <a:pt x="1241579" y="629663"/>
                </a:lnTo>
                <a:lnTo>
                  <a:pt x="1246208" y="681047"/>
                </a:lnTo>
                <a:lnTo>
                  <a:pt x="1247775" y="733425"/>
                </a:lnTo>
                <a:lnTo>
                  <a:pt x="1246208" y="785802"/>
                </a:lnTo>
                <a:lnTo>
                  <a:pt x="1241579" y="837186"/>
                </a:lnTo>
                <a:lnTo>
                  <a:pt x="1233993" y="887451"/>
                </a:lnTo>
                <a:lnTo>
                  <a:pt x="1223556" y="936475"/>
                </a:lnTo>
                <a:lnTo>
                  <a:pt x="1210372" y="984132"/>
                </a:lnTo>
                <a:lnTo>
                  <a:pt x="1194549" y="1030299"/>
                </a:lnTo>
                <a:lnTo>
                  <a:pt x="1176190" y="1074852"/>
                </a:lnTo>
                <a:lnTo>
                  <a:pt x="1155403" y="1117666"/>
                </a:lnTo>
                <a:lnTo>
                  <a:pt x="1132292" y="1158618"/>
                </a:lnTo>
                <a:lnTo>
                  <a:pt x="1106963" y="1197582"/>
                </a:lnTo>
                <a:lnTo>
                  <a:pt x="1079522" y="1234436"/>
                </a:lnTo>
                <a:lnTo>
                  <a:pt x="1050074" y="1269054"/>
                </a:lnTo>
                <a:lnTo>
                  <a:pt x="1018724" y="1301314"/>
                </a:lnTo>
                <a:lnTo>
                  <a:pt x="985579" y="1331090"/>
                </a:lnTo>
                <a:lnTo>
                  <a:pt x="950744" y="1358259"/>
                </a:lnTo>
                <a:lnTo>
                  <a:pt x="914324" y="1382696"/>
                </a:lnTo>
                <a:lnTo>
                  <a:pt x="876426" y="1404278"/>
                </a:lnTo>
                <a:lnTo>
                  <a:pt x="837154" y="1422880"/>
                </a:lnTo>
                <a:lnTo>
                  <a:pt x="796614" y="1438378"/>
                </a:lnTo>
                <a:lnTo>
                  <a:pt x="754911" y="1450648"/>
                </a:lnTo>
                <a:lnTo>
                  <a:pt x="712152" y="1459566"/>
                </a:lnTo>
                <a:lnTo>
                  <a:pt x="668443" y="1465008"/>
                </a:lnTo>
                <a:lnTo>
                  <a:pt x="623887" y="1466850"/>
                </a:lnTo>
                <a:lnTo>
                  <a:pt x="579331" y="1465008"/>
                </a:lnTo>
                <a:lnTo>
                  <a:pt x="535622" y="1459566"/>
                </a:lnTo>
                <a:lnTo>
                  <a:pt x="492863" y="1450648"/>
                </a:lnTo>
                <a:lnTo>
                  <a:pt x="451160" y="1438378"/>
                </a:lnTo>
                <a:lnTo>
                  <a:pt x="410620" y="1422880"/>
                </a:lnTo>
                <a:lnTo>
                  <a:pt x="371348" y="1404278"/>
                </a:lnTo>
                <a:lnTo>
                  <a:pt x="333450" y="1382696"/>
                </a:lnTo>
                <a:lnTo>
                  <a:pt x="297030" y="1358259"/>
                </a:lnTo>
                <a:lnTo>
                  <a:pt x="262195" y="1331090"/>
                </a:lnTo>
                <a:lnTo>
                  <a:pt x="229050" y="1301314"/>
                </a:lnTo>
                <a:lnTo>
                  <a:pt x="197700" y="1269054"/>
                </a:lnTo>
                <a:lnTo>
                  <a:pt x="168252" y="1234436"/>
                </a:lnTo>
                <a:lnTo>
                  <a:pt x="140811" y="1197582"/>
                </a:lnTo>
                <a:lnTo>
                  <a:pt x="115482" y="1158618"/>
                </a:lnTo>
                <a:lnTo>
                  <a:pt x="92371" y="1117666"/>
                </a:lnTo>
                <a:lnTo>
                  <a:pt x="71584" y="1074852"/>
                </a:lnTo>
                <a:lnTo>
                  <a:pt x="53225" y="1030299"/>
                </a:lnTo>
                <a:lnTo>
                  <a:pt x="37402" y="984132"/>
                </a:lnTo>
                <a:lnTo>
                  <a:pt x="24218" y="936475"/>
                </a:lnTo>
                <a:lnTo>
                  <a:pt x="13781" y="887451"/>
                </a:lnTo>
                <a:lnTo>
                  <a:pt x="6195" y="837186"/>
                </a:lnTo>
                <a:lnTo>
                  <a:pt x="1566" y="785802"/>
                </a:lnTo>
                <a:lnTo>
                  <a:pt x="0" y="733425"/>
                </a:lnTo>
                <a:close/>
              </a:path>
            </a:pathLst>
          </a:custGeom>
          <a:ln w="15875">
            <a:solidFill>
              <a:srgbClr val="FF0000"/>
            </a:solidFill>
            <a:prstDash val="dash"/>
          </a:ln>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48216" y="527415"/>
            <a:ext cx="4455255"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327471" cy="284822"/>
          </a:xfrm>
          <a:prstGeom prst="rect">
            <a:avLst/>
          </a:prstGeom>
        </p:spPr>
        <p:txBody>
          <a:bodyPr vert="horz" wrap="square" lIns="0" tIns="0" rIns="0" bIns="0" rtlCol="0">
            <a:spAutoFit/>
          </a:bodyPr>
          <a:lstStyle/>
          <a:p>
            <a:pPr marL="6531"/>
            <a:r>
              <a:rPr lang="en-US" spc="-23" dirty="0"/>
              <a:t>Audible Alarm</a:t>
            </a:r>
            <a:endParaRPr spc="62" dirty="0"/>
          </a:p>
        </p:txBody>
      </p:sp>
      <p:sp>
        <p:nvSpPr>
          <p:cNvPr id="8" name="object 8"/>
          <p:cNvSpPr/>
          <p:nvPr/>
        </p:nvSpPr>
        <p:spPr>
          <a:xfrm>
            <a:off x="698046" y="1031968"/>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endParaRPr sz="609"/>
          </a:p>
        </p:txBody>
      </p:sp>
      <p:sp>
        <p:nvSpPr>
          <p:cNvPr id="9" name="object 9"/>
          <p:cNvSpPr txBox="1"/>
          <p:nvPr/>
        </p:nvSpPr>
        <p:spPr>
          <a:xfrm>
            <a:off x="304800" y="762000"/>
            <a:ext cx="2819400" cy="1557862"/>
          </a:xfrm>
          <a:prstGeom prst="rect">
            <a:avLst/>
          </a:prstGeom>
        </p:spPr>
        <p:txBody>
          <a:bodyPr vert="horz" wrap="square" lIns="0" tIns="0" rIns="0" bIns="0" rtlCol="0">
            <a:spAutoFit/>
          </a:bodyPr>
          <a:lstStyle/>
          <a:p>
            <a:pPr marL="6531"/>
            <a:r>
              <a:rPr sz="1400" b="1" spc="28" dirty="0">
                <a:latin typeface="Century Gothic" panose="020B0502020202020204" pitchFamily="34" charset="0"/>
                <a:cs typeface="Calibri"/>
              </a:rPr>
              <a:t>Audible </a:t>
            </a:r>
            <a:r>
              <a:rPr sz="1400" b="1" spc="26" dirty="0">
                <a:latin typeface="Century Gothic" panose="020B0502020202020204" pitchFamily="34" charset="0"/>
                <a:cs typeface="Calibri"/>
              </a:rPr>
              <a:t>Alarm</a:t>
            </a:r>
            <a:r>
              <a:rPr sz="1400" b="1" spc="82" dirty="0">
                <a:latin typeface="Century Gothic" panose="020B0502020202020204" pitchFamily="34" charset="0"/>
                <a:cs typeface="Calibri"/>
              </a:rPr>
              <a:t> </a:t>
            </a:r>
            <a:r>
              <a:rPr sz="1400" b="1" spc="10" dirty="0">
                <a:latin typeface="Century Gothic" panose="020B0502020202020204" pitchFamily="34" charset="0"/>
                <a:cs typeface="Calibri"/>
              </a:rPr>
              <a:t>Indicators</a:t>
            </a:r>
            <a:endParaRPr sz="1400" b="1" dirty="0">
              <a:latin typeface="Century Gothic" panose="020B0502020202020204" pitchFamily="34" charset="0"/>
              <a:cs typeface="Calibri"/>
            </a:endParaRPr>
          </a:p>
          <a:p>
            <a:pPr>
              <a:spcBef>
                <a:spcPts val="2"/>
              </a:spcBef>
            </a:pPr>
            <a:endParaRPr sz="1400" dirty="0">
              <a:latin typeface="Century Gothic" panose="020B0502020202020204" pitchFamily="34" charset="0"/>
              <a:cs typeface="Times New Roman"/>
            </a:endParaRPr>
          </a:p>
          <a:p>
            <a:pPr marL="152824" indent="-146293">
              <a:buFont typeface="Arial"/>
              <a:buChar char="•"/>
              <a:tabLst>
                <a:tab pos="153151" algn="l"/>
              </a:tabLst>
            </a:pPr>
            <a:r>
              <a:rPr sz="1200" b="1" spc="10" dirty="0">
                <a:latin typeface="Century Gothic" panose="020B0502020202020204" pitchFamily="34" charset="0"/>
                <a:cs typeface="Calibri"/>
              </a:rPr>
              <a:t>High-priority </a:t>
            </a:r>
            <a:r>
              <a:rPr sz="1200" b="1" dirty="0">
                <a:latin typeface="Century Gothic" panose="020B0502020202020204" pitchFamily="34" charset="0"/>
                <a:cs typeface="Calibri"/>
              </a:rPr>
              <a:t>patient</a:t>
            </a:r>
            <a:r>
              <a:rPr sz="1200" b="1" spc="129" dirty="0">
                <a:latin typeface="Century Gothic" panose="020B0502020202020204" pitchFamily="34" charset="0"/>
                <a:cs typeface="Calibri"/>
              </a:rPr>
              <a:t> </a:t>
            </a:r>
            <a:r>
              <a:rPr sz="1200" b="1" spc="23" dirty="0">
                <a:latin typeface="Century Gothic" panose="020B0502020202020204" pitchFamily="34" charset="0"/>
                <a:cs typeface="Calibri"/>
              </a:rPr>
              <a:t>alarm</a:t>
            </a:r>
            <a:endParaRPr sz="1200" b="1" dirty="0">
              <a:latin typeface="Century Gothic" panose="020B0502020202020204" pitchFamily="34" charset="0"/>
              <a:cs typeface="Calibri"/>
            </a:endParaRPr>
          </a:p>
          <a:p>
            <a:pPr marL="347446" marR="46370" lvl="1" indent="-146620">
              <a:lnSpc>
                <a:spcPct val="110000"/>
              </a:lnSpc>
              <a:buFont typeface="Wingdings"/>
              <a:buChar char=""/>
              <a:tabLst>
                <a:tab pos="347446" algn="l"/>
              </a:tabLst>
            </a:pPr>
            <a:r>
              <a:rPr sz="1100" spc="-3" dirty="0">
                <a:latin typeface="Century Gothic" panose="020B0502020202020204" pitchFamily="34" charset="0"/>
                <a:cs typeface="Calibri"/>
              </a:rPr>
              <a:t>Two </a:t>
            </a:r>
            <a:r>
              <a:rPr sz="1100" spc="-15" dirty="0">
                <a:latin typeface="Century Gothic" panose="020B0502020202020204" pitchFamily="34" charset="0"/>
                <a:cs typeface="Calibri"/>
              </a:rPr>
              <a:t>sets </a:t>
            </a:r>
            <a:r>
              <a:rPr sz="1100" dirty="0">
                <a:latin typeface="Century Gothic" panose="020B0502020202020204" pitchFamily="34" charset="0"/>
                <a:cs typeface="Calibri"/>
              </a:rPr>
              <a:t>of </a:t>
            </a:r>
            <a:r>
              <a:rPr sz="1100" spc="87" dirty="0">
                <a:latin typeface="Century Gothic" panose="020B0502020202020204" pitchFamily="34" charset="0"/>
                <a:cs typeface="Calibri"/>
              </a:rPr>
              <a:t>5 </a:t>
            </a:r>
            <a:r>
              <a:rPr sz="1100" spc="-10" dirty="0">
                <a:latin typeface="Century Gothic" panose="020B0502020202020204" pitchFamily="34" charset="0"/>
                <a:cs typeface="Calibri"/>
              </a:rPr>
              <a:t>short </a:t>
            </a:r>
            <a:r>
              <a:rPr sz="1100" spc="26" dirty="0">
                <a:latin typeface="Century Gothic" panose="020B0502020202020204" pitchFamily="34" charset="0"/>
                <a:cs typeface="Calibri"/>
              </a:rPr>
              <a:t>beeps,  </a:t>
            </a:r>
            <a:r>
              <a:rPr sz="1100" spc="18" dirty="0">
                <a:latin typeface="Century Gothic" panose="020B0502020202020204" pitchFamily="34" charset="0"/>
                <a:cs typeface="Calibri"/>
              </a:rPr>
              <a:t>every </a:t>
            </a:r>
            <a:r>
              <a:rPr sz="1100" spc="87" dirty="0">
                <a:latin typeface="Century Gothic" panose="020B0502020202020204" pitchFamily="34" charset="0"/>
                <a:cs typeface="Calibri"/>
              </a:rPr>
              <a:t>15</a:t>
            </a:r>
            <a:r>
              <a:rPr sz="1100" spc="80" dirty="0">
                <a:latin typeface="Century Gothic" panose="020B0502020202020204" pitchFamily="34" charset="0"/>
                <a:cs typeface="Calibri"/>
              </a:rPr>
              <a:t> </a:t>
            </a:r>
            <a:r>
              <a:rPr sz="1100" spc="18" dirty="0">
                <a:latin typeface="Century Gothic" panose="020B0502020202020204" pitchFamily="34" charset="0"/>
                <a:cs typeface="Calibri"/>
              </a:rPr>
              <a:t>seconds</a:t>
            </a:r>
            <a:endParaRPr sz="1100" dirty="0">
              <a:latin typeface="Century Gothic" panose="020B0502020202020204" pitchFamily="34" charset="0"/>
              <a:cs typeface="Calibri"/>
            </a:endParaRPr>
          </a:p>
          <a:p>
            <a:pPr marL="152824" indent="-146293">
              <a:spcBef>
                <a:spcPts val="98"/>
              </a:spcBef>
              <a:buFont typeface="Arial"/>
              <a:buChar char="•"/>
              <a:tabLst>
                <a:tab pos="153151" algn="l"/>
              </a:tabLst>
            </a:pPr>
            <a:r>
              <a:rPr sz="1200" b="1" dirty="0">
                <a:latin typeface="Century Gothic" panose="020B0502020202020204" pitchFamily="34" charset="0"/>
                <a:cs typeface="Calibri"/>
              </a:rPr>
              <a:t>Medium-priority </a:t>
            </a:r>
            <a:r>
              <a:rPr sz="1200" b="1" spc="13" dirty="0">
                <a:latin typeface="Century Gothic" panose="020B0502020202020204" pitchFamily="34" charset="0"/>
                <a:cs typeface="Calibri"/>
              </a:rPr>
              <a:t>technical</a:t>
            </a:r>
            <a:r>
              <a:rPr sz="1200" b="1" spc="167" dirty="0">
                <a:latin typeface="Century Gothic" panose="020B0502020202020204" pitchFamily="34" charset="0"/>
                <a:cs typeface="Calibri"/>
              </a:rPr>
              <a:t> </a:t>
            </a:r>
            <a:r>
              <a:rPr sz="1200" b="1" spc="3" dirty="0">
                <a:latin typeface="Century Gothic" panose="020B0502020202020204" pitchFamily="34" charset="0"/>
                <a:cs typeface="Calibri"/>
              </a:rPr>
              <a:t>alert</a:t>
            </a:r>
            <a:endParaRPr sz="1200" b="1" dirty="0">
              <a:latin typeface="Century Gothic" panose="020B0502020202020204" pitchFamily="34" charset="0"/>
              <a:cs typeface="Calibri"/>
            </a:endParaRPr>
          </a:p>
          <a:p>
            <a:pPr marL="347446" marR="121475" lvl="1" indent="-146620">
              <a:lnSpc>
                <a:spcPct val="110000"/>
              </a:lnSpc>
              <a:buFont typeface="Wingdings"/>
              <a:buChar char=""/>
              <a:tabLst>
                <a:tab pos="347446" algn="l"/>
              </a:tabLst>
            </a:pPr>
            <a:r>
              <a:rPr sz="1100" spc="58" dirty="0">
                <a:latin typeface="Century Gothic" panose="020B0502020202020204" pitchFamily="34" charset="0"/>
                <a:cs typeface="Calibri"/>
              </a:rPr>
              <a:t>One </a:t>
            </a:r>
            <a:r>
              <a:rPr sz="1100" spc="-21" dirty="0">
                <a:latin typeface="Century Gothic" panose="020B0502020202020204" pitchFamily="34" charset="0"/>
                <a:cs typeface="Calibri"/>
              </a:rPr>
              <a:t>set </a:t>
            </a:r>
            <a:r>
              <a:rPr sz="1100" dirty="0">
                <a:latin typeface="Century Gothic" panose="020B0502020202020204" pitchFamily="34" charset="0"/>
                <a:cs typeface="Calibri"/>
              </a:rPr>
              <a:t>of </a:t>
            </a:r>
            <a:r>
              <a:rPr sz="1100" spc="87" dirty="0">
                <a:latin typeface="Century Gothic" panose="020B0502020202020204" pitchFamily="34" charset="0"/>
                <a:cs typeface="Calibri"/>
              </a:rPr>
              <a:t>3 </a:t>
            </a:r>
            <a:r>
              <a:rPr sz="1100" spc="26" dirty="0">
                <a:latin typeface="Century Gothic" panose="020B0502020202020204" pitchFamily="34" charset="0"/>
                <a:cs typeface="Calibri"/>
              </a:rPr>
              <a:t>long </a:t>
            </a:r>
            <a:r>
              <a:rPr sz="1100" spc="28" dirty="0">
                <a:latin typeface="Century Gothic" panose="020B0502020202020204" pitchFamily="34" charset="0"/>
                <a:cs typeface="Calibri"/>
              </a:rPr>
              <a:t>beep  </a:t>
            </a:r>
            <a:r>
              <a:rPr sz="1100" dirty="0">
                <a:latin typeface="Century Gothic" panose="020B0502020202020204" pitchFamily="34" charset="0"/>
                <a:cs typeface="Calibri"/>
              </a:rPr>
              <a:t>tones, </a:t>
            </a:r>
            <a:r>
              <a:rPr sz="1100" spc="18" dirty="0">
                <a:latin typeface="Century Gothic" panose="020B0502020202020204" pitchFamily="34" charset="0"/>
                <a:cs typeface="Calibri"/>
              </a:rPr>
              <a:t>every </a:t>
            </a:r>
            <a:r>
              <a:rPr sz="1100" spc="87" dirty="0">
                <a:latin typeface="Century Gothic" panose="020B0502020202020204" pitchFamily="34" charset="0"/>
                <a:cs typeface="Calibri"/>
              </a:rPr>
              <a:t>30</a:t>
            </a:r>
            <a:r>
              <a:rPr sz="1100" spc="157" dirty="0">
                <a:latin typeface="Century Gothic" panose="020B0502020202020204" pitchFamily="34" charset="0"/>
                <a:cs typeface="Calibri"/>
              </a:rPr>
              <a:t> </a:t>
            </a:r>
            <a:r>
              <a:rPr sz="1100" spc="18" dirty="0">
                <a:latin typeface="Century Gothic" panose="020B0502020202020204" pitchFamily="34" charset="0"/>
                <a:cs typeface="Calibri"/>
              </a:rPr>
              <a:t>seconds</a:t>
            </a:r>
            <a:endParaRPr sz="1100" dirty="0">
              <a:latin typeface="Century Gothic" panose="020B0502020202020204" pitchFamily="34" charset="0"/>
              <a:cs typeface="Calibri"/>
            </a:endParaRPr>
          </a:p>
        </p:txBody>
      </p:sp>
      <p:sp>
        <p:nvSpPr>
          <p:cNvPr id="11" name="object 11"/>
          <p:cNvSpPr/>
          <p:nvPr/>
        </p:nvSpPr>
        <p:spPr>
          <a:xfrm>
            <a:off x="3429000" y="522514"/>
            <a:ext cx="1371600" cy="3211286"/>
          </a:xfrm>
          <a:prstGeom prst="rect">
            <a:avLst/>
          </a:prstGeom>
          <a:blipFill>
            <a:blip r:embed="rId3" cstate="print"/>
            <a:srcRect/>
            <a:stretch>
              <a:fillRect t="-6780"/>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3323" y="340567"/>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77" dirty="0"/>
              <a:t>Basic</a:t>
            </a:r>
            <a:r>
              <a:rPr spc="108" dirty="0"/>
              <a:t> </a:t>
            </a:r>
            <a:r>
              <a:rPr spc="13" dirty="0"/>
              <a:t>Buttonology</a:t>
            </a:r>
          </a:p>
        </p:txBody>
      </p:sp>
      <p:sp>
        <p:nvSpPr>
          <p:cNvPr id="9" name="object 9"/>
          <p:cNvSpPr txBox="1"/>
          <p:nvPr/>
        </p:nvSpPr>
        <p:spPr>
          <a:xfrm>
            <a:off x="304800" y="685800"/>
            <a:ext cx="1835091" cy="2677656"/>
          </a:xfrm>
          <a:prstGeom prst="rect">
            <a:avLst/>
          </a:prstGeom>
        </p:spPr>
        <p:txBody>
          <a:bodyPr vert="horz" wrap="square" lIns="0" tIns="0" rIns="0" bIns="0" rtlCol="0">
            <a:spAutoFit/>
            <a:scene3d>
              <a:camera prst="orthographicFront"/>
              <a:lightRig rig="soft" dir="t">
                <a:rot lat="0" lon="0" rev="15600000"/>
              </a:lightRig>
            </a:scene3d>
            <a:sp3d prstMaterial="softEdge"/>
          </a:bodyPr>
          <a:lstStyle/>
          <a:p>
            <a:pPr>
              <a:spcBef>
                <a:spcPts val="2"/>
              </a:spcBef>
            </a:pPr>
            <a:endParaRPr sz="1200" b="1" dirty="0">
              <a:ln/>
              <a:solidFill>
                <a:schemeClr val="accent4"/>
              </a:solidFill>
              <a:latin typeface="Century Gothic" panose="020B0502020202020204" pitchFamily="34" charset="0"/>
              <a:cs typeface="Times New Roman"/>
            </a:endParaRPr>
          </a:p>
          <a:p>
            <a:pPr marL="6531">
              <a:tabLst>
                <a:tab pos="153151" algn="l"/>
              </a:tabLst>
            </a:pPr>
            <a:r>
              <a:rPr sz="1400" b="1" dirty="0">
                <a:ln/>
                <a:latin typeface="Century Gothic" panose="020B0502020202020204" pitchFamily="34" charset="0"/>
                <a:cs typeface="Calibri"/>
              </a:rPr>
              <a:t>Permanent Keys</a:t>
            </a:r>
            <a:endParaRPr lang="en-US" sz="1400" b="1" dirty="0">
              <a:ln/>
              <a:latin typeface="Century Gothic" panose="020B0502020202020204" pitchFamily="34" charset="0"/>
              <a:cs typeface="Calibri"/>
            </a:endParaRPr>
          </a:p>
          <a:p>
            <a:pPr marL="182867" indent="-176335">
              <a:buFont typeface="Arial" panose="020B0604020202020204" pitchFamily="34" charset="0"/>
              <a:buChar char="•"/>
              <a:tabLst>
                <a:tab pos="153151" algn="l"/>
              </a:tabLst>
            </a:pPr>
            <a:r>
              <a:rPr lang="en-US" sz="1200" dirty="0">
                <a:ln/>
                <a:latin typeface="Century Gothic" panose="020B0502020202020204" pitchFamily="34" charset="0"/>
                <a:cs typeface="Calibri"/>
              </a:rPr>
              <a:t>Alarm Silence</a:t>
            </a:r>
          </a:p>
          <a:p>
            <a:pPr marL="182867" indent="-176335">
              <a:buFont typeface="Arial" panose="020B0604020202020204" pitchFamily="34" charset="0"/>
              <a:buChar char="•"/>
              <a:tabLst>
                <a:tab pos="153151" algn="l"/>
              </a:tabLst>
            </a:pPr>
            <a:r>
              <a:rPr lang="en-US" sz="1200" dirty="0">
                <a:ln/>
                <a:latin typeface="Century Gothic" panose="020B0502020202020204" pitchFamily="34" charset="0"/>
                <a:cs typeface="Calibri"/>
              </a:rPr>
              <a:t>Home</a:t>
            </a:r>
          </a:p>
          <a:p>
            <a:pPr marL="182867" indent="-176335">
              <a:buFont typeface="Arial" panose="020B0604020202020204" pitchFamily="34" charset="0"/>
              <a:buChar char="•"/>
              <a:tabLst>
                <a:tab pos="153151" algn="l"/>
              </a:tabLst>
            </a:pPr>
            <a:r>
              <a:rPr lang="en-US" sz="1200" dirty="0">
                <a:ln/>
                <a:latin typeface="Century Gothic" panose="020B0502020202020204" pitchFamily="34" charset="0"/>
                <a:cs typeface="Calibri"/>
              </a:rPr>
              <a:t>3 Navigation Keys</a:t>
            </a:r>
          </a:p>
          <a:p>
            <a:pPr marL="182867" indent="-176335">
              <a:buFont typeface="Arial" panose="020B0604020202020204" pitchFamily="34" charset="0"/>
              <a:buChar char="•"/>
              <a:tabLst>
                <a:tab pos="153151" algn="l"/>
              </a:tabLst>
            </a:pPr>
            <a:r>
              <a:rPr lang="en-US" sz="1200" dirty="0">
                <a:ln/>
                <a:latin typeface="Century Gothic" panose="020B0502020202020204" pitchFamily="34" charset="0"/>
                <a:cs typeface="Calibri"/>
              </a:rPr>
              <a:t>Snapshot</a:t>
            </a:r>
          </a:p>
          <a:p>
            <a:pPr marL="182867" indent="-176335">
              <a:buFont typeface="Arial" panose="020B0604020202020204" pitchFamily="34" charset="0"/>
              <a:buChar char="•"/>
              <a:tabLst>
                <a:tab pos="153151" algn="l"/>
              </a:tabLst>
            </a:pPr>
            <a:r>
              <a:rPr lang="en-US" sz="1200" dirty="0">
                <a:ln/>
                <a:latin typeface="Century Gothic" panose="020B0502020202020204" pitchFamily="34" charset="0"/>
                <a:cs typeface="Calibri"/>
              </a:rPr>
              <a:t>NIBP</a:t>
            </a:r>
          </a:p>
          <a:p>
            <a:pPr marL="6531">
              <a:tabLst>
                <a:tab pos="153151" algn="l"/>
              </a:tabLst>
            </a:pPr>
            <a:endParaRPr lang="en-US" sz="1400" b="1" dirty="0" smtClean="0">
              <a:ln/>
              <a:latin typeface="Century Gothic" panose="020B0502020202020204" pitchFamily="34" charset="0"/>
              <a:cs typeface="Calibri"/>
            </a:endParaRPr>
          </a:p>
          <a:p>
            <a:pPr marL="6531">
              <a:tabLst>
                <a:tab pos="153151" algn="l"/>
              </a:tabLst>
            </a:pPr>
            <a:r>
              <a:rPr lang="en-US" sz="1400" b="1" dirty="0" smtClean="0">
                <a:ln/>
                <a:latin typeface="Century Gothic" panose="020B0502020202020204" pitchFamily="34" charset="0"/>
                <a:cs typeface="Calibri"/>
              </a:rPr>
              <a:t>Think</a:t>
            </a:r>
            <a:r>
              <a:rPr lang="en-US" sz="1400" b="1" dirty="0">
                <a:ln/>
                <a:latin typeface="Century Gothic" panose="020B0502020202020204" pitchFamily="34" charset="0"/>
                <a:cs typeface="Calibri"/>
              </a:rPr>
              <a:t>:</a:t>
            </a:r>
          </a:p>
          <a:p>
            <a:pPr marL="182867" indent="-176335">
              <a:buFont typeface="Arial" panose="020B0604020202020204" pitchFamily="34" charset="0"/>
              <a:buChar char="•"/>
              <a:tabLst>
                <a:tab pos="153151" algn="l"/>
              </a:tabLst>
            </a:pPr>
            <a:r>
              <a:rPr lang="en-US" sz="1200" dirty="0">
                <a:ln/>
                <a:latin typeface="Century Gothic" panose="020B0502020202020204" pitchFamily="34" charset="0"/>
                <a:cs typeface="Calibri"/>
              </a:rPr>
              <a:t>Noise (Silence)</a:t>
            </a:r>
          </a:p>
          <a:p>
            <a:pPr marL="182867" indent="-176335">
              <a:buFont typeface="Arial" panose="020B0604020202020204" pitchFamily="34" charset="0"/>
              <a:buChar char="•"/>
              <a:tabLst>
                <a:tab pos="153151" algn="l"/>
              </a:tabLst>
            </a:pPr>
            <a:r>
              <a:rPr lang="en-US" sz="1200" dirty="0">
                <a:ln/>
                <a:latin typeface="Century Gothic" panose="020B0502020202020204" pitchFamily="34" charset="0"/>
                <a:cs typeface="Calibri"/>
              </a:rPr>
              <a:t>Needs (NIBP/Snapshot)</a:t>
            </a:r>
          </a:p>
          <a:p>
            <a:pPr marL="182867" indent="-176335">
              <a:buFont typeface="Arial" panose="020B0604020202020204" pitchFamily="34" charset="0"/>
              <a:buChar char="•"/>
              <a:tabLst>
                <a:tab pos="153151" algn="l"/>
              </a:tabLst>
            </a:pPr>
            <a:r>
              <a:rPr lang="en-US" sz="1200" dirty="0">
                <a:ln/>
                <a:latin typeface="Century Gothic" panose="020B0502020202020204" pitchFamily="34" charset="0"/>
                <a:cs typeface="Calibri"/>
              </a:rPr>
              <a:t>Navigation  (Home/3 Keys)</a:t>
            </a:r>
            <a:endParaRPr sz="1200" dirty="0">
              <a:ln/>
              <a:latin typeface="Century Gothic" panose="020B0502020202020204" pitchFamily="34" charset="0"/>
              <a:cs typeface="Calibri"/>
            </a:endParaRPr>
          </a:p>
        </p:txBody>
      </p:sp>
      <p:sp>
        <p:nvSpPr>
          <p:cNvPr id="11" name="object 11"/>
          <p:cNvSpPr/>
          <p:nvPr/>
        </p:nvSpPr>
        <p:spPr>
          <a:xfrm>
            <a:off x="2767034" y="1025076"/>
            <a:ext cx="2338366" cy="2556323"/>
          </a:xfrm>
          <a:prstGeom prst="rect">
            <a:avLst/>
          </a:prstGeom>
          <a:blipFill>
            <a:blip r:embed="rId3" cstate="print"/>
            <a:stretch>
              <a:fillRect/>
            </a:stretch>
          </a:blipFill>
        </p:spPr>
        <p:txBody>
          <a:bodyPr wrap="square" lIns="0" tIns="0" rIns="0" bIns="0" rtlCol="0"/>
          <a:lstStyle/>
          <a:p>
            <a:endParaRPr sz="609"/>
          </a:p>
        </p:txBody>
      </p:sp>
      <p:sp>
        <p:nvSpPr>
          <p:cNvPr id="15" name="object 15"/>
          <p:cNvSpPr/>
          <p:nvPr/>
        </p:nvSpPr>
        <p:spPr>
          <a:xfrm>
            <a:off x="4495800" y="1752600"/>
            <a:ext cx="521997" cy="961854"/>
          </a:xfrm>
          <a:custGeom>
            <a:avLst/>
            <a:gdLst/>
            <a:ahLst/>
            <a:cxnLst/>
            <a:rect l="l" t="t" r="r" b="b"/>
            <a:pathLst>
              <a:path w="838200" h="1334135">
                <a:moveTo>
                  <a:pt x="0" y="666851"/>
                </a:moveTo>
                <a:lnTo>
                  <a:pt x="1538" y="609313"/>
                </a:lnTo>
                <a:lnTo>
                  <a:pt x="6069" y="553134"/>
                </a:lnTo>
                <a:lnTo>
                  <a:pt x="13468" y="498515"/>
                </a:lnTo>
                <a:lnTo>
                  <a:pt x="23607" y="445655"/>
                </a:lnTo>
                <a:lnTo>
                  <a:pt x="36362" y="394754"/>
                </a:lnTo>
                <a:lnTo>
                  <a:pt x="51607" y="346013"/>
                </a:lnTo>
                <a:lnTo>
                  <a:pt x="69216" y="299632"/>
                </a:lnTo>
                <a:lnTo>
                  <a:pt x="89062" y="255811"/>
                </a:lnTo>
                <a:lnTo>
                  <a:pt x="111021" y="214750"/>
                </a:lnTo>
                <a:lnTo>
                  <a:pt x="134966" y="176650"/>
                </a:lnTo>
                <a:lnTo>
                  <a:pt x="160772" y="141711"/>
                </a:lnTo>
                <a:lnTo>
                  <a:pt x="188312" y="110132"/>
                </a:lnTo>
                <a:lnTo>
                  <a:pt x="217461" y="82114"/>
                </a:lnTo>
                <a:lnTo>
                  <a:pt x="248094" y="57858"/>
                </a:lnTo>
                <a:lnTo>
                  <a:pt x="313305" y="21429"/>
                </a:lnTo>
                <a:lnTo>
                  <a:pt x="382939" y="2447"/>
                </a:lnTo>
                <a:lnTo>
                  <a:pt x="419100" y="0"/>
                </a:lnTo>
                <a:lnTo>
                  <a:pt x="455262" y="2447"/>
                </a:lnTo>
                <a:lnTo>
                  <a:pt x="524898" y="21429"/>
                </a:lnTo>
                <a:lnTo>
                  <a:pt x="590111" y="57858"/>
                </a:lnTo>
                <a:lnTo>
                  <a:pt x="620743" y="82114"/>
                </a:lnTo>
                <a:lnTo>
                  <a:pt x="649893" y="110132"/>
                </a:lnTo>
                <a:lnTo>
                  <a:pt x="677433" y="141711"/>
                </a:lnTo>
                <a:lnTo>
                  <a:pt x="703238" y="176650"/>
                </a:lnTo>
                <a:lnTo>
                  <a:pt x="727183" y="214750"/>
                </a:lnTo>
                <a:lnTo>
                  <a:pt x="749141" y="255811"/>
                </a:lnTo>
                <a:lnTo>
                  <a:pt x="768987" y="299632"/>
                </a:lnTo>
                <a:lnTo>
                  <a:pt x="786595" y="346013"/>
                </a:lnTo>
                <a:lnTo>
                  <a:pt x="801839" y="394754"/>
                </a:lnTo>
                <a:lnTo>
                  <a:pt x="814593" y="445655"/>
                </a:lnTo>
                <a:lnTo>
                  <a:pt x="824732" y="498515"/>
                </a:lnTo>
                <a:lnTo>
                  <a:pt x="832130" y="553134"/>
                </a:lnTo>
                <a:lnTo>
                  <a:pt x="836661" y="609313"/>
                </a:lnTo>
                <a:lnTo>
                  <a:pt x="838200" y="666851"/>
                </a:lnTo>
                <a:lnTo>
                  <a:pt x="836661" y="724389"/>
                </a:lnTo>
                <a:lnTo>
                  <a:pt x="832130" y="780568"/>
                </a:lnTo>
                <a:lnTo>
                  <a:pt x="824732" y="835187"/>
                </a:lnTo>
                <a:lnTo>
                  <a:pt x="814593" y="888048"/>
                </a:lnTo>
                <a:lnTo>
                  <a:pt x="801839" y="938948"/>
                </a:lnTo>
                <a:lnTo>
                  <a:pt x="786595" y="987689"/>
                </a:lnTo>
                <a:lnTo>
                  <a:pt x="768987" y="1034070"/>
                </a:lnTo>
                <a:lnTo>
                  <a:pt x="749141" y="1077891"/>
                </a:lnTo>
                <a:lnTo>
                  <a:pt x="727183" y="1118952"/>
                </a:lnTo>
                <a:lnTo>
                  <a:pt x="703238" y="1157052"/>
                </a:lnTo>
                <a:lnTo>
                  <a:pt x="677433" y="1191992"/>
                </a:lnTo>
                <a:lnTo>
                  <a:pt x="649893" y="1223570"/>
                </a:lnTo>
                <a:lnTo>
                  <a:pt x="620743" y="1251588"/>
                </a:lnTo>
                <a:lnTo>
                  <a:pt x="590111" y="1275845"/>
                </a:lnTo>
                <a:lnTo>
                  <a:pt x="524898" y="1312273"/>
                </a:lnTo>
                <a:lnTo>
                  <a:pt x="455262" y="1331255"/>
                </a:lnTo>
                <a:lnTo>
                  <a:pt x="419100" y="1333703"/>
                </a:lnTo>
                <a:lnTo>
                  <a:pt x="382939" y="1331255"/>
                </a:lnTo>
                <a:lnTo>
                  <a:pt x="313305" y="1312273"/>
                </a:lnTo>
                <a:lnTo>
                  <a:pt x="248094" y="1275845"/>
                </a:lnTo>
                <a:lnTo>
                  <a:pt x="217461" y="1251588"/>
                </a:lnTo>
                <a:lnTo>
                  <a:pt x="188312" y="1223570"/>
                </a:lnTo>
                <a:lnTo>
                  <a:pt x="160772" y="1191992"/>
                </a:lnTo>
                <a:lnTo>
                  <a:pt x="134966" y="1157052"/>
                </a:lnTo>
                <a:lnTo>
                  <a:pt x="111021" y="1118952"/>
                </a:lnTo>
                <a:lnTo>
                  <a:pt x="89062" y="1077891"/>
                </a:lnTo>
                <a:lnTo>
                  <a:pt x="69216" y="1034070"/>
                </a:lnTo>
                <a:lnTo>
                  <a:pt x="51607" y="987689"/>
                </a:lnTo>
                <a:lnTo>
                  <a:pt x="36362" y="938948"/>
                </a:lnTo>
                <a:lnTo>
                  <a:pt x="23607" y="888048"/>
                </a:lnTo>
                <a:lnTo>
                  <a:pt x="13468" y="835187"/>
                </a:lnTo>
                <a:lnTo>
                  <a:pt x="6069" y="780568"/>
                </a:lnTo>
                <a:lnTo>
                  <a:pt x="1538" y="724389"/>
                </a:lnTo>
                <a:lnTo>
                  <a:pt x="0" y="666851"/>
                </a:lnTo>
                <a:close/>
              </a:path>
            </a:pathLst>
          </a:custGeom>
          <a:ln w="66675">
            <a:solidFill>
              <a:srgbClr val="FF0000"/>
            </a:solidFill>
            <a:prstDash val="dash"/>
          </a:ln>
        </p:spPr>
        <p:txBody>
          <a:bodyPr wrap="square" lIns="0" tIns="0" rIns="0" bIns="0" rtlCol="0"/>
          <a:lstStyle/>
          <a:p>
            <a:endParaRPr sz="609"/>
          </a:p>
        </p:txBody>
      </p:sp>
    </p:spTree>
    <p:extLst>
      <p:ext uri="{BB962C8B-B14F-4D97-AF65-F5344CB8AC3E}">
        <p14:creationId xmlns:p14="http://schemas.microsoft.com/office/powerpoint/2010/main" val="26025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3323" y="340567"/>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591094" y="582714"/>
            <a:ext cx="4304211"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no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77" dirty="0"/>
              <a:t>Basic</a:t>
            </a:r>
            <a:r>
              <a:rPr spc="108" dirty="0"/>
              <a:t> </a:t>
            </a:r>
            <a:r>
              <a:rPr spc="13" dirty="0"/>
              <a:t>Buttonology</a:t>
            </a:r>
          </a:p>
        </p:txBody>
      </p:sp>
      <p:sp>
        <p:nvSpPr>
          <p:cNvPr id="9" name="object 9"/>
          <p:cNvSpPr txBox="1"/>
          <p:nvPr/>
        </p:nvSpPr>
        <p:spPr>
          <a:xfrm>
            <a:off x="304800" y="762000"/>
            <a:ext cx="2362200" cy="2221121"/>
          </a:xfrm>
          <a:prstGeom prst="rect">
            <a:avLst/>
          </a:prstGeom>
        </p:spPr>
        <p:txBody>
          <a:bodyPr vert="horz" wrap="square" lIns="0" tIns="0" rIns="0" bIns="0" rtlCol="0">
            <a:spAutoFit/>
            <a:scene3d>
              <a:camera prst="orthographicFront"/>
              <a:lightRig rig="soft" dir="t">
                <a:rot lat="0" lon="0" rev="15600000"/>
              </a:lightRig>
            </a:scene3d>
            <a:sp3d prstMaterial="softEdge"/>
          </a:bodyPr>
          <a:lstStyle/>
          <a:p>
            <a:pPr marL="6531">
              <a:spcBef>
                <a:spcPts val="98"/>
              </a:spcBef>
              <a:tabLst>
                <a:tab pos="153151" algn="l"/>
              </a:tabLst>
            </a:pPr>
            <a:r>
              <a:rPr sz="1400" b="1" dirty="0">
                <a:ln/>
                <a:latin typeface="Calibri"/>
                <a:cs typeface="Calibri"/>
              </a:rPr>
              <a:t>Quick Access Keys</a:t>
            </a:r>
            <a:endParaRPr lang="en-US" sz="1400" b="1" dirty="0">
              <a:ln/>
              <a:latin typeface="Calibri"/>
              <a:cs typeface="Calibri"/>
            </a:endParaRPr>
          </a:p>
          <a:p>
            <a:pPr marL="182867" indent="-176335">
              <a:spcBef>
                <a:spcPts val="98"/>
              </a:spcBef>
              <a:buFont typeface="Arial" panose="020B0604020202020204" pitchFamily="34" charset="0"/>
              <a:buChar char="•"/>
              <a:tabLst>
                <a:tab pos="153151" algn="l"/>
              </a:tabLst>
            </a:pPr>
            <a:r>
              <a:rPr lang="en-US" sz="1200" dirty="0" smtClean="0">
                <a:ln/>
                <a:latin typeface="Calibri"/>
                <a:cs typeface="Calibri"/>
              </a:rPr>
              <a:t>Lead </a:t>
            </a:r>
            <a:r>
              <a:rPr lang="en-US" sz="1200" dirty="0">
                <a:ln/>
                <a:latin typeface="Calibri"/>
                <a:cs typeface="Calibri"/>
              </a:rPr>
              <a:t>View</a:t>
            </a:r>
          </a:p>
          <a:p>
            <a:pPr marL="182867" indent="-176335">
              <a:spcBef>
                <a:spcPts val="98"/>
              </a:spcBef>
              <a:buFont typeface="Arial" panose="020B0604020202020204" pitchFamily="34" charset="0"/>
              <a:buChar char="•"/>
              <a:tabLst>
                <a:tab pos="153151" algn="l"/>
              </a:tabLst>
            </a:pPr>
            <a:r>
              <a:rPr lang="en-US" sz="1200" dirty="0">
                <a:ln/>
                <a:latin typeface="Calibri"/>
                <a:cs typeface="Calibri"/>
              </a:rPr>
              <a:t>12 Lead </a:t>
            </a:r>
          </a:p>
          <a:p>
            <a:pPr marL="182867" indent="-176335">
              <a:spcBef>
                <a:spcPts val="98"/>
              </a:spcBef>
              <a:buFont typeface="Arial" panose="020B0604020202020204" pitchFamily="34" charset="0"/>
              <a:buChar char="•"/>
              <a:tabLst>
                <a:tab pos="153151" algn="l"/>
              </a:tabLst>
            </a:pPr>
            <a:r>
              <a:rPr lang="en-US" sz="1200" dirty="0">
                <a:ln/>
                <a:latin typeface="Calibri"/>
                <a:cs typeface="Calibri"/>
              </a:rPr>
              <a:t>Capnography</a:t>
            </a:r>
          </a:p>
          <a:p>
            <a:pPr marL="182867" indent="-176335">
              <a:spcBef>
                <a:spcPts val="98"/>
              </a:spcBef>
              <a:buFont typeface="Arial" panose="020B0604020202020204" pitchFamily="34" charset="0"/>
              <a:buChar char="•"/>
              <a:tabLst>
                <a:tab pos="153151" algn="l"/>
              </a:tabLst>
            </a:pPr>
            <a:r>
              <a:rPr lang="en-US" sz="1200" dirty="0">
                <a:ln/>
                <a:latin typeface="Calibri"/>
                <a:cs typeface="Calibri"/>
              </a:rPr>
              <a:t>Treatment Markers</a:t>
            </a:r>
          </a:p>
          <a:p>
            <a:pPr marL="182867" indent="-176335">
              <a:spcBef>
                <a:spcPts val="98"/>
              </a:spcBef>
              <a:buFont typeface="Arial" panose="020B0604020202020204" pitchFamily="34" charset="0"/>
              <a:buChar char="•"/>
              <a:tabLst>
                <a:tab pos="153151" algn="l"/>
              </a:tabLst>
            </a:pPr>
            <a:r>
              <a:rPr lang="en-US" sz="1200" dirty="0">
                <a:ln/>
                <a:latin typeface="Calibri"/>
                <a:cs typeface="Calibri"/>
              </a:rPr>
              <a:t>Sync Mode</a:t>
            </a:r>
          </a:p>
          <a:p>
            <a:pPr marL="182867" indent="-176335">
              <a:spcBef>
                <a:spcPts val="98"/>
              </a:spcBef>
              <a:buFont typeface="Arial" panose="020B0604020202020204" pitchFamily="34" charset="0"/>
              <a:buChar char="•"/>
              <a:tabLst>
                <a:tab pos="153151" algn="l"/>
              </a:tabLst>
            </a:pPr>
            <a:r>
              <a:rPr lang="en-US" sz="1200" dirty="0">
                <a:ln/>
                <a:latin typeface="Calibri"/>
                <a:cs typeface="Calibri"/>
              </a:rPr>
              <a:t>Printer </a:t>
            </a:r>
          </a:p>
          <a:p>
            <a:pPr marL="182867" indent="-176335">
              <a:spcBef>
                <a:spcPts val="98"/>
              </a:spcBef>
              <a:buFont typeface="Arial" panose="020B0604020202020204" pitchFamily="34" charset="0"/>
              <a:buChar char="•"/>
              <a:tabLst>
                <a:tab pos="153151" algn="l"/>
              </a:tabLst>
            </a:pPr>
            <a:r>
              <a:rPr lang="en-US" sz="1200" dirty="0" smtClean="0">
                <a:ln/>
                <a:latin typeface="Calibri"/>
                <a:cs typeface="Calibri"/>
              </a:rPr>
              <a:t>More</a:t>
            </a:r>
          </a:p>
          <a:p>
            <a:pPr marL="182867" indent="-176335">
              <a:spcBef>
                <a:spcPts val="98"/>
              </a:spcBef>
              <a:buFont typeface="Arial" panose="020B0604020202020204" pitchFamily="34" charset="0"/>
              <a:buChar char="•"/>
              <a:tabLst>
                <a:tab pos="153151" algn="l"/>
              </a:tabLst>
            </a:pPr>
            <a:r>
              <a:rPr lang="en-US" sz="1200" dirty="0" smtClean="0">
                <a:ln/>
                <a:latin typeface="Calibri"/>
                <a:cs typeface="Calibri"/>
              </a:rPr>
              <a:t> </a:t>
            </a:r>
            <a:endParaRPr lang="en-US" sz="1200" dirty="0">
              <a:ln/>
              <a:latin typeface="Calibri"/>
              <a:cs typeface="Calibri"/>
            </a:endParaRPr>
          </a:p>
          <a:p>
            <a:pPr marL="6531">
              <a:spcBef>
                <a:spcPts val="98"/>
              </a:spcBef>
              <a:tabLst>
                <a:tab pos="153151" algn="l"/>
              </a:tabLst>
            </a:pPr>
            <a:r>
              <a:rPr lang="en-US" sz="1400" b="1" dirty="0">
                <a:ln/>
                <a:latin typeface="Calibri"/>
                <a:cs typeface="Calibri"/>
              </a:rPr>
              <a:t>Think:</a:t>
            </a:r>
          </a:p>
          <a:p>
            <a:pPr marL="182867" indent="-176335">
              <a:spcBef>
                <a:spcPts val="98"/>
              </a:spcBef>
              <a:buFont typeface="Arial" panose="020B0604020202020204" pitchFamily="34" charset="0"/>
              <a:buChar char="•"/>
              <a:tabLst>
                <a:tab pos="153151" algn="l"/>
              </a:tabLst>
            </a:pPr>
            <a:r>
              <a:rPr lang="en-US" sz="1200" dirty="0">
                <a:ln/>
                <a:latin typeface="Calibri"/>
                <a:cs typeface="Calibri"/>
              </a:rPr>
              <a:t>Applications via Icons</a:t>
            </a:r>
          </a:p>
        </p:txBody>
      </p:sp>
      <p:pic>
        <p:nvPicPr>
          <p:cNvPr id="12" name="Picture 11"/>
          <p:cNvPicPr>
            <a:picLocks noChangeAspect="1"/>
          </p:cNvPicPr>
          <p:nvPr/>
        </p:nvPicPr>
        <p:blipFill rotWithShape="1">
          <a:blip r:embed="rId3"/>
          <a:srcRect l="12263" t="2511" r="11971" b="3411"/>
          <a:stretch/>
        </p:blipFill>
        <p:spPr>
          <a:xfrm>
            <a:off x="2978331" y="1077689"/>
            <a:ext cx="940526" cy="2116184"/>
          </a:xfrm>
          <a:prstGeom prst="rect">
            <a:avLst/>
          </a:prstGeom>
        </p:spPr>
      </p:pic>
      <p:sp>
        <p:nvSpPr>
          <p:cNvPr id="13" name="object 13"/>
          <p:cNvSpPr/>
          <p:nvPr/>
        </p:nvSpPr>
        <p:spPr>
          <a:xfrm>
            <a:off x="3233057" y="1650713"/>
            <a:ext cx="431074" cy="1308024"/>
          </a:xfrm>
          <a:custGeom>
            <a:avLst/>
            <a:gdLst/>
            <a:ahLst/>
            <a:cxnLst/>
            <a:rect l="l" t="t" r="r" b="b"/>
            <a:pathLst>
              <a:path w="838200" h="1581785">
                <a:moveTo>
                  <a:pt x="0" y="790778"/>
                </a:moveTo>
                <a:lnTo>
                  <a:pt x="1260" y="728980"/>
                </a:lnTo>
                <a:lnTo>
                  <a:pt x="4981" y="668483"/>
                </a:lnTo>
                <a:lnTo>
                  <a:pt x="11068" y="609462"/>
                </a:lnTo>
                <a:lnTo>
                  <a:pt x="19429" y="552093"/>
                </a:lnTo>
                <a:lnTo>
                  <a:pt x="29970" y="496553"/>
                </a:lnTo>
                <a:lnTo>
                  <a:pt x="42598" y="443017"/>
                </a:lnTo>
                <a:lnTo>
                  <a:pt x="57220" y="391660"/>
                </a:lnTo>
                <a:lnTo>
                  <a:pt x="73743" y="342659"/>
                </a:lnTo>
                <a:lnTo>
                  <a:pt x="92073" y="296189"/>
                </a:lnTo>
                <a:lnTo>
                  <a:pt x="112117" y="252427"/>
                </a:lnTo>
                <a:lnTo>
                  <a:pt x="133783" y="211547"/>
                </a:lnTo>
                <a:lnTo>
                  <a:pt x="156976" y="173727"/>
                </a:lnTo>
                <a:lnTo>
                  <a:pt x="181604" y="139141"/>
                </a:lnTo>
                <a:lnTo>
                  <a:pt x="207574" y="107965"/>
                </a:lnTo>
                <a:lnTo>
                  <a:pt x="234792" y="80376"/>
                </a:lnTo>
                <a:lnTo>
                  <a:pt x="292601" y="36660"/>
                </a:lnTo>
                <a:lnTo>
                  <a:pt x="354285" y="9399"/>
                </a:lnTo>
                <a:lnTo>
                  <a:pt x="419100" y="0"/>
                </a:lnTo>
                <a:lnTo>
                  <a:pt x="451853" y="2379"/>
                </a:lnTo>
                <a:lnTo>
                  <a:pt x="515198" y="20885"/>
                </a:lnTo>
                <a:lnTo>
                  <a:pt x="575039" y="56549"/>
                </a:lnTo>
                <a:lnTo>
                  <a:pt x="630631" y="107965"/>
                </a:lnTo>
                <a:lnTo>
                  <a:pt x="656600" y="139141"/>
                </a:lnTo>
                <a:lnTo>
                  <a:pt x="681228" y="173727"/>
                </a:lnTo>
                <a:lnTo>
                  <a:pt x="704421" y="211547"/>
                </a:lnTo>
                <a:lnTo>
                  <a:pt x="726087" y="252427"/>
                </a:lnTo>
                <a:lnTo>
                  <a:pt x="746130" y="296189"/>
                </a:lnTo>
                <a:lnTo>
                  <a:pt x="764460" y="342659"/>
                </a:lnTo>
                <a:lnTo>
                  <a:pt x="780982" y="391660"/>
                </a:lnTo>
                <a:lnTo>
                  <a:pt x="795603" y="443017"/>
                </a:lnTo>
                <a:lnTo>
                  <a:pt x="808230" y="496553"/>
                </a:lnTo>
                <a:lnTo>
                  <a:pt x="818771" y="552093"/>
                </a:lnTo>
                <a:lnTo>
                  <a:pt x="827131" y="609462"/>
                </a:lnTo>
                <a:lnTo>
                  <a:pt x="833218" y="668483"/>
                </a:lnTo>
                <a:lnTo>
                  <a:pt x="836939" y="728980"/>
                </a:lnTo>
                <a:lnTo>
                  <a:pt x="838200" y="790778"/>
                </a:lnTo>
                <a:lnTo>
                  <a:pt x="836939" y="852576"/>
                </a:lnTo>
                <a:lnTo>
                  <a:pt x="833218" y="913073"/>
                </a:lnTo>
                <a:lnTo>
                  <a:pt x="827131" y="972094"/>
                </a:lnTo>
                <a:lnTo>
                  <a:pt x="818771" y="1029462"/>
                </a:lnTo>
                <a:lnTo>
                  <a:pt x="808230" y="1085002"/>
                </a:lnTo>
                <a:lnTo>
                  <a:pt x="795603" y="1138539"/>
                </a:lnTo>
                <a:lnTo>
                  <a:pt x="780982" y="1189895"/>
                </a:lnTo>
                <a:lnTo>
                  <a:pt x="764460" y="1238896"/>
                </a:lnTo>
                <a:lnTo>
                  <a:pt x="746130" y="1285366"/>
                </a:lnTo>
                <a:lnTo>
                  <a:pt x="726087" y="1329129"/>
                </a:lnTo>
                <a:lnTo>
                  <a:pt x="704421" y="1370008"/>
                </a:lnTo>
                <a:lnTo>
                  <a:pt x="681228" y="1407829"/>
                </a:lnTo>
                <a:lnTo>
                  <a:pt x="656600" y="1442414"/>
                </a:lnTo>
                <a:lnTo>
                  <a:pt x="630631" y="1473590"/>
                </a:lnTo>
                <a:lnTo>
                  <a:pt x="603412" y="1501179"/>
                </a:lnTo>
                <a:lnTo>
                  <a:pt x="545603" y="1544895"/>
                </a:lnTo>
                <a:lnTo>
                  <a:pt x="483917" y="1572156"/>
                </a:lnTo>
                <a:lnTo>
                  <a:pt x="419100" y="1581556"/>
                </a:lnTo>
                <a:lnTo>
                  <a:pt x="386348" y="1579177"/>
                </a:lnTo>
                <a:lnTo>
                  <a:pt x="323005" y="1560671"/>
                </a:lnTo>
                <a:lnTo>
                  <a:pt x="263166" y="1525006"/>
                </a:lnTo>
                <a:lnTo>
                  <a:pt x="207574" y="1473590"/>
                </a:lnTo>
                <a:lnTo>
                  <a:pt x="181604" y="1442414"/>
                </a:lnTo>
                <a:lnTo>
                  <a:pt x="156976" y="1407829"/>
                </a:lnTo>
                <a:lnTo>
                  <a:pt x="133783" y="1370008"/>
                </a:lnTo>
                <a:lnTo>
                  <a:pt x="112117" y="1329129"/>
                </a:lnTo>
                <a:lnTo>
                  <a:pt x="92073" y="1285366"/>
                </a:lnTo>
                <a:lnTo>
                  <a:pt x="73743" y="1238896"/>
                </a:lnTo>
                <a:lnTo>
                  <a:pt x="57220" y="1189895"/>
                </a:lnTo>
                <a:lnTo>
                  <a:pt x="42598" y="1138539"/>
                </a:lnTo>
                <a:lnTo>
                  <a:pt x="29970" y="1085002"/>
                </a:lnTo>
                <a:lnTo>
                  <a:pt x="19429" y="1029462"/>
                </a:lnTo>
                <a:lnTo>
                  <a:pt x="11068" y="972094"/>
                </a:lnTo>
                <a:lnTo>
                  <a:pt x="4981" y="913073"/>
                </a:lnTo>
                <a:lnTo>
                  <a:pt x="1260" y="852576"/>
                </a:lnTo>
                <a:lnTo>
                  <a:pt x="0" y="790778"/>
                </a:lnTo>
                <a:close/>
              </a:path>
            </a:pathLst>
          </a:custGeom>
          <a:ln w="38100">
            <a:solidFill>
              <a:srgbClr val="FF0000"/>
            </a:solidFill>
            <a:prstDash val="dash"/>
          </a:ln>
        </p:spPr>
        <p:txBody>
          <a:bodyPr wrap="square" lIns="0" tIns="0" rIns="0" bIns="0" rtlCol="0"/>
          <a:lstStyle/>
          <a:p>
            <a:endParaRPr sz="609"/>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50601"/>
          <a:stretch/>
        </p:blipFill>
        <p:spPr>
          <a:xfrm>
            <a:off x="3939625" y="1064622"/>
            <a:ext cx="735636" cy="148916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p:nvPr/>
        </p:nvSpPr>
        <p:spPr>
          <a:xfrm>
            <a:off x="443323" y="340567"/>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43322" y="527415"/>
            <a:ext cx="4460149"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77" dirty="0"/>
              <a:t>Basic</a:t>
            </a:r>
            <a:r>
              <a:rPr spc="108" dirty="0"/>
              <a:t> </a:t>
            </a:r>
            <a:r>
              <a:rPr spc="13" dirty="0"/>
              <a:t>Buttonology</a:t>
            </a:r>
          </a:p>
        </p:txBody>
      </p:sp>
      <p:sp>
        <p:nvSpPr>
          <p:cNvPr id="9" name="object 9"/>
          <p:cNvSpPr txBox="1"/>
          <p:nvPr/>
        </p:nvSpPr>
        <p:spPr>
          <a:xfrm>
            <a:off x="304800" y="838200"/>
            <a:ext cx="1849178" cy="1254034"/>
          </a:xfrm>
          <a:prstGeom prst="rect">
            <a:avLst/>
          </a:prstGeom>
          <a:noFill/>
        </p:spPr>
        <p:txBody>
          <a:bodyPr vert="horz" wrap="none" lIns="0" tIns="0" rIns="0" bIns="0" rtlCol="0">
            <a:noAutofit/>
            <a:scene3d>
              <a:camera prst="orthographicFront"/>
              <a:lightRig rig="soft" dir="t">
                <a:rot lat="0" lon="0" rev="15600000"/>
              </a:lightRig>
            </a:scene3d>
            <a:sp3d prstMaterial="softEdge"/>
          </a:bodyPr>
          <a:lstStyle/>
          <a:p>
            <a:pPr marL="6531">
              <a:spcBef>
                <a:spcPts val="98"/>
              </a:spcBef>
              <a:tabLst>
                <a:tab pos="153151" algn="l"/>
              </a:tabLst>
            </a:pPr>
            <a:r>
              <a:rPr sz="1600" b="1" dirty="0">
                <a:ln/>
                <a:latin typeface="Calibri"/>
                <a:cs typeface="Calibri"/>
              </a:rPr>
              <a:t>Electrical Therapy Keys</a:t>
            </a:r>
            <a:endParaRPr lang="en-US" sz="1600" b="1" dirty="0">
              <a:ln/>
              <a:latin typeface="Calibri"/>
              <a:cs typeface="Calibri"/>
            </a:endParaRPr>
          </a:p>
          <a:p>
            <a:pPr marL="6531">
              <a:spcBef>
                <a:spcPts val="98"/>
              </a:spcBef>
              <a:tabLst>
                <a:tab pos="153151" algn="l"/>
              </a:tabLst>
            </a:pPr>
            <a:endParaRPr lang="en-US" sz="1800" b="1" dirty="0">
              <a:ln/>
              <a:latin typeface="Calibri"/>
              <a:cs typeface="Calibri"/>
            </a:endParaRPr>
          </a:p>
          <a:p>
            <a:pPr marL="6531">
              <a:spcBef>
                <a:spcPts val="98"/>
              </a:spcBef>
              <a:tabLst>
                <a:tab pos="153151" algn="l"/>
              </a:tabLst>
            </a:pPr>
            <a:r>
              <a:rPr lang="en-US" sz="1400" b="1" dirty="0">
                <a:ln/>
                <a:latin typeface="Calibri"/>
                <a:cs typeface="Calibri"/>
              </a:rPr>
              <a:t>Think:</a:t>
            </a:r>
          </a:p>
          <a:p>
            <a:pPr marL="182867" indent="-176335">
              <a:spcBef>
                <a:spcPts val="98"/>
              </a:spcBef>
              <a:buFont typeface="Arial" panose="020B0604020202020204" pitchFamily="34" charset="0"/>
              <a:buChar char="•"/>
              <a:tabLst>
                <a:tab pos="153151" algn="l"/>
              </a:tabLst>
            </a:pPr>
            <a:r>
              <a:rPr lang="en-US" sz="1200" dirty="0">
                <a:ln/>
                <a:latin typeface="Calibri"/>
                <a:cs typeface="Calibri"/>
              </a:rPr>
              <a:t>Pacing</a:t>
            </a:r>
          </a:p>
          <a:p>
            <a:pPr marL="182867" indent="-176335">
              <a:spcBef>
                <a:spcPts val="98"/>
              </a:spcBef>
              <a:buFont typeface="Arial" panose="020B0604020202020204" pitchFamily="34" charset="0"/>
              <a:buChar char="•"/>
              <a:tabLst>
                <a:tab pos="153151" algn="l"/>
              </a:tabLst>
            </a:pPr>
            <a:r>
              <a:rPr lang="en-US" sz="1200" dirty="0">
                <a:ln/>
                <a:latin typeface="Calibri"/>
                <a:cs typeface="Calibri"/>
              </a:rPr>
              <a:t>Cardioversion/Defibrillation</a:t>
            </a:r>
          </a:p>
          <a:p>
            <a:pPr marL="182867" indent="-176335">
              <a:spcBef>
                <a:spcPts val="98"/>
              </a:spcBef>
              <a:buFont typeface="Arial" panose="020B0604020202020204" pitchFamily="34" charset="0"/>
              <a:buChar char="•"/>
              <a:tabLst>
                <a:tab pos="153151" algn="l"/>
              </a:tabLst>
            </a:pPr>
            <a:r>
              <a:rPr lang="en-US" sz="1200" dirty="0">
                <a:ln/>
                <a:latin typeface="Calibri"/>
                <a:cs typeface="Calibri"/>
              </a:rPr>
              <a:t>AED Function</a:t>
            </a:r>
            <a:endParaRPr sz="1200" dirty="0">
              <a:ln/>
              <a:latin typeface="Calibri"/>
              <a:cs typeface="Calibri"/>
            </a:endParaRPr>
          </a:p>
        </p:txBody>
      </p:sp>
      <p:sp>
        <p:nvSpPr>
          <p:cNvPr id="10" name="object 10"/>
          <p:cNvSpPr/>
          <p:nvPr/>
        </p:nvSpPr>
        <p:spPr>
          <a:xfrm>
            <a:off x="2704798" y="922500"/>
            <a:ext cx="2229829" cy="2525311"/>
          </a:xfrm>
          <a:prstGeom prst="rect">
            <a:avLst/>
          </a:prstGeom>
          <a:blipFill>
            <a:blip r:embed="rId3" cstate="print"/>
            <a:stretch>
              <a:fillRect/>
            </a:stretch>
          </a:blipFill>
        </p:spPr>
        <p:txBody>
          <a:bodyPr wrap="square" lIns="0" tIns="0" rIns="0" bIns="0" rtlCol="0"/>
          <a:lstStyle/>
          <a:p>
            <a:endParaRPr sz="609"/>
          </a:p>
        </p:txBody>
      </p:sp>
      <p:sp>
        <p:nvSpPr>
          <p:cNvPr id="11" name="object 11"/>
          <p:cNvSpPr/>
          <p:nvPr/>
        </p:nvSpPr>
        <p:spPr>
          <a:xfrm>
            <a:off x="2804871" y="1022988"/>
            <a:ext cx="1931061" cy="2225322"/>
          </a:xfrm>
          <a:prstGeom prst="rect">
            <a:avLst/>
          </a:prstGeom>
          <a:blipFill>
            <a:blip r:embed="rId4" cstate="print"/>
            <a:stretch>
              <a:fillRect/>
            </a:stretch>
          </a:blipFill>
        </p:spPr>
        <p:txBody>
          <a:bodyPr wrap="square" lIns="0" tIns="0" rIns="0" bIns="0" rtlCol="0"/>
          <a:lstStyle/>
          <a:p>
            <a:endParaRPr sz="609"/>
          </a:p>
        </p:txBody>
      </p:sp>
      <p:sp>
        <p:nvSpPr>
          <p:cNvPr id="17" name="object 17"/>
          <p:cNvSpPr/>
          <p:nvPr/>
        </p:nvSpPr>
        <p:spPr>
          <a:xfrm>
            <a:off x="3337779" y="2361666"/>
            <a:ext cx="1267097" cy="450342"/>
          </a:xfrm>
          <a:custGeom>
            <a:avLst/>
            <a:gdLst/>
            <a:ahLst/>
            <a:cxnLst/>
            <a:rect l="l" t="t" r="r" b="b"/>
            <a:pathLst>
              <a:path w="2463800" h="875664">
                <a:moveTo>
                  <a:pt x="0" y="437616"/>
                </a:moveTo>
                <a:lnTo>
                  <a:pt x="7227" y="389934"/>
                </a:lnTo>
                <a:lnTo>
                  <a:pt x="28408" y="343739"/>
                </a:lnTo>
                <a:lnTo>
                  <a:pt x="62792" y="299298"/>
                </a:lnTo>
                <a:lnTo>
                  <a:pt x="109627" y="256878"/>
                </a:lnTo>
                <a:lnTo>
                  <a:pt x="168161" y="216746"/>
                </a:lnTo>
                <a:lnTo>
                  <a:pt x="201581" y="197621"/>
                </a:lnTo>
                <a:lnTo>
                  <a:pt x="237644" y="179169"/>
                </a:lnTo>
                <a:lnTo>
                  <a:pt x="276256" y="161422"/>
                </a:lnTo>
                <a:lnTo>
                  <a:pt x="317324" y="144413"/>
                </a:lnTo>
                <a:lnTo>
                  <a:pt x="360753" y="128177"/>
                </a:lnTo>
                <a:lnTo>
                  <a:pt x="406449" y="112747"/>
                </a:lnTo>
                <a:lnTo>
                  <a:pt x="454319" y="98156"/>
                </a:lnTo>
                <a:lnTo>
                  <a:pt x="504268" y="84436"/>
                </a:lnTo>
                <a:lnTo>
                  <a:pt x="556203" y="71623"/>
                </a:lnTo>
                <a:lnTo>
                  <a:pt x="610030" y="59749"/>
                </a:lnTo>
                <a:lnTo>
                  <a:pt x="665655" y="48847"/>
                </a:lnTo>
                <a:lnTo>
                  <a:pt x="722984" y="38951"/>
                </a:lnTo>
                <a:lnTo>
                  <a:pt x="781923" y="30094"/>
                </a:lnTo>
                <a:lnTo>
                  <a:pt x="842377" y="22310"/>
                </a:lnTo>
                <a:lnTo>
                  <a:pt x="904254" y="15632"/>
                </a:lnTo>
                <a:lnTo>
                  <a:pt x="967459" y="10093"/>
                </a:lnTo>
                <a:lnTo>
                  <a:pt x="1031899" y="5727"/>
                </a:lnTo>
                <a:lnTo>
                  <a:pt x="1097479" y="2567"/>
                </a:lnTo>
                <a:lnTo>
                  <a:pt x="1164105" y="647"/>
                </a:lnTo>
                <a:lnTo>
                  <a:pt x="1231684" y="0"/>
                </a:lnTo>
                <a:lnTo>
                  <a:pt x="1299264" y="647"/>
                </a:lnTo>
                <a:lnTo>
                  <a:pt x="1365891" y="2567"/>
                </a:lnTo>
                <a:lnTo>
                  <a:pt x="1431472" y="5727"/>
                </a:lnTo>
                <a:lnTo>
                  <a:pt x="1495912" y="10093"/>
                </a:lnTo>
                <a:lnTo>
                  <a:pt x="1559117" y="15632"/>
                </a:lnTo>
                <a:lnTo>
                  <a:pt x="1620995" y="22310"/>
                </a:lnTo>
                <a:lnTo>
                  <a:pt x="1681450" y="30094"/>
                </a:lnTo>
                <a:lnTo>
                  <a:pt x="1740389" y="38951"/>
                </a:lnTo>
                <a:lnTo>
                  <a:pt x="1797718" y="48847"/>
                </a:lnTo>
                <a:lnTo>
                  <a:pt x="1853342" y="59749"/>
                </a:lnTo>
                <a:lnTo>
                  <a:pt x="1907169" y="71623"/>
                </a:lnTo>
                <a:lnTo>
                  <a:pt x="1959104" y="84436"/>
                </a:lnTo>
                <a:lnTo>
                  <a:pt x="2009054" y="98156"/>
                </a:lnTo>
                <a:lnTo>
                  <a:pt x="2056923" y="112747"/>
                </a:lnTo>
                <a:lnTo>
                  <a:pt x="2102619" y="128177"/>
                </a:lnTo>
                <a:lnTo>
                  <a:pt x="2146048" y="144413"/>
                </a:lnTo>
                <a:lnTo>
                  <a:pt x="2187115" y="161422"/>
                </a:lnTo>
                <a:lnTo>
                  <a:pt x="2225727" y="179169"/>
                </a:lnTo>
                <a:lnTo>
                  <a:pt x="2261789" y="197621"/>
                </a:lnTo>
                <a:lnTo>
                  <a:pt x="2295209" y="216746"/>
                </a:lnTo>
                <a:lnTo>
                  <a:pt x="2353743" y="256878"/>
                </a:lnTo>
                <a:lnTo>
                  <a:pt x="2400577" y="299298"/>
                </a:lnTo>
                <a:lnTo>
                  <a:pt x="2434960" y="343739"/>
                </a:lnTo>
                <a:lnTo>
                  <a:pt x="2456140" y="389934"/>
                </a:lnTo>
                <a:lnTo>
                  <a:pt x="2463368" y="437616"/>
                </a:lnTo>
                <a:lnTo>
                  <a:pt x="2461545" y="461626"/>
                </a:lnTo>
                <a:lnTo>
                  <a:pt x="2447247" y="508598"/>
                </a:lnTo>
                <a:lnTo>
                  <a:pt x="2419371" y="553949"/>
                </a:lnTo>
                <a:lnTo>
                  <a:pt x="2378669" y="597413"/>
                </a:lnTo>
                <a:lnTo>
                  <a:pt x="2325891" y="638723"/>
                </a:lnTo>
                <a:lnTo>
                  <a:pt x="2261789" y="677611"/>
                </a:lnTo>
                <a:lnTo>
                  <a:pt x="2225727" y="696063"/>
                </a:lnTo>
                <a:lnTo>
                  <a:pt x="2187115" y="713810"/>
                </a:lnTo>
                <a:lnTo>
                  <a:pt x="2146048" y="730819"/>
                </a:lnTo>
                <a:lnTo>
                  <a:pt x="2102619" y="747055"/>
                </a:lnTo>
                <a:lnTo>
                  <a:pt x="2056923" y="762485"/>
                </a:lnTo>
                <a:lnTo>
                  <a:pt x="2009054" y="777077"/>
                </a:lnTo>
                <a:lnTo>
                  <a:pt x="1959104" y="790796"/>
                </a:lnTo>
                <a:lnTo>
                  <a:pt x="1907169" y="803609"/>
                </a:lnTo>
                <a:lnTo>
                  <a:pt x="1853342" y="815483"/>
                </a:lnTo>
                <a:lnTo>
                  <a:pt x="1797718" y="826385"/>
                </a:lnTo>
                <a:lnTo>
                  <a:pt x="1740389" y="836281"/>
                </a:lnTo>
                <a:lnTo>
                  <a:pt x="1681450" y="845138"/>
                </a:lnTo>
                <a:lnTo>
                  <a:pt x="1620995" y="852922"/>
                </a:lnTo>
                <a:lnTo>
                  <a:pt x="1559117" y="859600"/>
                </a:lnTo>
                <a:lnTo>
                  <a:pt x="1495912" y="865139"/>
                </a:lnTo>
                <a:lnTo>
                  <a:pt x="1431472" y="869505"/>
                </a:lnTo>
                <a:lnTo>
                  <a:pt x="1365891" y="872665"/>
                </a:lnTo>
                <a:lnTo>
                  <a:pt x="1299264" y="874585"/>
                </a:lnTo>
                <a:lnTo>
                  <a:pt x="1231684" y="875233"/>
                </a:lnTo>
                <a:lnTo>
                  <a:pt x="1164105" y="874585"/>
                </a:lnTo>
                <a:lnTo>
                  <a:pt x="1097479" y="872665"/>
                </a:lnTo>
                <a:lnTo>
                  <a:pt x="1031899" y="869505"/>
                </a:lnTo>
                <a:lnTo>
                  <a:pt x="967459" y="865139"/>
                </a:lnTo>
                <a:lnTo>
                  <a:pt x="904254" y="859600"/>
                </a:lnTo>
                <a:lnTo>
                  <a:pt x="842377" y="852922"/>
                </a:lnTo>
                <a:lnTo>
                  <a:pt x="781923" y="845138"/>
                </a:lnTo>
                <a:lnTo>
                  <a:pt x="722984" y="836281"/>
                </a:lnTo>
                <a:lnTo>
                  <a:pt x="665655" y="826385"/>
                </a:lnTo>
                <a:lnTo>
                  <a:pt x="610030" y="815483"/>
                </a:lnTo>
                <a:lnTo>
                  <a:pt x="556203" y="803609"/>
                </a:lnTo>
                <a:lnTo>
                  <a:pt x="504268" y="790796"/>
                </a:lnTo>
                <a:lnTo>
                  <a:pt x="454319" y="777077"/>
                </a:lnTo>
                <a:lnTo>
                  <a:pt x="406449" y="762485"/>
                </a:lnTo>
                <a:lnTo>
                  <a:pt x="360753" y="747055"/>
                </a:lnTo>
                <a:lnTo>
                  <a:pt x="317324" y="730819"/>
                </a:lnTo>
                <a:lnTo>
                  <a:pt x="276256" y="713810"/>
                </a:lnTo>
                <a:lnTo>
                  <a:pt x="237644" y="696063"/>
                </a:lnTo>
                <a:lnTo>
                  <a:pt x="201581" y="677611"/>
                </a:lnTo>
                <a:lnTo>
                  <a:pt x="168161" y="658486"/>
                </a:lnTo>
                <a:lnTo>
                  <a:pt x="109627" y="618354"/>
                </a:lnTo>
                <a:lnTo>
                  <a:pt x="62792" y="575934"/>
                </a:lnTo>
                <a:lnTo>
                  <a:pt x="28408" y="531493"/>
                </a:lnTo>
                <a:lnTo>
                  <a:pt x="7227" y="485298"/>
                </a:lnTo>
                <a:lnTo>
                  <a:pt x="0" y="437616"/>
                </a:lnTo>
                <a:close/>
              </a:path>
            </a:pathLst>
          </a:custGeom>
          <a:ln w="34925">
            <a:solidFill>
              <a:srgbClr val="FF0000"/>
            </a:solidFill>
            <a:prstDash val="dash"/>
          </a:ln>
        </p:spPr>
        <p:txBody>
          <a:bodyPr wrap="square" lIns="0" tIns="0" rIns="0" bIns="0" rtlCol="0"/>
          <a:lstStyle/>
          <a:p>
            <a:endParaRPr sz="609"/>
          </a:p>
        </p:txBody>
      </p:sp>
    </p:spTree>
    <p:extLst>
      <p:ext uri="{BB962C8B-B14F-4D97-AF65-F5344CB8AC3E}">
        <p14:creationId xmlns:p14="http://schemas.microsoft.com/office/powerpoint/2010/main" val="3645237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48216" y="527415"/>
            <a:ext cx="4455255"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543825" cy="284822"/>
          </a:xfrm>
          <a:prstGeom prst="rect">
            <a:avLst/>
          </a:prstGeom>
        </p:spPr>
        <p:txBody>
          <a:bodyPr vert="horz" wrap="square" lIns="0" tIns="0" rIns="0" bIns="0" rtlCol="0">
            <a:spAutoFit/>
          </a:bodyPr>
          <a:lstStyle/>
          <a:p>
            <a:pPr marL="6531"/>
            <a:r>
              <a:rPr lang="en-US" spc="-3" dirty="0"/>
              <a:t>Ready For Use Status</a:t>
            </a:r>
            <a:endParaRPr spc="75" dirty="0"/>
          </a:p>
        </p:txBody>
      </p:sp>
      <p:sp>
        <p:nvSpPr>
          <p:cNvPr id="9" name="object 9"/>
          <p:cNvSpPr txBox="1"/>
          <p:nvPr/>
        </p:nvSpPr>
        <p:spPr>
          <a:xfrm>
            <a:off x="381000" y="838200"/>
            <a:ext cx="2057400" cy="1600438"/>
          </a:xfrm>
          <a:prstGeom prst="rect">
            <a:avLst/>
          </a:prstGeom>
        </p:spPr>
        <p:txBody>
          <a:bodyPr vert="horz" wrap="square" lIns="0" tIns="0" rIns="0" bIns="0" rtlCol="0">
            <a:spAutoFit/>
          </a:bodyPr>
          <a:lstStyle/>
          <a:p>
            <a:pPr marL="6531"/>
            <a:r>
              <a:rPr sz="1400" b="1" spc="13" dirty="0">
                <a:latin typeface="Century Gothic" panose="020B0502020202020204" pitchFamily="34" charset="0"/>
                <a:cs typeface="Calibri"/>
              </a:rPr>
              <a:t>RFU</a:t>
            </a:r>
            <a:r>
              <a:rPr sz="1400" b="1" spc="36" dirty="0">
                <a:latin typeface="Century Gothic" panose="020B0502020202020204" pitchFamily="34" charset="0"/>
                <a:cs typeface="Calibri"/>
              </a:rPr>
              <a:t> </a:t>
            </a:r>
            <a:r>
              <a:rPr sz="1400" b="1" spc="10" dirty="0">
                <a:latin typeface="Century Gothic" panose="020B0502020202020204" pitchFamily="34" charset="0"/>
                <a:cs typeface="Calibri"/>
              </a:rPr>
              <a:t>Indicator</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sz="1200" spc="-3" dirty="0">
                <a:latin typeface="Century Gothic" panose="020B0502020202020204" pitchFamily="34" charset="0"/>
                <a:cs typeface="Calibri"/>
              </a:rPr>
              <a:t>Status </a:t>
            </a:r>
            <a:r>
              <a:rPr sz="1200" dirty="0">
                <a:latin typeface="Century Gothic" panose="020B0502020202020204" pitchFamily="34" charset="0"/>
                <a:cs typeface="Calibri"/>
              </a:rPr>
              <a:t>of</a:t>
            </a:r>
            <a:r>
              <a:rPr sz="1200" spc="103" dirty="0">
                <a:latin typeface="Century Gothic" panose="020B0502020202020204" pitchFamily="34" charset="0"/>
                <a:cs typeface="Calibri"/>
              </a:rPr>
              <a:t> </a:t>
            </a:r>
            <a:r>
              <a:rPr sz="1200" spc="-18" dirty="0">
                <a:latin typeface="Century Gothic" panose="020B0502020202020204" pitchFamily="34" charset="0"/>
                <a:cs typeface="Calibri"/>
              </a:rPr>
              <a:t>unit</a:t>
            </a:r>
            <a:endParaRPr sz="1200" dirty="0">
              <a:latin typeface="Century Gothic" panose="020B0502020202020204" pitchFamily="34" charset="0"/>
              <a:cs typeface="Calibri"/>
            </a:endParaRPr>
          </a:p>
          <a:p>
            <a:pPr marL="152824" marR="2612" indent="-146293">
              <a:lnSpc>
                <a:spcPct val="110000"/>
              </a:lnSpc>
              <a:buFont typeface="Arial"/>
              <a:buChar char="•"/>
              <a:tabLst>
                <a:tab pos="153151" algn="l"/>
              </a:tabLst>
            </a:pPr>
            <a:r>
              <a:rPr sz="1200" spc="31" dirty="0">
                <a:latin typeface="Century Gothic" panose="020B0502020202020204" pitchFamily="34" charset="0"/>
                <a:cs typeface="Calibri"/>
              </a:rPr>
              <a:t>Based </a:t>
            </a:r>
            <a:r>
              <a:rPr sz="1200" spc="13" dirty="0">
                <a:latin typeface="Century Gothic" panose="020B0502020202020204" pitchFamily="34" charset="0"/>
                <a:cs typeface="Calibri"/>
              </a:rPr>
              <a:t>on </a:t>
            </a:r>
            <a:r>
              <a:rPr sz="1200" spc="-21" dirty="0">
                <a:latin typeface="Century Gothic" panose="020B0502020202020204" pitchFamily="34" charset="0"/>
                <a:cs typeface="Calibri"/>
              </a:rPr>
              <a:t>most </a:t>
            </a:r>
            <a:r>
              <a:rPr sz="1200" spc="-5" dirty="0">
                <a:latin typeface="Century Gothic" panose="020B0502020202020204" pitchFamily="34" charset="0"/>
                <a:cs typeface="Calibri"/>
              </a:rPr>
              <a:t>recent </a:t>
            </a:r>
            <a:r>
              <a:rPr sz="1200" spc="18" dirty="0">
                <a:latin typeface="Century Gothic" panose="020B0502020202020204" pitchFamily="34" charset="0"/>
                <a:cs typeface="Calibri"/>
              </a:rPr>
              <a:t>readiness  </a:t>
            </a:r>
            <a:r>
              <a:rPr sz="1200" spc="21" dirty="0">
                <a:latin typeface="Century Gothic" panose="020B0502020202020204" pitchFamily="34" charset="0"/>
                <a:cs typeface="Calibri"/>
              </a:rPr>
              <a:t>check</a:t>
            </a:r>
            <a:endParaRPr lang="en-US" sz="1200" spc="21" dirty="0">
              <a:latin typeface="Century Gothic" panose="020B0502020202020204" pitchFamily="34" charset="0"/>
              <a:cs typeface="Calibri"/>
            </a:endParaRPr>
          </a:p>
          <a:p>
            <a:pPr marL="152824" marR="2612" indent="-146293">
              <a:lnSpc>
                <a:spcPct val="110000"/>
              </a:lnSpc>
              <a:buFont typeface="Arial"/>
              <a:buChar char="•"/>
              <a:tabLst>
                <a:tab pos="153151" algn="l"/>
              </a:tabLst>
            </a:pPr>
            <a:r>
              <a:rPr lang="en-US" sz="1200" spc="21" dirty="0">
                <a:latin typeface="Century Gothic" panose="020B0502020202020204" pitchFamily="34" charset="0"/>
                <a:cs typeface="Calibri"/>
              </a:rPr>
              <a:t>“Do not use” indicator may appear as Flashing or Solid display</a:t>
            </a:r>
            <a:endParaRPr sz="1200" dirty="0">
              <a:latin typeface="Century Gothic" panose="020B0502020202020204" pitchFamily="34" charset="0"/>
              <a:cs typeface="Calibri"/>
            </a:endParaRPr>
          </a:p>
        </p:txBody>
      </p:sp>
      <p:sp>
        <p:nvSpPr>
          <p:cNvPr id="11" name="object 11"/>
          <p:cNvSpPr/>
          <p:nvPr/>
        </p:nvSpPr>
        <p:spPr>
          <a:xfrm>
            <a:off x="2743200" y="762000"/>
            <a:ext cx="2464461" cy="2682522"/>
          </a:xfrm>
          <a:prstGeom prst="rect">
            <a:avLst/>
          </a:prstGeom>
          <a:blipFill>
            <a:blip r:embed="rId3" cstate="print"/>
            <a:stretch>
              <a:fillRect/>
            </a:stretch>
          </a:blipFill>
        </p:spPr>
        <p:txBody>
          <a:bodyPr wrap="square" lIns="0" tIns="0" rIns="0" bIns="0" rtlCol="0"/>
          <a:lstStyle/>
          <a:p>
            <a:endParaRPr sz="609"/>
          </a:p>
        </p:txBody>
      </p:sp>
      <p:sp>
        <p:nvSpPr>
          <p:cNvPr id="12" name="object 12"/>
          <p:cNvSpPr/>
          <p:nvPr/>
        </p:nvSpPr>
        <p:spPr>
          <a:xfrm>
            <a:off x="4698001" y="1433501"/>
            <a:ext cx="314286" cy="328393"/>
          </a:xfrm>
          <a:prstGeom prst="rect">
            <a:avLst/>
          </a:prstGeom>
          <a:blipFill>
            <a:blip r:embed="rId4" cstate="print"/>
            <a:stretch>
              <a:fillRect/>
            </a:stretch>
          </a:blipFill>
        </p:spPr>
        <p:txBody>
          <a:bodyPr wrap="square" lIns="0" tIns="0" rIns="0" bIns="0" rtlCol="0"/>
          <a:lstStyle/>
          <a:p>
            <a:endParaRPr sz="609"/>
          </a:p>
        </p:txBody>
      </p:sp>
      <p:sp>
        <p:nvSpPr>
          <p:cNvPr id="13" name="object 13"/>
          <p:cNvSpPr/>
          <p:nvPr/>
        </p:nvSpPr>
        <p:spPr>
          <a:xfrm>
            <a:off x="4724400" y="1447800"/>
            <a:ext cx="261910" cy="276606"/>
          </a:xfrm>
          <a:custGeom>
            <a:avLst/>
            <a:gdLst/>
            <a:ahLst/>
            <a:cxnLst/>
            <a:rect l="l" t="t" r="r" b="b"/>
            <a:pathLst>
              <a:path w="509270" h="537844">
                <a:moveTo>
                  <a:pt x="0" y="268681"/>
                </a:moveTo>
                <a:lnTo>
                  <a:pt x="4098" y="220385"/>
                </a:lnTo>
                <a:lnTo>
                  <a:pt x="15913" y="174930"/>
                </a:lnTo>
                <a:lnTo>
                  <a:pt x="34727" y="133073"/>
                </a:lnTo>
                <a:lnTo>
                  <a:pt x="59823" y="95574"/>
                </a:lnTo>
                <a:lnTo>
                  <a:pt x="90480" y="63191"/>
                </a:lnTo>
                <a:lnTo>
                  <a:pt x="125982" y="36683"/>
                </a:lnTo>
                <a:lnTo>
                  <a:pt x="165609" y="16809"/>
                </a:lnTo>
                <a:lnTo>
                  <a:pt x="208644" y="4328"/>
                </a:lnTo>
                <a:lnTo>
                  <a:pt x="254368" y="0"/>
                </a:lnTo>
                <a:lnTo>
                  <a:pt x="300088" y="4328"/>
                </a:lnTo>
                <a:lnTo>
                  <a:pt x="343121" y="16809"/>
                </a:lnTo>
                <a:lnTo>
                  <a:pt x="382748" y="36683"/>
                </a:lnTo>
                <a:lnTo>
                  <a:pt x="418250" y="63191"/>
                </a:lnTo>
                <a:lnTo>
                  <a:pt x="448909" y="95574"/>
                </a:lnTo>
                <a:lnTo>
                  <a:pt x="474005" y="133073"/>
                </a:lnTo>
                <a:lnTo>
                  <a:pt x="492821" y="174930"/>
                </a:lnTo>
                <a:lnTo>
                  <a:pt x="504638" y="220385"/>
                </a:lnTo>
                <a:lnTo>
                  <a:pt x="508736" y="268681"/>
                </a:lnTo>
                <a:lnTo>
                  <a:pt x="504638" y="316976"/>
                </a:lnTo>
                <a:lnTo>
                  <a:pt x="492821" y="362432"/>
                </a:lnTo>
                <a:lnTo>
                  <a:pt x="474005" y="404288"/>
                </a:lnTo>
                <a:lnTo>
                  <a:pt x="448909" y="441788"/>
                </a:lnTo>
                <a:lnTo>
                  <a:pt x="418250" y="474171"/>
                </a:lnTo>
                <a:lnTo>
                  <a:pt x="382748" y="500679"/>
                </a:lnTo>
                <a:lnTo>
                  <a:pt x="343121" y="520552"/>
                </a:lnTo>
                <a:lnTo>
                  <a:pt x="300088" y="533033"/>
                </a:lnTo>
                <a:lnTo>
                  <a:pt x="254368" y="537362"/>
                </a:lnTo>
                <a:lnTo>
                  <a:pt x="208644" y="533033"/>
                </a:lnTo>
                <a:lnTo>
                  <a:pt x="165609" y="520552"/>
                </a:lnTo>
                <a:lnTo>
                  <a:pt x="125982" y="500679"/>
                </a:lnTo>
                <a:lnTo>
                  <a:pt x="90480" y="474171"/>
                </a:lnTo>
                <a:lnTo>
                  <a:pt x="59823" y="441788"/>
                </a:lnTo>
                <a:lnTo>
                  <a:pt x="34727" y="404288"/>
                </a:lnTo>
                <a:lnTo>
                  <a:pt x="15913" y="362432"/>
                </a:lnTo>
                <a:lnTo>
                  <a:pt x="4098" y="316976"/>
                </a:lnTo>
                <a:lnTo>
                  <a:pt x="0" y="268681"/>
                </a:lnTo>
                <a:close/>
              </a:path>
            </a:pathLst>
          </a:custGeom>
          <a:ln w="15875">
            <a:solidFill>
              <a:srgbClr val="FF0000"/>
            </a:solidFill>
            <a:prstDash val="dash"/>
          </a:ln>
        </p:spPr>
        <p:txBody>
          <a:bodyPr wrap="square" lIns="0" tIns="0" rIns="0" bIns="0" rtlCol="0"/>
          <a:lstStyle/>
          <a:p>
            <a:endParaRPr sz="609"/>
          </a:p>
        </p:txBody>
      </p:sp>
      <p:pic>
        <p:nvPicPr>
          <p:cNvPr id="17" name="Picture 16"/>
          <p:cNvPicPr>
            <a:picLocks noChangeAspect="1"/>
          </p:cNvPicPr>
          <p:nvPr/>
        </p:nvPicPr>
        <p:blipFill>
          <a:blip r:embed="rId5"/>
          <a:stretch>
            <a:fillRect/>
          </a:stretch>
        </p:blipFill>
        <p:spPr>
          <a:xfrm>
            <a:off x="1676400" y="2667000"/>
            <a:ext cx="837916" cy="816613"/>
          </a:xfrm>
          <a:prstGeom prst="rect">
            <a:avLst/>
          </a:prstGeom>
        </p:spPr>
      </p:pic>
      <p:pic>
        <p:nvPicPr>
          <p:cNvPr id="18" name="Picture 17"/>
          <p:cNvPicPr>
            <a:picLocks noChangeAspect="1"/>
          </p:cNvPicPr>
          <p:nvPr/>
        </p:nvPicPr>
        <p:blipFill>
          <a:blip r:embed="rId6"/>
          <a:stretch>
            <a:fillRect/>
          </a:stretch>
        </p:blipFill>
        <p:spPr>
          <a:xfrm>
            <a:off x="1715720" y="2752246"/>
            <a:ext cx="789939" cy="608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7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98046" y="1031965"/>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pPr defTabSz="470239"/>
            <a:endParaRPr sz="926">
              <a:solidFill>
                <a:prstClr val="black"/>
              </a:solidFill>
            </a:endParaRPr>
          </a:p>
        </p:txBody>
      </p:sp>
      <p:sp>
        <p:nvSpPr>
          <p:cNvPr id="4" name="object 4"/>
          <p:cNvSpPr txBox="1">
            <a:spLocks noGrp="1"/>
          </p:cNvSpPr>
          <p:nvPr>
            <p:ph type="title"/>
          </p:nvPr>
        </p:nvSpPr>
        <p:spPr>
          <a:xfrm>
            <a:off x="76200" y="0"/>
            <a:ext cx="4937760" cy="640080"/>
          </a:xfrm>
          <a:prstGeom prst="rect">
            <a:avLst/>
          </a:prstGeom>
        </p:spPr>
        <p:txBody>
          <a:bodyPr vert="horz" wrap="square" lIns="0" tIns="0" rIns="0" bIns="0" rtlCol="0">
            <a:spAutoFit/>
          </a:bodyPr>
          <a:lstStyle/>
          <a:p>
            <a:pPr marL="41799"/>
            <a:r>
              <a:rPr lang="en-US" spc="-31" dirty="0"/>
              <a:t>Power Up</a:t>
            </a:r>
            <a:endParaRPr spc="3" dirty="0"/>
          </a:p>
        </p:txBody>
      </p:sp>
      <p:sp>
        <p:nvSpPr>
          <p:cNvPr id="7" name="object 7"/>
          <p:cNvSpPr txBox="1"/>
          <p:nvPr/>
        </p:nvSpPr>
        <p:spPr>
          <a:xfrm>
            <a:off x="381000" y="914400"/>
            <a:ext cx="2057400" cy="1787669"/>
          </a:xfrm>
          <a:prstGeom prst="rect">
            <a:avLst/>
          </a:prstGeom>
        </p:spPr>
        <p:txBody>
          <a:bodyPr vert="horz" wrap="square" lIns="0" tIns="0" rIns="0" bIns="0" rtlCol="0">
            <a:spAutoFit/>
          </a:bodyPr>
          <a:lstStyle/>
          <a:p>
            <a:pPr marL="6531" defTabSz="470239"/>
            <a:endParaRPr sz="1400" dirty="0">
              <a:solidFill>
                <a:prstClr val="black"/>
              </a:solidFill>
              <a:latin typeface="Century Gothic" panose="020B0502020202020204" pitchFamily="34" charset="0"/>
              <a:cs typeface="Calibri"/>
            </a:endParaRPr>
          </a:p>
          <a:p>
            <a:pPr marL="202464" indent="-195933" defTabSz="470239">
              <a:spcBef>
                <a:spcPts val="98"/>
              </a:spcBef>
              <a:buFont typeface="+mj-lt"/>
              <a:buAutoNum type="arabicPeriod"/>
              <a:tabLst>
                <a:tab pos="153154" algn="l"/>
              </a:tabLst>
            </a:pPr>
            <a:r>
              <a:rPr sz="1400" spc="41" dirty="0">
                <a:solidFill>
                  <a:prstClr val="black"/>
                </a:solidFill>
                <a:latin typeface="Century Gothic" panose="020B0502020202020204" pitchFamily="34" charset="0"/>
                <a:cs typeface="Calibri"/>
              </a:rPr>
              <a:t>Check </a:t>
            </a:r>
            <a:r>
              <a:rPr sz="1400" spc="13" dirty="0">
                <a:solidFill>
                  <a:prstClr val="black"/>
                </a:solidFill>
                <a:latin typeface="Century Gothic" panose="020B0502020202020204" pitchFamily="34" charset="0"/>
                <a:cs typeface="Calibri"/>
              </a:rPr>
              <a:t>RFU</a:t>
            </a:r>
            <a:r>
              <a:rPr sz="1400" spc="72" dirty="0">
                <a:solidFill>
                  <a:prstClr val="black"/>
                </a:solidFill>
                <a:latin typeface="Century Gothic" panose="020B0502020202020204" pitchFamily="34" charset="0"/>
                <a:cs typeface="Calibri"/>
              </a:rPr>
              <a:t> </a:t>
            </a:r>
            <a:r>
              <a:rPr sz="1400" spc="10" dirty="0" smtClean="0">
                <a:solidFill>
                  <a:prstClr val="black"/>
                </a:solidFill>
                <a:latin typeface="Century Gothic" panose="020B0502020202020204" pitchFamily="34" charset="0"/>
                <a:cs typeface="Calibri"/>
              </a:rPr>
              <a:t>symbol</a:t>
            </a:r>
            <a:endParaRPr lang="en-US" sz="1400" spc="10" dirty="0" smtClean="0">
              <a:solidFill>
                <a:prstClr val="black"/>
              </a:solidFill>
              <a:latin typeface="Century Gothic" panose="020B0502020202020204" pitchFamily="34" charset="0"/>
              <a:cs typeface="Calibri"/>
            </a:endParaRPr>
          </a:p>
          <a:p>
            <a:pPr marL="202464" indent="-195933" defTabSz="470239">
              <a:spcBef>
                <a:spcPts val="98"/>
              </a:spcBef>
              <a:buFont typeface="+mj-lt"/>
              <a:buAutoNum type="arabicPeriod"/>
              <a:tabLst>
                <a:tab pos="153154" algn="l"/>
              </a:tabLst>
            </a:pPr>
            <a:endParaRPr sz="1400" dirty="0">
              <a:solidFill>
                <a:prstClr val="black"/>
              </a:solidFill>
              <a:latin typeface="Century Gothic" panose="020B0502020202020204" pitchFamily="34" charset="0"/>
              <a:cs typeface="Calibri"/>
            </a:endParaRPr>
          </a:p>
          <a:p>
            <a:pPr marL="202464" indent="-195933" defTabSz="470239">
              <a:spcBef>
                <a:spcPts val="98"/>
              </a:spcBef>
              <a:buFont typeface="+mj-lt"/>
              <a:buAutoNum type="arabicPeriod"/>
              <a:tabLst>
                <a:tab pos="153154" algn="l"/>
              </a:tabLst>
            </a:pPr>
            <a:r>
              <a:rPr sz="1400" spc="-21" dirty="0">
                <a:solidFill>
                  <a:prstClr val="black"/>
                </a:solidFill>
                <a:latin typeface="Century Gothic" panose="020B0502020202020204" pitchFamily="34" charset="0"/>
                <a:cs typeface="Calibri"/>
              </a:rPr>
              <a:t>Turn </a:t>
            </a:r>
            <a:r>
              <a:rPr sz="1400" spc="13" dirty="0">
                <a:solidFill>
                  <a:prstClr val="black"/>
                </a:solidFill>
                <a:latin typeface="Century Gothic" panose="020B0502020202020204" pitchFamily="34" charset="0"/>
                <a:cs typeface="Calibri"/>
              </a:rPr>
              <a:t>on</a:t>
            </a:r>
            <a:r>
              <a:rPr sz="1400" spc="113" dirty="0">
                <a:solidFill>
                  <a:prstClr val="black"/>
                </a:solidFill>
                <a:latin typeface="Century Gothic" panose="020B0502020202020204" pitchFamily="34" charset="0"/>
                <a:cs typeface="Calibri"/>
              </a:rPr>
              <a:t> </a:t>
            </a:r>
            <a:r>
              <a:rPr sz="1400" spc="23" dirty="0">
                <a:solidFill>
                  <a:prstClr val="black"/>
                </a:solidFill>
                <a:latin typeface="Century Gothic" panose="020B0502020202020204" pitchFamily="34" charset="0"/>
                <a:cs typeface="Calibri"/>
              </a:rPr>
              <a:t>device</a:t>
            </a:r>
            <a:endParaRPr lang="en-US" sz="1400" spc="23" dirty="0">
              <a:solidFill>
                <a:prstClr val="black"/>
              </a:solidFill>
              <a:latin typeface="Century Gothic" panose="020B0502020202020204" pitchFamily="34" charset="0"/>
              <a:cs typeface="Calibri"/>
            </a:endParaRPr>
          </a:p>
          <a:p>
            <a:pPr marL="202464" indent="-195933" defTabSz="470239">
              <a:spcBef>
                <a:spcPts val="98"/>
              </a:spcBef>
              <a:buFont typeface="+mj-lt"/>
              <a:buAutoNum type="arabicPeriod"/>
              <a:tabLst>
                <a:tab pos="153154" algn="l"/>
              </a:tabLst>
            </a:pPr>
            <a:endParaRPr lang="en-US" sz="1400" spc="23" dirty="0" smtClean="0">
              <a:solidFill>
                <a:prstClr val="black"/>
              </a:solidFill>
              <a:latin typeface="Century Gothic" panose="020B0502020202020204" pitchFamily="34" charset="0"/>
              <a:cs typeface="Calibri"/>
            </a:endParaRPr>
          </a:p>
          <a:p>
            <a:pPr marL="202464" indent="-195933" defTabSz="470239">
              <a:spcBef>
                <a:spcPts val="98"/>
              </a:spcBef>
              <a:buFont typeface="+mj-lt"/>
              <a:buAutoNum type="arabicPeriod"/>
              <a:tabLst>
                <a:tab pos="153154" algn="l"/>
              </a:tabLst>
            </a:pPr>
            <a:r>
              <a:rPr lang="en-US" sz="1400" spc="23" dirty="0" smtClean="0">
                <a:solidFill>
                  <a:prstClr val="black"/>
                </a:solidFill>
                <a:latin typeface="Century Gothic" panose="020B0502020202020204" pitchFamily="34" charset="0"/>
                <a:cs typeface="Calibri"/>
              </a:rPr>
              <a:t>Attach </a:t>
            </a:r>
            <a:r>
              <a:rPr lang="en-US" sz="1400" spc="23" dirty="0">
                <a:solidFill>
                  <a:prstClr val="black"/>
                </a:solidFill>
                <a:latin typeface="Century Gothic" panose="020B0502020202020204" pitchFamily="34" charset="0"/>
                <a:cs typeface="Calibri"/>
              </a:rPr>
              <a:t>monitoring parameters to patient</a:t>
            </a:r>
            <a:endParaRPr sz="1400" dirty="0">
              <a:solidFill>
                <a:prstClr val="black"/>
              </a:solidFill>
              <a:latin typeface="Century Gothic" panose="020B0502020202020204" pitchFamily="34" charset="0"/>
              <a:cs typeface="Calibri"/>
            </a:endParaRPr>
          </a:p>
        </p:txBody>
      </p:sp>
      <p:sp>
        <p:nvSpPr>
          <p:cNvPr id="9" name="object 9"/>
          <p:cNvSpPr/>
          <p:nvPr/>
        </p:nvSpPr>
        <p:spPr>
          <a:xfrm>
            <a:off x="2362200" y="685800"/>
            <a:ext cx="2895599" cy="3124200"/>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
        <p:nvSpPr>
          <p:cNvPr id="11" name="object 11"/>
          <p:cNvSpPr/>
          <p:nvPr/>
        </p:nvSpPr>
        <p:spPr>
          <a:xfrm>
            <a:off x="4114800" y="1295400"/>
            <a:ext cx="463731" cy="381000"/>
          </a:xfrm>
          <a:custGeom>
            <a:avLst/>
            <a:gdLst/>
            <a:ahLst/>
            <a:cxnLst/>
            <a:rect l="l" t="t" r="r" b="b"/>
            <a:pathLst>
              <a:path w="457200" h="439419">
                <a:moveTo>
                  <a:pt x="0" y="219417"/>
                </a:moveTo>
                <a:lnTo>
                  <a:pt x="4644" y="175196"/>
                </a:lnTo>
                <a:lnTo>
                  <a:pt x="17964" y="134009"/>
                </a:lnTo>
                <a:lnTo>
                  <a:pt x="39041" y="96738"/>
                </a:lnTo>
                <a:lnTo>
                  <a:pt x="66955" y="64265"/>
                </a:lnTo>
                <a:lnTo>
                  <a:pt x="100788" y="37472"/>
                </a:lnTo>
                <a:lnTo>
                  <a:pt x="139619" y="17242"/>
                </a:lnTo>
                <a:lnTo>
                  <a:pt x="182529" y="4457"/>
                </a:lnTo>
                <a:lnTo>
                  <a:pt x="228600" y="0"/>
                </a:lnTo>
                <a:lnTo>
                  <a:pt x="274670" y="4457"/>
                </a:lnTo>
                <a:lnTo>
                  <a:pt x="317580" y="17242"/>
                </a:lnTo>
                <a:lnTo>
                  <a:pt x="356411" y="37472"/>
                </a:lnTo>
                <a:lnTo>
                  <a:pt x="390244" y="64265"/>
                </a:lnTo>
                <a:lnTo>
                  <a:pt x="418158" y="96738"/>
                </a:lnTo>
                <a:lnTo>
                  <a:pt x="439235" y="134009"/>
                </a:lnTo>
                <a:lnTo>
                  <a:pt x="452555" y="175196"/>
                </a:lnTo>
                <a:lnTo>
                  <a:pt x="457200" y="219417"/>
                </a:lnTo>
                <a:lnTo>
                  <a:pt x="452555" y="263638"/>
                </a:lnTo>
                <a:lnTo>
                  <a:pt x="439235" y="304826"/>
                </a:lnTo>
                <a:lnTo>
                  <a:pt x="418158" y="342097"/>
                </a:lnTo>
                <a:lnTo>
                  <a:pt x="390244" y="374570"/>
                </a:lnTo>
                <a:lnTo>
                  <a:pt x="356411" y="401363"/>
                </a:lnTo>
                <a:lnTo>
                  <a:pt x="317580" y="421593"/>
                </a:lnTo>
                <a:lnTo>
                  <a:pt x="274670" y="434378"/>
                </a:lnTo>
                <a:lnTo>
                  <a:pt x="228600" y="438835"/>
                </a:lnTo>
                <a:lnTo>
                  <a:pt x="182529" y="434378"/>
                </a:lnTo>
                <a:lnTo>
                  <a:pt x="139619" y="421593"/>
                </a:lnTo>
                <a:lnTo>
                  <a:pt x="100788" y="401363"/>
                </a:lnTo>
                <a:lnTo>
                  <a:pt x="66955" y="374570"/>
                </a:lnTo>
                <a:lnTo>
                  <a:pt x="39041" y="342097"/>
                </a:lnTo>
                <a:lnTo>
                  <a:pt x="17964" y="304826"/>
                </a:lnTo>
                <a:lnTo>
                  <a:pt x="4644" y="263638"/>
                </a:lnTo>
                <a:lnTo>
                  <a:pt x="0" y="219417"/>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spTree>
    <p:extLst>
      <p:ext uri="{BB962C8B-B14F-4D97-AF65-F5344CB8AC3E}">
        <p14:creationId xmlns:p14="http://schemas.microsoft.com/office/powerpoint/2010/main" val="174493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399" y="2858162"/>
            <a:ext cx="4419600" cy="369332"/>
          </a:xfrm>
          <a:prstGeom prst="rect">
            <a:avLst/>
          </a:prstGeom>
        </p:spPr>
        <p:txBody>
          <a:bodyPr vert="horz" wrap="square" lIns="0" tIns="0" rIns="0" bIns="0" rtlCol="0">
            <a:spAutoFit/>
          </a:bodyPr>
          <a:lstStyle/>
          <a:p>
            <a:pPr marL="6531" algn="ctr"/>
            <a:r>
              <a:rPr lang="en-US" sz="2400" b="1" spc="111" dirty="0">
                <a:solidFill>
                  <a:srgbClr val="207CB9"/>
                </a:solidFill>
                <a:latin typeface="Century Gothic Bold" panose="020B0702020202020204" pitchFamily="34" charset="0"/>
                <a:cs typeface="Calibri"/>
              </a:rPr>
              <a:t>Deployment Training</a:t>
            </a:r>
            <a:endParaRPr sz="2400" b="1" dirty="0">
              <a:latin typeface="Century Gothic Bold" panose="020B0702020202020204" pitchFamily="34" charset="0"/>
              <a:cs typeface="Calibri"/>
            </a:endParaRPr>
          </a:p>
        </p:txBody>
      </p:sp>
      <p:sp>
        <p:nvSpPr>
          <p:cNvPr id="3" name="object 3"/>
          <p:cNvSpPr txBox="1"/>
          <p:nvPr/>
        </p:nvSpPr>
        <p:spPr>
          <a:xfrm>
            <a:off x="2209800" y="3352800"/>
            <a:ext cx="1143000" cy="276999"/>
          </a:xfrm>
          <a:prstGeom prst="rect">
            <a:avLst/>
          </a:prstGeom>
        </p:spPr>
        <p:txBody>
          <a:bodyPr vert="horz" wrap="square" lIns="0" tIns="0" rIns="0" bIns="0" rtlCol="0">
            <a:spAutoFit/>
          </a:bodyPr>
          <a:lstStyle/>
          <a:p>
            <a:pPr marL="6531" algn="ctr"/>
            <a:r>
              <a:rPr sz="1800" spc="-13" dirty="0">
                <a:solidFill>
                  <a:srgbClr val="8A8A8A"/>
                </a:solidFill>
                <a:latin typeface="Tahoma"/>
                <a:cs typeface="Tahoma"/>
              </a:rPr>
              <a:t>X</a:t>
            </a:r>
            <a:r>
              <a:rPr sz="1800" spc="-72" dirty="0">
                <a:solidFill>
                  <a:srgbClr val="8A8A8A"/>
                </a:solidFill>
                <a:latin typeface="Tahoma"/>
                <a:cs typeface="Tahoma"/>
              </a:rPr>
              <a:t> </a:t>
            </a:r>
            <a:r>
              <a:rPr sz="1800" spc="-49" dirty="0">
                <a:solidFill>
                  <a:srgbClr val="8A8A8A"/>
                </a:solidFill>
                <a:latin typeface="Tahoma"/>
                <a:cs typeface="Tahoma"/>
              </a:rPr>
              <a:t>Series</a:t>
            </a:r>
            <a:r>
              <a:rPr sz="1800" spc="-73" baseline="25525" dirty="0">
                <a:solidFill>
                  <a:srgbClr val="8A8A8A"/>
                </a:solidFill>
                <a:latin typeface="Tahoma"/>
                <a:cs typeface="Tahoma"/>
              </a:rPr>
              <a:t>®</a:t>
            </a:r>
            <a:endParaRPr sz="1800" baseline="25525" dirty="0">
              <a:latin typeface="Tahoma"/>
              <a:cs typeface="Tahoma"/>
            </a:endParaRPr>
          </a:p>
        </p:txBody>
      </p:sp>
      <p:sp>
        <p:nvSpPr>
          <p:cNvPr id="4" name="object 4"/>
          <p:cNvSpPr/>
          <p:nvPr/>
        </p:nvSpPr>
        <p:spPr>
          <a:xfrm>
            <a:off x="1600200" y="381000"/>
            <a:ext cx="2360555" cy="2395586"/>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609"/>
          </a:p>
        </p:txBody>
      </p:sp>
    </p:spTree>
    <p:extLst>
      <p:ext uri="{BB962C8B-B14F-4D97-AF65-F5344CB8AC3E}">
        <p14:creationId xmlns:p14="http://schemas.microsoft.com/office/powerpoint/2010/main" val="1045891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48216" y="527415"/>
            <a:ext cx="4455255"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5033554" cy="284822"/>
          </a:xfrm>
          <a:prstGeom prst="rect">
            <a:avLst/>
          </a:prstGeom>
        </p:spPr>
        <p:txBody>
          <a:bodyPr vert="horz" wrap="square" lIns="0" tIns="0" rIns="0" bIns="0" rtlCol="0">
            <a:spAutoFit/>
          </a:bodyPr>
          <a:lstStyle/>
          <a:p>
            <a:pPr marL="6531"/>
            <a:r>
              <a:rPr lang="en-US" spc="-3" dirty="0"/>
              <a:t>Noise</a:t>
            </a:r>
            <a:endParaRPr spc="75" dirty="0"/>
          </a:p>
        </p:txBody>
      </p:sp>
      <p:sp>
        <p:nvSpPr>
          <p:cNvPr id="9" name="object 9"/>
          <p:cNvSpPr txBox="1"/>
          <p:nvPr/>
        </p:nvSpPr>
        <p:spPr>
          <a:xfrm>
            <a:off x="381000" y="838200"/>
            <a:ext cx="2438400" cy="2141612"/>
          </a:xfrm>
          <a:prstGeom prst="rect">
            <a:avLst/>
          </a:prstGeom>
        </p:spPr>
        <p:txBody>
          <a:bodyPr vert="horz" wrap="square" lIns="0" tIns="0" rIns="0" bIns="0" rtlCol="0">
            <a:spAutoFit/>
          </a:bodyPr>
          <a:lstStyle/>
          <a:p>
            <a:pPr marL="6531"/>
            <a:r>
              <a:rPr sz="1400" b="1" spc="26" dirty="0">
                <a:latin typeface="Century Gothic" panose="020B0502020202020204" pitchFamily="34" charset="0"/>
                <a:cs typeface="Calibri"/>
              </a:rPr>
              <a:t>Alarm </a:t>
            </a:r>
            <a:r>
              <a:rPr sz="1400" b="1" spc="21" dirty="0">
                <a:latin typeface="Century Gothic" panose="020B0502020202020204" pitchFamily="34" charset="0"/>
                <a:cs typeface="Calibri"/>
              </a:rPr>
              <a:t>Reset/Alarm </a:t>
            </a:r>
            <a:r>
              <a:rPr sz="1400" b="1" spc="23" dirty="0">
                <a:latin typeface="Century Gothic" panose="020B0502020202020204" pitchFamily="34" charset="0"/>
                <a:cs typeface="Calibri"/>
              </a:rPr>
              <a:t>Suspend</a:t>
            </a:r>
            <a:r>
              <a:rPr sz="1400" b="1" spc="136" dirty="0">
                <a:latin typeface="Century Gothic" panose="020B0502020202020204" pitchFamily="34" charset="0"/>
                <a:cs typeface="Calibri"/>
              </a:rPr>
              <a:t>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
              </a:spcBef>
            </a:pPr>
            <a:endParaRPr sz="1600" dirty="0">
              <a:latin typeface="Century Gothic" panose="020B0502020202020204" pitchFamily="34" charset="0"/>
              <a:cs typeface="Times New Roman"/>
            </a:endParaRPr>
          </a:p>
          <a:p>
            <a:pPr marL="152824" indent="-146293">
              <a:buFont typeface="Arial"/>
              <a:buChar char="•"/>
              <a:tabLst>
                <a:tab pos="153151" algn="l"/>
              </a:tabLst>
            </a:pPr>
            <a:r>
              <a:rPr lang="en-US" sz="1200" b="1" spc="26" dirty="0">
                <a:latin typeface="Century Gothic" panose="020B0502020202020204" pitchFamily="34" charset="0"/>
                <a:cs typeface="Calibri"/>
              </a:rPr>
              <a:t>High Priority </a:t>
            </a:r>
            <a:r>
              <a:rPr sz="1200" b="1" spc="26" dirty="0">
                <a:latin typeface="Century Gothic" panose="020B0502020202020204" pitchFamily="34" charset="0"/>
                <a:cs typeface="Calibri"/>
              </a:rPr>
              <a:t>Alarm</a:t>
            </a:r>
            <a:r>
              <a:rPr sz="1200" b="1" spc="33" dirty="0">
                <a:latin typeface="Century Gothic" panose="020B0502020202020204" pitchFamily="34" charset="0"/>
                <a:cs typeface="Calibri"/>
              </a:rPr>
              <a:t> </a:t>
            </a:r>
            <a:r>
              <a:rPr lang="en-US" sz="1200" b="1" spc="13" dirty="0">
                <a:latin typeface="Century Gothic" panose="020B0502020202020204" pitchFamily="34" charset="0"/>
                <a:cs typeface="Calibri"/>
              </a:rPr>
              <a:t>Suspend</a:t>
            </a:r>
            <a:endParaRPr sz="1200" b="1"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87" dirty="0">
                <a:latin typeface="Century Gothic" panose="020B0502020202020204" pitchFamily="34" charset="0"/>
                <a:cs typeface="Calibri"/>
              </a:rPr>
              <a:t>90</a:t>
            </a:r>
            <a:r>
              <a:rPr sz="1100" spc="23" dirty="0">
                <a:latin typeface="Century Gothic" panose="020B0502020202020204" pitchFamily="34" charset="0"/>
                <a:cs typeface="Calibri"/>
              </a:rPr>
              <a:t> </a:t>
            </a:r>
            <a:r>
              <a:rPr sz="1100" spc="18" dirty="0">
                <a:latin typeface="Century Gothic" panose="020B0502020202020204" pitchFamily="34" charset="0"/>
                <a:cs typeface="Calibri"/>
              </a:rPr>
              <a:t>seconds</a:t>
            </a:r>
            <a:endParaRPr sz="1100" dirty="0">
              <a:latin typeface="Century Gothic" panose="020B0502020202020204" pitchFamily="34" charset="0"/>
              <a:cs typeface="Calibri"/>
            </a:endParaRPr>
          </a:p>
          <a:p>
            <a:pPr marL="152824" indent="-146293">
              <a:spcBef>
                <a:spcPts val="98"/>
              </a:spcBef>
              <a:buFont typeface="Arial"/>
              <a:buChar char="•"/>
              <a:tabLst>
                <a:tab pos="153151" algn="l"/>
              </a:tabLst>
            </a:pPr>
            <a:r>
              <a:rPr lang="en-US" sz="1200" b="1" spc="26" dirty="0">
                <a:latin typeface="Century Gothic" panose="020B0502020202020204" pitchFamily="34" charset="0"/>
                <a:cs typeface="Calibri"/>
              </a:rPr>
              <a:t>Low Priority Alarm Silence</a:t>
            </a:r>
          </a:p>
          <a:p>
            <a:pPr marL="388591" lvl="1" indent="-146946">
              <a:spcBef>
                <a:spcPts val="98"/>
              </a:spcBef>
              <a:buFont typeface="Wingdings" panose="05000000000000000000" pitchFamily="2" charset="2"/>
              <a:buChar char="§"/>
              <a:tabLst>
                <a:tab pos="153151" algn="l"/>
              </a:tabLst>
            </a:pPr>
            <a:r>
              <a:rPr lang="en-US" sz="1100" spc="26" dirty="0">
                <a:latin typeface="Century Gothic" panose="020B0502020202020204" pitchFamily="34" charset="0"/>
                <a:cs typeface="Calibri"/>
              </a:rPr>
              <a:t>Duration of encounter or until another operational alarm is triggered</a:t>
            </a:r>
          </a:p>
          <a:p>
            <a:pPr marL="152824" indent="-146293">
              <a:spcBef>
                <a:spcPts val="98"/>
              </a:spcBef>
              <a:buFont typeface="Arial"/>
              <a:buChar char="•"/>
              <a:tabLst>
                <a:tab pos="153151" algn="l"/>
              </a:tabLst>
            </a:pPr>
            <a:r>
              <a:rPr sz="1200" b="1" spc="26" dirty="0">
                <a:latin typeface="Century Gothic" panose="020B0502020202020204" pitchFamily="34" charset="0"/>
                <a:cs typeface="Calibri"/>
              </a:rPr>
              <a:t>Alarm</a:t>
            </a:r>
            <a:r>
              <a:rPr sz="1200" b="1" spc="33" dirty="0">
                <a:latin typeface="Century Gothic" panose="020B0502020202020204" pitchFamily="34" charset="0"/>
                <a:cs typeface="Calibri"/>
              </a:rPr>
              <a:t> </a:t>
            </a:r>
            <a:r>
              <a:rPr sz="1200" b="1" spc="-13" dirty="0">
                <a:latin typeface="Century Gothic" panose="020B0502020202020204" pitchFamily="34" charset="0"/>
                <a:cs typeface="Calibri"/>
              </a:rPr>
              <a:t>reset</a:t>
            </a:r>
            <a:endParaRPr sz="1200" b="1"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39" dirty="0">
                <a:latin typeface="Century Gothic" panose="020B0502020202020204" pitchFamily="34" charset="0"/>
                <a:cs typeface="Calibri"/>
              </a:rPr>
              <a:t>Clears </a:t>
            </a:r>
            <a:r>
              <a:rPr sz="1100" spc="15" dirty="0">
                <a:latin typeface="Century Gothic" panose="020B0502020202020204" pitchFamily="34" charset="0"/>
                <a:cs typeface="Calibri"/>
              </a:rPr>
              <a:t>silenced</a:t>
            </a:r>
            <a:r>
              <a:rPr sz="1100" spc="75" dirty="0">
                <a:latin typeface="Century Gothic" panose="020B0502020202020204" pitchFamily="34" charset="0"/>
                <a:cs typeface="Calibri"/>
              </a:rPr>
              <a:t> </a:t>
            </a:r>
            <a:r>
              <a:rPr sz="1100" spc="23" dirty="0">
                <a:latin typeface="Century Gothic" panose="020B0502020202020204" pitchFamily="34" charset="0"/>
                <a:cs typeface="Calibri"/>
              </a:rPr>
              <a:t>alarm</a:t>
            </a:r>
            <a:endParaRPr sz="1100" dirty="0">
              <a:latin typeface="Century Gothic" panose="020B0502020202020204" pitchFamily="34" charset="0"/>
              <a:cs typeface="Calibri"/>
            </a:endParaRPr>
          </a:p>
        </p:txBody>
      </p:sp>
      <p:sp>
        <p:nvSpPr>
          <p:cNvPr id="12" name="object 12"/>
          <p:cNvSpPr/>
          <p:nvPr/>
        </p:nvSpPr>
        <p:spPr>
          <a:xfrm>
            <a:off x="4418903" y="1779949"/>
            <a:ext cx="222585" cy="206915"/>
          </a:xfrm>
          <a:prstGeom prst="rect">
            <a:avLst/>
          </a:prstGeom>
          <a:blipFill>
            <a:blip r:embed="rId3" cstate="print"/>
            <a:stretch>
              <a:fillRect/>
            </a:stretch>
          </a:blipFill>
        </p:spPr>
        <p:txBody>
          <a:bodyPr wrap="square" lIns="0" tIns="0" rIns="0" bIns="0" rtlCol="0"/>
          <a:lstStyle/>
          <a:p>
            <a:endParaRPr sz="609"/>
          </a:p>
        </p:txBody>
      </p:sp>
      <p:grpSp>
        <p:nvGrpSpPr>
          <p:cNvPr id="14" name="Group 13"/>
          <p:cNvGrpSpPr/>
          <p:nvPr/>
        </p:nvGrpSpPr>
        <p:grpSpPr>
          <a:xfrm>
            <a:off x="2804871" y="1022988"/>
            <a:ext cx="2376729" cy="2710812"/>
            <a:chOff x="2804871" y="1022988"/>
            <a:chExt cx="1931061" cy="2225322"/>
          </a:xfrm>
        </p:grpSpPr>
        <p:sp>
          <p:nvSpPr>
            <p:cNvPr id="11" name="object 11"/>
            <p:cNvSpPr/>
            <p:nvPr/>
          </p:nvSpPr>
          <p:spPr>
            <a:xfrm>
              <a:off x="2804871" y="1022988"/>
              <a:ext cx="1931061" cy="2225322"/>
            </a:xfrm>
            <a:prstGeom prst="rect">
              <a:avLst/>
            </a:prstGeom>
            <a:blipFill>
              <a:blip r:embed="rId4" cstate="print"/>
              <a:stretch>
                <a:fillRect/>
              </a:stretch>
            </a:blipFill>
          </p:spPr>
          <p:txBody>
            <a:bodyPr wrap="square" lIns="0" tIns="0" rIns="0" bIns="0" rtlCol="0"/>
            <a:lstStyle/>
            <a:p>
              <a:endParaRPr sz="609"/>
            </a:p>
          </p:txBody>
        </p:sp>
        <p:sp>
          <p:nvSpPr>
            <p:cNvPr id="13" name="object 13"/>
            <p:cNvSpPr/>
            <p:nvPr/>
          </p:nvSpPr>
          <p:spPr>
            <a:xfrm>
              <a:off x="4444773" y="1794074"/>
              <a:ext cx="170797" cy="155448"/>
            </a:xfrm>
            <a:custGeom>
              <a:avLst/>
              <a:gdLst/>
              <a:ahLst/>
              <a:cxnLst/>
              <a:rect l="l" t="t" r="r" b="b"/>
              <a:pathLst>
                <a:path w="332104" h="302260">
                  <a:moveTo>
                    <a:pt x="0" y="150926"/>
                  </a:moveTo>
                  <a:lnTo>
                    <a:pt x="8465" y="103223"/>
                  </a:lnTo>
                  <a:lnTo>
                    <a:pt x="32039" y="61793"/>
                  </a:lnTo>
                  <a:lnTo>
                    <a:pt x="67987" y="29121"/>
                  </a:lnTo>
                  <a:lnTo>
                    <a:pt x="113574" y="7694"/>
                  </a:lnTo>
                  <a:lnTo>
                    <a:pt x="166065" y="0"/>
                  </a:lnTo>
                  <a:lnTo>
                    <a:pt x="218550" y="7694"/>
                  </a:lnTo>
                  <a:lnTo>
                    <a:pt x="264132" y="29121"/>
                  </a:lnTo>
                  <a:lnTo>
                    <a:pt x="300078" y="61793"/>
                  </a:lnTo>
                  <a:lnTo>
                    <a:pt x="323652" y="103223"/>
                  </a:lnTo>
                  <a:lnTo>
                    <a:pt x="332117" y="150926"/>
                  </a:lnTo>
                  <a:lnTo>
                    <a:pt x="323652" y="198629"/>
                  </a:lnTo>
                  <a:lnTo>
                    <a:pt x="300078" y="240060"/>
                  </a:lnTo>
                  <a:lnTo>
                    <a:pt x="264132" y="272732"/>
                  </a:lnTo>
                  <a:lnTo>
                    <a:pt x="218550" y="294158"/>
                  </a:lnTo>
                  <a:lnTo>
                    <a:pt x="166065" y="301853"/>
                  </a:lnTo>
                  <a:lnTo>
                    <a:pt x="113574" y="294158"/>
                  </a:lnTo>
                  <a:lnTo>
                    <a:pt x="67987" y="272732"/>
                  </a:lnTo>
                  <a:lnTo>
                    <a:pt x="32039" y="240060"/>
                  </a:lnTo>
                  <a:lnTo>
                    <a:pt x="8465" y="198629"/>
                  </a:lnTo>
                  <a:lnTo>
                    <a:pt x="0" y="150926"/>
                  </a:lnTo>
                  <a:close/>
                </a:path>
              </a:pathLst>
            </a:custGeom>
            <a:ln w="15874">
              <a:solidFill>
                <a:srgbClr val="FF0000"/>
              </a:solidFill>
              <a:prstDash val="dash"/>
            </a:ln>
          </p:spPr>
          <p:txBody>
            <a:bodyPr wrap="square" lIns="0" tIns="0" rIns="0" bIns="0" rtlCol="0"/>
            <a:lstStyle/>
            <a:p>
              <a:endParaRPr sz="609"/>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304800"/>
            <a:ext cx="4191000" cy="284822"/>
          </a:xfrm>
          <a:prstGeom prst="rect">
            <a:avLst/>
          </a:prstGeom>
        </p:spPr>
        <p:txBody>
          <a:bodyPr vert="horz" wrap="square" lIns="0" tIns="0" rIns="0" bIns="0" rtlCol="0">
            <a:spAutoFit/>
          </a:bodyPr>
          <a:lstStyle/>
          <a:p>
            <a:pPr marL="6531"/>
            <a:r>
              <a:rPr spc="57" dirty="0"/>
              <a:t>Screen</a:t>
            </a:r>
            <a:r>
              <a:rPr spc="105" dirty="0"/>
              <a:t> </a:t>
            </a:r>
            <a:r>
              <a:rPr spc="44" dirty="0"/>
              <a:t>Characteristics</a:t>
            </a:r>
          </a:p>
        </p:txBody>
      </p:sp>
      <p:sp>
        <p:nvSpPr>
          <p:cNvPr id="9" name="object 9"/>
          <p:cNvSpPr txBox="1"/>
          <p:nvPr/>
        </p:nvSpPr>
        <p:spPr>
          <a:xfrm>
            <a:off x="457200" y="1066800"/>
            <a:ext cx="1676400" cy="1138132"/>
          </a:xfrm>
          <a:prstGeom prst="rect">
            <a:avLst/>
          </a:prstGeom>
        </p:spPr>
        <p:txBody>
          <a:bodyPr vert="horz" wrap="square" lIns="0" tIns="0" rIns="0" bIns="0" rtlCol="0">
            <a:spAutoFit/>
          </a:bodyPr>
          <a:lstStyle/>
          <a:p>
            <a:pPr marL="6531"/>
            <a:r>
              <a:rPr sz="1400" b="1" spc="15" dirty="0">
                <a:latin typeface="Century Gothic" panose="020B0502020202020204" pitchFamily="34" charset="0"/>
                <a:cs typeface="Calibri"/>
              </a:rPr>
              <a:t>Date </a:t>
            </a:r>
            <a:r>
              <a:rPr sz="1400" b="1" spc="39" dirty="0">
                <a:latin typeface="Century Gothic" panose="020B0502020202020204" pitchFamily="34" charset="0"/>
                <a:cs typeface="Calibri"/>
              </a:rPr>
              <a:t>and</a:t>
            </a:r>
            <a:r>
              <a:rPr sz="1400" b="1" spc="82" dirty="0">
                <a:latin typeface="Century Gothic" panose="020B0502020202020204" pitchFamily="34" charset="0"/>
                <a:cs typeface="Calibri"/>
              </a:rPr>
              <a:t> </a:t>
            </a:r>
            <a:r>
              <a:rPr sz="1400" b="1" spc="-8" dirty="0">
                <a:latin typeface="Century Gothic" panose="020B0502020202020204" pitchFamily="34" charset="0"/>
                <a:cs typeface="Calibri"/>
              </a:rPr>
              <a:t>Time</a:t>
            </a:r>
            <a:endParaRPr sz="1400" b="1" dirty="0">
              <a:latin typeface="Century Gothic" panose="020B0502020202020204" pitchFamily="34" charset="0"/>
              <a:cs typeface="Calibri"/>
            </a:endParaRPr>
          </a:p>
          <a:p>
            <a:pPr>
              <a:spcBef>
                <a:spcPts val="2"/>
              </a:spcBef>
            </a:pPr>
            <a:endParaRPr sz="1029" dirty="0">
              <a:latin typeface="Times New Roman"/>
              <a:cs typeface="Times New Roman"/>
            </a:endParaRPr>
          </a:p>
          <a:p>
            <a:pPr marL="152824" indent="-146293">
              <a:spcBef>
                <a:spcPts val="98"/>
              </a:spcBef>
              <a:buFont typeface="Arial"/>
              <a:buChar char="•"/>
              <a:tabLst>
                <a:tab pos="153151" algn="l"/>
              </a:tabLst>
            </a:pPr>
            <a:r>
              <a:rPr sz="1200" spc="39" dirty="0">
                <a:latin typeface="Century Gothic" panose="020B0502020202020204" pitchFamily="34" charset="0"/>
                <a:cs typeface="Calibri"/>
              </a:rPr>
              <a:t>Easy </a:t>
            </a:r>
            <a:r>
              <a:rPr sz="1200" spc="-26" dirty="0">
                <a:latin typeface="Century Gothic" panose="020B0502020202020204" pitchFamily="34" charset="0"/>
                <a:cs typeface="Calibri"/>
              </a:rPr>
              <a:t>to</a:t>
            </a:r>
            <a:r>
              <a:rPr sz="1200" spc="44" dirty="0">
                <a:latin typeface="Century Gothic" panose="020B0502020202020204" pitchFamily="34" charset="0"/>
                <a:cs typeface="Calibri"/>
              </a:rPr>
              <a:t> </a:t>
            </a:r>
            <a:r>
              <a:rPr sz="1200" spc="8" dirty="0">
                <a:latin typeface="Century Gothic" panose="020B0502020202020204" pitchFamily="34" charset="0"/>
                <a:cs typeface="Calibri"/>
              </a:rPr>
              <a:t>adjust</a:t>
            </a:r>
            <a:endParaRPr lang="en-US" sz="1200" spc="8" dirty="0">
              <a:latin typeface="Century Gothic" panose="020B0502020202020204" pitchFamily="34" charset="0"/>
              <a:cs typeface="Calibri"/>
            </a:endParaRPr>
          </a:p>
          <a:p>
            <a:pPr marL="152824" indent="-146293">
              <a:spcBef>
                <a:spcPts val="98"/>
              </a:spcBef>
              <a:buFont typeface="Arial"/>
              <a:buChar char="•"/>
              <a:tabLst>
                <a:tab pos="153151" algn="l"/>
              </a:tabLst>
            </a:pPr>
            <a:r>
              <a:rPr lang="en-US" sz="1200" spc="8" dirty="0">
                <a:latin typeface="Century Gothic" panose="020B0502020202020204" pitchFamily="34" charset="0"/>
                <a:cs typeface="Calibri"/>
              </a:rPr>
              <a:t>Be sure to confirm “Set Date and Time” </a:t>
            </a:r>
            <a:endParaRPr sz="1200" dirty="0">
              <a:latin typeface="Century Gothic" panose="020B0502020202020204" pitchFamily="34" charset="0"/>
              <a:cs typeface="Calibri"/>
            </a:endParaRPr>
          </a:p>
        </p:txBody>
      </p:sp>
      <p:sp>
        <p:nvSpPr>
          <p:cNvPr id="10" name="object 10"/>
          <p:cNvSpPr/>
          <p:nvPr/>
        </p:nvSpPr>
        <p:spPr>
          <a:xfrm>
            <a:off x="2735365" y="2991659"/>
            <a:ext cx="2257261" cy="829230"/>
          </a:xfrm>
          <a:prstGeom prst="rect">
            <a:avLst/>
          </a:prstGeom>
          <a:blipFill>
            <a:blip r:embed="rId3" cstate="print"/>
            <a:stretch>
              <a:fillRect/>
            </a:stretch>
          </a:blipFill>
        </p:spPr>
        <p:txBody>
          <a:bodyPr wrap="square" lIns="0" tIns="0" rIns="0" bIns="0" rtlCol="0"/>
          <a:lstStyle/>
          <a:p>
            <a:endParaRPr sz="609"/>
          </a:p>
        </p:txBody>
      </p:sp>
      <p:sp>
        <p:nvSpPr>
          <p:cNvPr id="11" name="object 11"/>
          <p:cNvSpPr/>
          <p:nvPr/>
        </p:nvSpPr>
        <p:spPr>
          <a:xfrm>
            <a:off x="2133600" y="914400"/>
            <a:ext cx="3047999" cy="2362200"/>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48216" y="527415"/>
            <a:ext cx="4455255"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3973286" cy="284822"/>
          </a:xfrm>
          <a:prstGeom prst="rect">
            <a:avLst/>
          </a:prstGeom>
        </p:spPr>
        <p:txBody>
          <a:bodyPr vert="horz" wrap="square" lIns="0" tIns="0" rIns="0" bIns="0" rtlCol="0">
            <a:spAutoFit/>
          </a:bodyPr>
          <a:lstStyle/>
          <a:p>
            <a:pPr marL="6531"/>
            <a:r>
              <a:rPr spc="57" dirty="0"/>
              <a:t>Screen</a:t>
            </a:r>
            <a:r>
              <a:rPr spc="105" dirty="0"/>
              <a:t> </a:t>
            </a:r>
            <a:r>
              <a:rPr spc="44" dirty="0"/>
              <a:t>Characteristics</a:t>
            </a:r>
          </a:p>
        </p:txBody>
      </p:sp>
      <p:sp>
        <p:nvSpPr>
          <p:cNvPr id="9" name="object 9"/>
          <p:cNvSpPr txBox="1"/>
          <p:nvPr/>
        </p:nvSpPr>
        <p:spPr>
          <a:xfrm>
            <a:off x="381000" y="762000"/>
            <a:ext cx="1905000" cy="2163156"/>
          </a:xfrm>
          <a:prstGeom prst="rect">
            <a:avLst/>
          </a:prstGeom>
        </p:spPr>
        <p:txBody>
          <a:bodyPr vert="horz" wrap="square" lIns="0" tIns="0" rIns="0" bIns="0" rtlCol="0">
            <a:spAutoFit/>
          </a:bodyPr>
          <a:lstStyle/>
          <a:p>
            <a:pPr marL="6531"/>
            <a:r>
              <a:rPr sz="1400" b="1" spc="-8" dirty="0">
                <a:latin typeface="Century Gothic" panose="020B0502020202020204" pitchFamily="34" charset="0"/>
                <a:cs typeface="Calibri"/>
              </a:rPr>
              <a:t>Patient</a:t>
            </a:r>
            <a:r>
              <a:rPr sz="1400" b="1" spc="28" dirty="0">
                <a:latin typeface="Century Gothic" panose="020B0502020202020204" pitchFamily="34" charset="0"/>
                <a:cs typeface="Calibri"/>
              </a:rPr>
              <a:t> </a:t>
            </a:r>
            <a:r>
              <a:rPr sz="1400" b="1" spc="23" dirty="0">
                <a:latin typeface="Century Gothic" panose="020B0502020202020204" pitchFamily="34" charset="0"/>
                <a:cs typeface="Calibri"/>
              </a:rPr>
              <a:t>Modes</a:t>
            </a:r>
            <a:endParaRPr sz="1400" b="1" dirty="0">
              <a:latin typeface="Century Gothic" panose="020B0502020202020204" pitchFamily="34" charset="0"/>
              <a:cs typeface="Calibri"/>
            </a:endParaRPr>
          </a:p>
          <a:p>
            <a:pPr marL="152824" indent="-146293">
              <a:buFont typeface="Arial"/>
              <a:buChar char="•"/>
              <a:tabLst>
                <a:tab pos="153151" algn="l"/>
              </a:tabLst>
            </a:pPr>
            <a:r>
              <a:rPr sz="1200" spc="5" dirty="0" smtClean="0">
                <a:latin typeface="Century Gothic" panose="020B0502020202020204" pitchFamily="34" charset="0"/>
                <a:cs typeface="Calibri"/>
              </a:rPr>
              <a:t>Adult</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13" dirty="0">
                <a:latin typeface="Century Gothic" panose="020B0502020202020204" pitchFamily="34" charset="0"/>
                <a:cs typeface="Calibri"/>
              </a:rPr>
              <a:t>Pediatric</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33" dirty="0">
                <a:latin typeface="Century Gothic" panose="020B0502020202020204" pitchFamily="34" charset="0"/>
                <a:cs typeface="Calibri"/>
              </a:rPr>
              <a:t>Neonatal</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39" dirty="0">
                <a:latin typeface="Century Gothic" panose="020B0502020202020204" pitchFamily="34" charset="0"/>
                <a:cs typeface="Calibri"/>
              </a:rPr>
              <a:t>Each </a:t>
            </a:r>
            <a:r>
              <a:rPr sz="1200" spc="13" dirty="0">
                <a:latin typeface="Century Gothic" panose="020B0502020202020204" pitchFamily="34" charset="0"/>
                <a:cs typeface="Calibri"/>
              </a:rPr>
              <a:t>mode will </a:t>
            </a:r>
            <a:r>
              <a:rPr sz="1200" spc="8" dirty="0">
                <a:latin typeface="Century Gothic" panose="020B0502020202020204" pitchFamily="34" charset="0"/>
                <a:cs typeface="Calibri"/>
              </a:rPr>
              <a:t>adjust </a:t>
            </a:r>
            <a:r>
              <a:rPr sz="1200" spc="-26" dirty="0">
                <a:latin typeface="Century Gothic" panose="020B0502020202020204" pitchFamily="34" charset="0"/>
                <a:cs typeface="Calibri"/>
              </a:rPr>
              <a:t>to </a:t>
            </a:r>
            <a:r>
              <a:rPr sz="1200" spc="75" dirty="0">
                <a:latin typeface="Century Gothic" panose="020B0502020202020204" pitchFamily="34" charset="0"/>
                <a:cs typeface="Calibri"/>
              </a:rPr>
              <a:t> </a:t>
            </a:r>
            <a:r>
              <a:rPr sz="1200" dirty="0">
                <a:latin typeface="Century Gothic" panose="020B0502020202020204" pitchFamily="34" charset="0"/>
                <a:cs typeface="Calibri"/>
              </a:rPr>
              <a:t>default</a:t>
            </a:r>
          </a:p>
          <a:p>
            <a:pPr marL="347446" lvl="1" indent="-146620">
              <a:spcBef>
                <a:spcPts val="98"/>
              </a:spcBef>
              <a:buFont typeface="Wingdings"/>
              <a:buChar char=""/>
              <a:tabLst>
                <a:tab pos="347446" algn="l"/>
              </a:tabLst>
            </a:pPr>
            <a:r>
              <a:rPr sz="1100" spc="26" dirty="0">
                <a:latin typeface="Century Gothic" panose="020B0502020202020204" pitchFamily="34" charset="0"/>
                <a:cs typeface="Calibri"/>
              </a:rPr>
              <a:t>Alarm</a:t>
            </a:r>
            <a:r>
              <a:rPr sz="1100" spc="44" dirty="0">
                <a:latin typeface="Century Gothic" panose="020B0502020202020204" pitchFamily="34" charset="0"/>
                <a:cs typeface="Calibri"/>
              </a:rPr>
              <a:t> </a:t>
            </a:r>
            <a:r>
              <a:rPr sz="1100" spc="-5" dirty="0">
                <a:latin typeface="Century Gothic" panose="020B0502020202020204" pitchFamily="34" charset="0"/>
                <a:cs typeface="Calibri"/>
              </a:rPr>
              <a:t>settings</a:t>
            </a:r>
            <a:endParaRPr sz="1100"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36" dirty="0">
                <a:latin typeface="Century Gothic" panose="020B0502020202020204" pitchFamily="34" charset="0"/>
                <a:cs typeface="Calibri"/>
              </a:rPr>
              <a:t>NIBP </a:t>
            </a:r>
            <a:r>
              <a:rPr lang="en-US" sz="1100" spc="3" dirty="0">
                <a:latin typeface="Century Gothic" panose="020B0502020202020204" pitchFamily="34" charset="0"/>
                <a:cs typeface="Calibri"/>
              </a:rPr>
              <a:t>Cuff Inflation Target</a:t>
            </a:r>
            <a:endParaRPr sz="1100" dirty="0">
              <a:latin typeface="Century Gothic" panose="020B0502020202020204" pitchFamily="34" charset="0"/>
              <a:cs typeface="Calibri"/>
            </a:endParaRPr>
          </a:p>
          <a:p>
            <a:pPr marL="347446" marR="371285" lvl="1" indent="-146620">
              <a:lnSpc>
                <a:spcPct val="110000"/>
              </a:lnSpc>
              <a:buFont typeface="Wingdings"/>
              <a:buChar char=""/>
              <a:tabLst>
                <a:tab pos="347446" algn="l"/>
              </a:tabLst>
            </a:pPr>
            <a:r>
              <a:rPr sz="1100" spc="26" dirty="0">
                <a:latin typeface="Century Gothic" panose="020B0502020202020204" pitchFamily="34" charset="0"/>
                <a:cs typeface="Calibri"/>
              </a:rPr>
              <a:t>Energy </a:t>
            </a:r>
            <a:r>
              <a:rPr sz="1100" spc="-5" dirty="0">
                <a:latin typeface="Century Gothic" panose="020B0502020202020204" pitchFamily="34" charset="0"/>
                <a:cs typeface="Calibri"/>
              </a:rPr>
              <a:t>settings </a:t>
            </a:r>
            <a:r>
              <a:rPr sz="1100" spc="39" dirty="0">
                <a:latin typeface="Century Gothic" panose="020B0502020202020204" pitchFamily="34" charset="0"/>
                <a:cs typeface="Calibri"/>
              </a:rPr>
              <a:t>and  </a:t>
            </a:r>
            <a:r>
              <a:rPr sz="1100" spc="8" dirty="0">
                <a:latin typeface="Century Gothic" panose="020B0502020202020204" pitchFamily="34" charset="0"/>
                <a:cs typeface="Calibri"/>
              </a:rPr>
              <a:t>algorithms</a:t>
            </a:r>
            <a:endParaRPr sz="1100" dirty="0">
              <a:latin typeface="Century Gothic" panose="020B0502020202020204" pitchFamily="34" charset="0"/>
              <a:cs typeface="Calibri"/>
            </a:endParaRPr>
          </a:p>
        </p:txBody>
      </p:sp>
      <p:sp>
        <p:nvSpPr>
          <p:cNvPr id="10" name="object 10"/>
          <p:cNvSpPr/>
          <p:nvPr/>
        </p:nvSpPr>
        <p:spPr>
          <a:xfrm>
            <a:off x="2740068" y="2991659"/>
            <a:ext cx="2257261" cy="829230"/>
          </a:xfrm>
          <a:prstGeom prst="rect">
            <a:avLst/>
          </a:prstGeom>
          <a:blipFill>
            <a:blip r:embed="rId3" cstate="print"/>
            <a:stretch>
              <a:fillRect/>
            </a:stretch>
          </a:blipFill>
        </p:spPr>
        <p:txBody>
          <a:bodyPr wrap="square" lIns="0" tIns="0" rIns="0" bIns="0" rtlCol="0"/>
          <a:lstStyle/>
          <a:p>
            <a:endParaRPr sz="609"/>
          </a:p>
        </p:txBody>
      </p:sp>
      <p:sp>
        <p:nvSpPr>
          <p:cNvPr id="11" name="object 11"/>
          <p:cNvSpPr/>
          <p:nvPr/>
        </p:nvSpPr>
        <p:spPr>
          <a:xfrm>
            <a:off x="2438400" y="990600"/>
            <a:ext cx="2776905" cy="2316894"/>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sz="609"/>
          </a:p>
        </p:txBody>
      </p:sp>
      <p:sp>
        <p:nvSpPr>
          <p:cNvPr id="12" name="object 12"/>
          <p:cNvSpPr txBox="1"/>
          <p:nvPr/>
        </p:nvSpPr>
        <p:spPr>
          <a:xfrm>
            <a:off x="838200" y="3429000"/>
            <a:ext cx="3716384" cy="153888"/>
          </a:xfrm>
          <a:prstGeom prst="rect">
            <a:avLst/>
          </a:prstGeom>
        </p:spPr>
        <p:txBody>
          <a:bodyPr vert="horz" wrap="square" lIns="0" tIns="0" rIns="0" bIns="0" rtlCol="0">
            <a:spAutoFit/>
          </a:bodyPr>
          <a:lstStyle/>
          <a:p>
            <a:pPr marL="6531"/>
            <a:r>
              <a:rPr sz="1000" spc="21" dirty="0">
                <a:solidFill>
                  <a:srgbClr val="0070C0"/>
                </a:solidFill>
                <a:latin typeface="Calibri"/>
                <a:cs typeface="Calibri"/>
              </a:rPr>
              <a:t>*Neonatal </a:t>
            </a:r>
            <a:r>
              <a:rPr sz="1000" spc="15" dirty="0">
                <a:solidFill>
                  <a:srgbClr val="0070C0"/>
                </a:solidFill>
                <a:latin typeface="Calibri"/>
                <a:cs typeface="Calibri"/>
              </a:rPr>
              <a:t>Mode </a:t>
            </a:r>
            <a:r>
              <a:rPr sz="1000" spc="13" dirty="0">
                <a:solidFill>
                  <a:srgbClr val="0070C0"/>
                </a:solidFill>
                <a:latin typeface="Calibri"/>
                <a:cs typeface="Calibri"/>
              </a:rPr>
              <a:t>has </a:t>
            </a:r>
            <a:r>
              <a:rPr sz="1000" spc="-10" dirty="0">
                <a:solidFill>
                  <a:srgbClr val="0070C0"/>
                </a:solidFill>
                <a:latin typeface="Calibri"/>
                <a:cs typeface="Calibri"/>
              </a:rPr>
              <a:t>not  </a:t>
            </a:r>
            <a:r>
              <a:rPr sz="1000" spc="10" dirty="0">
                <a:solidFill>
                  <a:srgbClr val="0070C0"/>
                </a:solidFill>
                <a:latin typeface="Calibri"/>
                <a:cs typeface="Calibri"/>
              </a:rPr>
              <a:t>been </a:t>
            </a:r>
            <a:r>
              <a:rPr sz="1000" spc="15" dirty="0">
                <a:solidFill>
                  <a:srgbClr val="0070C0"/>
                </a:solidFill>
                <a:latin typeface="Calibri"/>
                <a:cs typeface="Calibri"/>
              </a:rPr>
              <a:t>approved </a:t>
            </a:r>
            <a:r>
              <a:rPr sz="1000" spc="-3" dirty="0">
                <a:solidFill>
                  <a:srgbClr val="0070C0"/>
                </a:solidFill>
                <a:latin typeface="Calibri"/>
                <a:cs typeface="Calibri"/>
              </a:rPr>
              <a:t>for </a:t>
            </a:r>
            <a:r>
              <a:rPr sz="1000" spc="13" dirty="0">
                <a:solidFill>
                  <a:srgbClr val="0070C0"/>
                </a:solidFill>
                <a:latin typeface="Calibri"/>
                <a:cs typeface="Calibri"/>
              </a:rPr>
              <a:t>advisory</a:t>
            </a:r>
            <a:r>
              <a:rPr sz="1000" spc="80" dirty="0">
                <a:solidFill>
                  <a:srgbClr val="0070C0"/>
                </a:solidFill>
                <a:latin typeface="Calibri"/>
                <a:cs typeface="Calibri"/>
              </a:rPr>
              <a:t> </a:t>
            </a:r>
            <a:r>
              <a:rPr sz="1000" spc="5" dirty="0">
                <a:solidFill>
                  <a:srgbClr val="0070C0"/>
                </a:solidFill>
                <a:latin typeface="Calibri"/>
                <a:cs typeface="Calibri"/>
              </a:rPr>
              <a:t>defibrillation.</a:t>
            </a:r>
            <a:endParaRPr sz="1000">
              <a:solidFill>
                <a:srgbClr val="0070C0"/>
              </a:solidFill>
              <a:latin typeface="Calibri"/>
              <a:cs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48216" y="527415"/>
            <a:ext cx="4455255"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304800"/>
            <a:ext cx="5033554" cy="284822"/>
          </a:xfrm>
          <a:prstGeom prst="rect">
            <a:avLst/>
          </a:prstGeom>
        </p:spPr>
        <p:txBody>
          <a:bodyPr vert="horz" wrap="square" lIns="0" tIns="0" rIns="0" bIns="0" rtlCol="0">
            <a:spAutoFit/>
          </a:bodyPr>
          <a:lstStyle/>
          <a:p>
            <a:pPr marL="6531"/>
            <a:r>
              <a:rPr spc="57" dirty="0"/>
              <a:t>Screen</a:t>
            </a:r>
            <a:r>
              <a:rPr spc="105" dirty="0"/>
              <a:t> </a:t>
            </a:r>
            <a:r>
              <a:rPr spc="44" dirty="0"/>
              <a:t>Characteristics</a:t>
            </a:r>
          </a:p>
        </p:txBody>
      </p:sp>
      <p:sp>
        <p:nvSpPr>
          <p:cNvPr id="9" name="object 9"/>
          <p:cNvSpPr txBox="1"/>
          <p:nvPr/>
        </p:nvSpPr>
        <p:spPr>
          <a:xfrm>
            <a:off x="228600" y="914400"/>
            <a:ext cx="2514600" cy="1040285"/>
          </a:xfrm>
          <a:prstGeom prst="rect">
            <a:avLst/>
          </a:prstGeom>
        </p:spPr>
        <p:txBody>
          <a:bodyPr vert="horz" wrap="square" lIns="0" tIns="0" rIns="0" bIns="0" rtlCol="0">
            <a:spAutoFit/>
          </a:bodyPr>
          <a:lstStyle/>
          <a:p>
            <a:pPr marL="6531"/>
            <a:r>
              <a:rPr sz="1400" b="1" dirty="0">
                <a:latin typeface="Century Gothic" panose="020B0502020202020204" pitchFamily="34" charset="0"/>
                <a:cs typeface="Calibri"/>
              </a:rPr>
              <a:t>Battery </a:t>
            </a:r>
            <a:r>
              <a:rPr sz="1400" b="1" spc="-3" dirty="0">
                <a:latin typeface="Century Gothic" panose="020B0502020202020204" pitchFamily="34" charset="0"/>
                <a:cs typeface="Calibri"/>
              </a:rPr>
              <a:t>Status</a:t>
            </a:r>
            <a:r>
              <a:rPr sz="1400" b="1" spc="134" dirty="0">
                <a:latin typeface="Century Gothic" panose="020B0502020202020204" pitchFamily="34" charset="0"/>
                <a:cs typeface="Calibri"/>
              </a:rPr>
              <a:t> </a:t>
            </a:r>
            <a:r>
              <a:rPr sz="1400" b="1" spc="10" dirty="0">
                <a:latin typeface="Century Gothic" panose="020B0502020202020204" pitchFamily="34" charset="0"/>
                <a:cs typeface="Calibri"/>
              </a:rPr>
              <a:t>Indicator</a:t>
            </a:r>
            <a:endParaRPr sz="1400" b="1" dirty="0">
              <a:latin typeface="Century Gothic" panose="020B0502020202020204" pitchFamily="34" charset="0"/>
              <a:cs typeface="Calibri"/>
            </a:endParaRPr>
          </a:p>
          <a:p>
            <a:pPr>
              <a:spcBef>
                <a:spcPts val="21"/>
              </a:spcBef>
            </a:pPr>
            <a:endParaRPr sz="14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21" dirty="0">
                <a:latin typeface="Century Gothic" panose="020B0502020202020204" pitchFamily="34" charset="0"/>
                <a:cs typeface="Calibri"/>
              </a:rPr>
              <a:t>Approximates remaining </a:t>
            </a:r>
            <a:r>
              <a:rPr sz="1200" spc="-10" dirty="0">
                <a:latin typeface="Century Gothic" panose="020B0502020202020204" pitchFamily="34" charset="0"/>
                <a:cs typeface="Calibri"/>
              </a:rPr>
              <a:t>run </a:t>
            </a:r>
            <a:r>
              <a:rPr sz="1200" spc="-18" dirty="0">
                <a:latin typeface="Century Gothic" panose="020B0502020202020204" pitchFamily="34" charset="0"/>
                <a:cs typeface="Calibri"/>
              </a:rPr>
              <a:t>time  </a:t>
            </a:r>
            <a:r>
              <a:rPr sz="1200" dirty="0">
                <a:latin typeface="Century Gothic" panose="020B0502020202020204" pitchFamily="34" charset="0"/>
                <a:cs typeface="Calibri"/>
              </a:rPr>
              <a:t>at </a:t>
            </a:r>
            <a:r>
              <a:rPr sz="1200" spc="-10" dirty="0">
                <a:latin typeface="Century Gothic" panose="020B0502020202020204" pitchFamily="34" charset="0"/>
                <a:cs typeface="Calibri"/>
              </a:rPr>
              <a:t>current </a:t>
            </a:r>
            <a:r>
              <a:rPr sz="1200" spc="21" dirty="0">
                <a:latin typeface="Century Gothic" panose="020B0502020202020204" pitchFamily="34" charset="0"/>
                <a:cs typeface="Calibri"/>
              </a:rPr>
              <a:t>power</a:t>
            </a:r>
            <a:r>
              <a:rPr lang="en-US" sz="1200" spc="193" dirty="0">
                <a:latin typeface="Century Gothic" panose="020B0502020202020204" pitchFamily="34" charset="0"/>
                <a:cs typeface="Calibri"/>
              </a:rPr>
              <a:t> </a:t>
            </a:r>
            <a:r>
              <a:rPr sz="1200" spc="3" dirty="0">
                <a:latin typeface="Century Gothic" panose="020B0502020202020204" pitchFamily="34" charset="0"/>
                <a:cs typeface="Calibri"/>
              </a:rPr>
              <a:t>consumption</a:t>
            </a:r>
            <a:endParaRPr sz="1200" dirty="0">
              <a:latin typeface="Century Gothic" panose="020B0502020202020204" pitchFamily="34" charset="0"/>
              <a:cs typeface="Calibri"/>
            </a:endParaRPr>
          </a:p>
        </p:txBody>
      </p:sp>
      <p:sp>
        <p:nvSpPr>
          <p:cNvPr id="11" name="object 11"/>
          <p:cNvSpPr/>
          <p:nvPr/>
        </p:nvSpPr>
        <p:spPr>
          <a:xfrm>
            <a:off x="2209800" y="1600200"/>
            <a:ext cx="3010823" cy="2011005"/>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48221" y="527415"/>
            <a:ext cx="4455249"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5033554" cy="284822"/>
          </a:xfrm>
          <a:prstGeom prst="rect">
            <a:avLst/>
          </a:prstGeom>
        </p:spPr>
        <p:txBody>
          <a:bodyPr vert="horz" wrap="square" lIns="0" tIns="0" rIns="0" bIns="0" rtlCol="0">
            <a:spAutoFit/>
          </a:bodyPr>
          <a:lstStyle/>
          <a:p>
            <a:pPr marL="6531"/>
            <a:r>
              <a:rPr spc="57" dirty="0"/>
              <a:t>Screen</a:t>
            </a:r>
            <a:r>
              <a:rPr spc="105" dirty="0"/>
              <a:t> </a:t>
            </a:r>
            <a:r>
              <a:rPr spc="44" dirty="0"/>
              <a:t>Characteristics</a:t>
            </a:r>
          </a:p>
        </p:txBody>
      </p:sp>
      <p:sp>
        <p:nvSpPr>
          <p:cNvPr id="9" name="object 9"/>
          <p:cNvSpPr txBox="1"/>
          <p:nvPr/>
        </p:nvSpPr>
        <p:spPr>
          <a:xfrm>
            <a:off x="304800" y="685800"/>
            <a:ext cx="2133600" cy="837152"/>
          </a:xfrm>
          <a:prstGeom prst="rect">
            <a:avLst/>
          </a:prstGeom>
        </p:spPr>
        <p:txBody>
          <a:bodyPr vert="horz" wrap="square" lIns="0" tIns="0" rIns="0" bIns="0" rtlCol="0">
            <a:spAutoFit/>
          </a:bodyPr>
          <a:lstStyle/>
          <a:p>
            <a:pPr marL="6531"/>
            <a:r>
              <a:rPr sz="1400" b="1" spc="28" dirty="0">
                <a:latin typeface="Century Gothic" panose="020B0502020202020204" pitchFamily="34" charset="0"/>
                <a:cs typeface="Calibri"/>
              </a:rPr>
              <a:t>Elapsed</a:t>
            </a:r>
            <a:r>
              <a:rPr sz="1400" b="1" spc="44" dirty="0">
                <a:latin typeface="Century Gothic" panose="020B0502020202020204" pitchFamily="34" charset="0"/>
                <a:cs typeface="Calibri"/>
              </a:rPr>
              <a:t> </a:t>
            </a:r>
            <a:r>
              <a:rPr sz="1400" b="1" spc="-10" dirty="0">
                <a:latin typeface="Century Gothic" panose="020B0502020202020204" pitchFamily="34" charset="0"/>
                <a:cs typeface="Calibri"/>
              </a:rPr>
              <a:t>Timer</a:t>
            </a:r>
            <a:endParaRPr sz="1400" b="1" dirty="0">
              <a:latin typeface="Century Gothic" panose="020B0502020202020204" pitchFamily="34" charset="0"/>
              <a:cs typeface="Calibri"/>
            </a:endParaRPr>
          </a:p>
          <a:p>
            <a:pPr>
              <a:spcBef>
                <a:spcPts val="21"/>
              </a:spcBef>
            </a:pPr>
            <a:endParaRPr sz="14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13" dirty="0">
                <a:latin typeface="Century Gothic" panose="020B0502020202020204" pitchFamily="34" charset="0"/>
                <a:cs typeface="Calibri"/>
              </a:rPr>
              <a:t>Tracks </a:t>
            </a:r>
            <a:r>
              <a:rPr sz="1200" spc="26" dirty="0">
                <a:latin typeface="Century Gothic" panose="020B0502020202020204" pitchFamily="34" charset="0"/>
                <a:cs typeface="Calibri"/>
              </a:rPr>
              <a:t>elapsed </a:t>
            </a:r>
            <a:r>
              <a:rPr sz="1200" spc="-18" dirty="0">
                <a:latin typeface="Century Gothic" panose="020B0502020202020204" pitchFamily="34" charset="0"/>
                <a:cs typeface="Calibri"/>
              </a:rPr>
              <a:t>time </a:t>
            </a:r>
            <a:r>
              <a:rPr sz="1200" spc="-8" dirty="0">
                <a:latin typeface="Century Gothic" panose="020B0502020202020204" pitchFamily="34" charset="0"/>
                <a:cs typeface="Calibri"/>
              </a:rPr>
              <a:t>for </a:t>
            </a:r>
            <a:r>
              <a:rPr sz="1200" spc="-31" dirty="0">
                <a:latin typeface="Century Gothic" panose="020B0502020202020204" pitchFamily="34" charset="0"/>
                <a:cs typeface="Calibri"/>
              </a:rPr>
              <a:t>time-  </a:t>
            </a:r>
            <a:r>
              <a:rPr sz="1200" spc="13" dirty="0">
                <a:latin typeface="Century Gothic" panose="020B0502020202020204" pitchFamily="34" charset="0"/>
                <a:cs typeface="Calibri"/>
              </a:rPr>
              <a:t>critical</a:t>
            </a:r>
            <a:r>
              <a:rPr sz="1200" spc="51" dirty="0">
                <a:latin typeface="Century Gothic" panose="020B0502020202020204" pitchFamily="34" charset="0"/>
                <a:cs typeface="Calibri"/>
              </a:rPr>
              <a:t> </a:t>
            </a:r>
            <a:r>
              <a:rPr sz="1200" dirty="0">
                <a:latin typeface="Century Gothic" panose="020B0502020202020204" pitchFamily="34" charset="0"/>
                <a:cs typeface="Calibri"/>
              </a:rPr>
              <a:t>patients</a:t>
            </a:r>
          </a:p>
        </p:txBody>
      </p:sp>
      <p:sp>
        <p:nvSpPr>
          <p:cNvPr id="11" name="object 11"/>
          <p:cNvSpPr/>
          <p:nvPr/>
        </p:nvSpPr>
        <p:spPr>
          <a:xfrm>
            <a:off x="2133600" y="1295400"/>
            <a:ext cx="3160884" cy="2470062"/>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5033554" cy="284822"/>
          </a:xfrm>
          <a:prstGeom prst="rect">
            <a:avLst/>
          </a:prstGeom>
        </p:spPr>
        <p:txBody>
          <a:bodyPr vert="horz" wrap="square" lIns="0" tIns="0" rIns="0" bIns="0" rtlCol="0">
            <a:spAutoFit/>
          </a:bodyPr>
          <a:lstStyle/>
          <a:p>
            <a:pPr marL="6531"/>
            <a:r>
              <a:rPr spc="57" dirty="0"/>
              <a:t>Screen</a:t>
            </a:r>
            <a:r>
              <a:rPr spc="105" dirty="0"/>
              <a:t> </a:t>
            </a:r>
            <a:r>
              <a:rPr spc="44" dirty="0"/>
              <a:t>Characteristics</a:t>
            </a:r>
          </a:p>
        </p:txBody>
      </p:sp>
      <p:sp>
        <p:nvSpPr>
          <p:cNvPr id="9" name="object 9"/>
          <p:cNvSpPr txBox="1"/>
          <p:nvPr/>
        </p:nvSpPr>
        <p:spPr>
          <a:xfrm>
            <a:off x="304800" y="838200"/>
            <a:ext cx="1905000" cy="1151597"/>
          </a:xfrm>
          <a:prstGeom prst="rect">
            <a:avLst/>
          </a:prstGeom>
        </p:spPr>
        <p:txBody>
          <a:bodyPr vert="horz" wrap="square" lIns="0" tIns="0" rIns="0" bIns="0" rtlCol="0">
            <a:spAutoFit/>
          </a:bodyPr>
          <a:lstStyle/>
          <a:p>
            <a:pPr marL="6531"/>
            <a:r>
              <a:rPr sz="1400" b="1" spc="5" dirty="0">
                <a:latin typeface="Century Gothic" panose="020B0502020202020204" pitchFamily="34" charset="0"/>
                <a:cs typeface="Calibri"/>
              </a:rPr>
              <a:t>Alert </a:t>
            </a:r>
            <a:r>
              <a:rPr sz="1400" b="1" spc="33" dirty="0">
                <a:latin typeface="Century Gothic" panose="020B0502020202020204" pitchFamily="34" charset="0"/>
                <a:cs typeface="Calibri"/>
              </a:rPr>
              <a:t>Message</a:t>
            </a:r>
            <a:r>
              <a:rPr sz="1400" b="1" spc="82" dirty="0">
                <a:latin typeface="Century Gothic" panose="020B0502020202020204" pitchFamily="34" charset="0"/>
                <a:cs typeface="Calibri"/>
              </a:rPr>
              <a:t> </a:t>
            </a:r>
            <a:r>
              <a:rPr sz="1400" b="1" spc="28" dirty="0">
                <a:latin typeface="Century Gothic" panose="020B0502020202020204" pitchFamily="34" charset="0"/>
                <a:cs typeface="Calibri"/>
              </a:rPr>
              <a:t>Bar</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sz="1200" spc="13" dirty="0">
                <a:latin typeface="Century Gothic" panose="020B0502020202020204" pitchFamily="34" charset="0"/>
                <a:cs typeface="Calibri"/>
              </a:rPr>
              <a:t>Vital </a:t>
            </a:r>
            <a:r>
              <a:rPr sz="1200" spc="28" dirty="0">
                <a:latin typeface="Century Gothic" panose="020B0502020202020204" pitchFamily="34" charset="0"/>
                <a:cs typeface="Calibri"/>
              </a:rPr>
              <a:t>sign </a:t>
            </a:r>
            <a:r>
              <a:rPr sz="1200" spc="23" dirty="0">
                <a:latin typeface="Century Gothic" panose="020B0502020202020204" pitchFamily="34" charset="0"/>
                <a:cs typeface="Calibri"/>
              </a:rPr>
              <a:t>alarm</a:t>
            </a:r>
            <a:r>
              <a:rPr sz="1200" spc="139" dirty="0">
                <a:latin typeface="Century Gothic" panose="020B0502020202020204" pitchFamily="34" charset="0"/>
                <a:cs typeface="Calibri"/>
              </a:rPr>
              <a:t> </a:t>
            </a:r>
            <a:r>
              <a:rPr sz="1200" spc="23" dirty="0">
                <a:latin typeface="Century Gothic" panose="020B0502020202020204" pitchFamily="34" charset="0"/>
                <a:cs typeface="Calibri"/>
              </a:rPr>
              <a:t>message</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3" dirty="0">
                <a:latin typeface="Century Gothic" panose="020B0502020202020204" pitchFamily="34" charset="0"/>
                <a:cs typeface="Calibri"/>
              </a:rPr>
              <a:t>Equipment alert</a:t>
            </a:r>
            <a:r>
              <a:rPr sz="1200" spc="121" dirty="0">
                <a:latin typeface="Century Gothic" panose="020B0502020202020204" pitchFamily="34" charset="0"/>
                <a:cs typeface="Calibri"/>
              </a:rPr>
              <a:t> </a:t>
            </a:r>
            <a:r>
              <a:rPr sz="1200" spc="23" dirty="0">
                <a:latin typeface="Century Gothic" panose="020B0502020202020204" pitchFamily="34" charset="0"/>
                <a:cs typeface="Calibri"/>
              </a:rPr>
              <a:t>message</a:t>
            </a:r>
            <a:endParaRPr sz="1200" dirty="0">
              <a:latin typeface="Century Gothic" panose="020B0502020202020204" pitchFamily="34" charset="0"/>
              <a:cs typeface="Calibri"/>
            </a:endParaRPr>
          </a:p>
        </p:txBody>
      </p:sp>
      <p:grpSp>
        <p:nvGrpSpPr>
          <p:cNvPr id="15" name="Group 14"/>
          <p:cNvGrpSpPr/>
          <p:nvPr/>
        </p:nvGrpSpPr>
        <p:grpSpPr>
          <a:xfrm>
            <a:off x="1981200" y="1066800"/>
            <a:ext cx="3265102" cy="2389327"/>
            <a:chOff x="2743203" y="1303023"/>
            <a:chExt cx="2274502" cy="1703527"/>
          </a:xfrm>
        </p:grpSpPr>
        <p:sp>
          <p:nvSpPr>
            <p:cNvPr id="11" name="object 11"/>
            <p:cNvSpPr/>
            <p:nvPr/>
          </p:nvSpPr>
          <p:spPr>
            <a:xfrm>
              <a:off x="2755741" y="1315171"/>
              <a:ext cx="2261964" cy="1691379"/>
            </a:xfrm>
            <a:prstGeom prst="rect">
              <a:avLst/>
            </a:prstGeom>
            <a:blipFill>
              <a:blip r:embed="rId3" cstate="print"/>
              <a:stretch>
                <a:fillRect/>
              </a:stretch>
            </a:blipFill>
          </p:spPr>
          <p:txBody>
            <a:bodyPr wrap="square" lIns="0" tIns="0" rIns="0" bIns="0" rtlCol="0"/>
            <a:lstStyle/>
            <a:p>
              <a:endParaRPr sz="609"/>
            </a:p>
          </p:txBody>
        </p:sp>
        <p:sp>
          <p:nvSpPr>
            <p:cNvPr id="12" name="object 12"/>
            <p:cNvSpPr/>
            <p:nvPr/>
          </p:nvSpPr>
          <p:spPr>
            <a:xfrm>
              <a:off x="2743203" y="1303023"/>
              <a:ext cx="2262500" cy="1690835"/>
            </a:xfrm>
            <a:prstGeom prst="rect">
              <a:avLst/>
            </a:prstGeom>
            <a:blipFill>
              <a:blip r:embed="rId4" cstate="print"/>
              <a:stretch>
                <a:fillRect/>
              </a:stretch>
            </a:blipFill>
          </p:spPr>
          <p:txBody>
            <a:bodyPr wrap="square" lIns="0" tIns="0" rIns="0" bIns="0" rtlCol="0"/>
            <a:lstStyle/>
            <a:p>
              <a:endParaRPr sz="609"/>
            </a:p>
          </p:txBody>
        </p:sp>
        <p:sp>
          <p:nvSpPr>
            <p:cNvPr id="13" name="object 13"/>
            <p:cNvSpPr/>
            <p:nvPr/>
          </p:nvSpPr>
          <p:spPr>
            <a:xfrm>
              <a:off x="2771418" y="1308115"/>
              <a:ext cx="1575380" cy="228077"/>
            </a:xfrm>
            <a:prstGeom prst="rect">
              <a:avLst/>
            </a:prstGeom>
            <a:blipFill>
              <a:blip r:embed="rId5" cstate="print"/>
              <a:stretch>
                <a:fillRect/>
              </a:stretch>
            </a:blipFill>
          </p:spPr>
          <p:txBody>
            <a:bodyPr wrap="square" lIns="0" tIns="0" rIns="0" bIns="0" rtlCol="0"/>
            <a:lstStyle/>
            <a:p>
              <a:endParaRPr sz="609"/>
            </a:p>
          </p:txBody>
        </p:sp>
        <p:sp>
          <p:nvSpPr>
            <p:cNvPr id="14" name="object 14"/>
            <p:cNvSpPr/>
            <p:nvPr/>
          </p:nvSpPr>
          <p:spPr>
            <a:xfrm>
              <a:off x="2797086" y="1322618"/>
              <a:ext cx="1523456" cy="175695"/>
            </a:xfrm>
            <a:custGeom>
              <a:avLst/>
              <a:gdLst/>
              <a:ahLst/>
              <a:cxnLst/>
              <a:rect l="l" t="t" r="r" b="b"/>
              <a:pathLst>
                <a:path w="2962275" h="341630">
                  <a:moveTo>
                    <a:pt x="0" y="170535"/>
                  </a:moveTo>
                  <a:lnTo>
                    <a:pt x="32030" y="135093"/>
                  </a:lnTo>
                  <a:lnTo>
                    <a:pt x="70839" y="118276"/>
                  </a:lnTo>
                  <a:lnTo>
                    <a:pt x="123753" y="102187"/>
                  </a:lnTo>
                  <a:lnTo>
                    <a:pt x="189951" y="86921"/>
                  </a:lnTo>
                  <a:lnTo>
                    <a:pt x="227777" y="79625"/>
                  </a:lnTo>
                  <a:lnTo>
                    <a:pt x="268617" y="72571"/>
                  </a:lnTo>
                  <a:lnTo>
                    <a:pt x="312369" y="65769"/>
                  </a:lnTo>
                  <a:lnTo>
                    <a:pt x="358930" y="59232"/>
                  </a:lnTo>
                  <a:lnTo>
                    <a:pt x="408198" y="52972"/>
                  </a:lnTo>
                  <a:lnTo>
                    <a:pt x="460071" y="46999"/>
                  </a:lnTo>
                  <a:lnTo>
                    <a:pt x="514447" y="41326"/>
                  </a:lnTo>
                  <a:lnTo>
                    <a:pt x="571223" y="35965"/>
                  </a:lnTo>
                  <a:lnTo>
                    <a:pt x="630296" y="30928"/>
                  </a:lnTo>
                  <a:lnTo>
                    <a:pt x="691565" y="26226"/>
                  </a:lnTo>
                  <a:lnTo>
                    <a:pt x="754927" y="21870"/>
                  </a:lnTo>
                  <a:lnTo>
                    <a:pt x="820279" y="17874"/>
                  </a:lnTo>
                  <a:lnTo>
                    <a:pt x="887519" y="14248"/>
                  </a:lnTo>
                  <a:lnTo>
                    <a:pt x="956546" y="11005"/>
                  </a:lnTo>
                  <a:lnTo>
                    <a:pt x="1027256" y="8156"/>
                  </a:lnTo>
                  <a:lnTo>
                    <a:pt x="1099547" y="5713"/>
                  </a:lnTo>
                  <a:lnTo>
                    <a:pt x="1173317" y="3687"/>
                  </a:lnTo>
                  <a:lnTo>
                    <a:pt x="1248463" y="2092"/>
                  </a:lnTo>
                  <a:lnTo>
                    <a:pt x="1324883" y="937"/>
                  </a:lnTo>
                  <a:lnTo>
                    <a:pt x="1402476" y="236"/>
                  </a:lnTo>
                  <a:lnTo>
                    <a:pt x="1481137" y="0"/>
                  </a:lnTo>
                  <a:lnTo>
                    <a:pt x="1559798" y="236"/>
                  </a:lnTo>
                  <a:lnTo>
                    <a:pt x="1637391" y="937"/>
                  </a:lnTo>
                  <a:lnTo>
                    <a:pt x="1713811" y="2092"/>
                  </a:lnTo>
                  <a:lnTo>
                    <a:pt x="1788957" y="3687"/>
                  </a:lnTo>
                  <a:lnTo>
                    <a:pt x="1862727" y="5713"/>
                  </a:lnTo>
                  <a:lnTo>
                    <a:pt x="1935018" y="8156"/>
                  </a:lnTo>
                  <a:lnTo>
                    <a:pt x="2005728" y="11005"/>
                  </a:lnTo>
                  <a:lnTo>
                    <a:pt x="2074755" y="14248"/>
                  </a:lnTo>
                  <a:lnTo>
                    <a:pt x="2141995" y="17874"/>
                  </a:lnTo>
                  <a:lnTo>
                    <a:pt x="2207347" y="21870"/>
                  </a:lnTo>
                  <a:lnTo>
                    <a:pt x="2270709" y="26226"/>
                  </a:lnTo>
                  <a:lnTo>
                    <a:pt x="2331978" y="30928"/>
                  </a:lnTo>
                  <a:lnTo>
                    <a:pt x="2391051" y="35965"/>
                  </a:lnTo>
                  <a:lnTo>
                    <a:pt x="2447827" y="41326"/>
                  </a:lnTo>
                  <a:lnTo>
                    <a:pt x="2502203" y="46999"/>
                  </a:lnTo>
                  <a:lnTo>
                    <a:pt x="2554076" y="52972"/>
                  </a:lnTo>
                  <a:lnTo>
                    <a:pt x="2603344" y="59232"/>
                  </a:lnTo>
                  <a:lnTo>
                    <a:pt x="2649905" y="65769"/>
                  </a:lnTo>
                  <a:lnTo>
                    <a:pt x="2693657" y="72571"/>
                  </a:lnTo>
                  <a:lnTo>
                    <a:pt x="2734497" y="79625"/>
                  </a:lnTo>
                  <a:lnTo>
                    <a:pt x="2772323" y="86921"/>
                  </a:lnTo>
                  <a:lnTo>
                    <a:pt x="2838521" y="102187"/>
                  </a:lnTo>
                  <a:lnTo>
                    <a:pt x="2891435" y="118276"/>
                  </a:lnTo>
                  <a:lnTo>
                    <a:pt x="2930244" y="135093"/>
                  </a:lnTo>
                  <a:lnTo>
                    <a:pt x="2960221" y="161478"/>
                  </a:lnTo>
                  <a:lnTo>
                    <a:pt x="2962275" y="170535"/>
                  </a:lnTo>
                  <a:lnTo>
                    <a:pt x="2960221" y="179592"/>
                  </a:lnTo>
                  <a:lnTo>
                    <a:pt x="2930244" y="205977"/>
                  </a:lnTo>
                  <a:lnTo>
                    <a:pt x="2891435" y="222794"/>
                  </a:lnTo>
                  <a:lnTo>
                    <a:pt x="2838521" y="238883"/>
                  </a:lnTo>
                  <a:lnTo>
                    <a:pt x="2772323" y="254149"/>
                  </a:lnTo>
                  <a:lnTo>
                    <a:pt x="2734497" y="261445"/>
                  </a:lnTo>
                  <a:lnTo>
                    <a:pt x="2693657" y="268499"/>
                  </a:lnTo>
                  <a:lnTo>
                    <a:pt x="2649905" y="275301"/>
                  </a:lnTo>
                  <a:lnTo>
                    <a:pt x="2603344" y="281838"/>
                  </a:lnTo>
                  <a:lnTo>
                    <a:pt x="2554076" y="288099"/>
                  </a:lnTo>
                  <a:lnTo>
                    <a:pt x="2502203" y="294071"/>
                  </a:lnTo>
                  <a:lnTo>
                    <a:pt x="2447827" y="299744"/>
                  </a:lnTo>
                  <a:lnTo>
                    <a:pt x="2391051" y="305105"/>
                  </a:lnTo>
                  <a:lnTo>
                    <a:pt x="2331978" y="310142"/>
                  </a:lnTo>
                  <a:lnTo>
                    <a:pt x="2270709" y="314845"/>
                  </a:lnTo>
                  <a:lnTo>
                    <a:pt x="2207347" y="319200"/>
                  </a:lnTo>
                  <a:lnTo>
                    <a:pt x="2141995" y="323196"/>
                  </a:lnTo>
                  <a:lnTo>
                    <a:pt x="2074755" y="326822"/>
                  </a:lnTo>
                  <a:lnTo>
                    <a:pt x="2005728" y="330065"/>
                  </a:lnTo>
                  <a:lnTo>
                    <a:pt x="1935018" y="332914"/>
                  </a:lnTo>
                  <a:lnTo>
                    <a:pt x="1862727" y="335357"/>
                  </a:lnTo>
                  <a:lnTo>
                    <a:pt x="1788957" y="337383"/>
                  </a:lnTo>
                  <a:lnTo>
                    <a:pt x="1713811" y="338979"/>
                  </a:lnTo>
                  <a:lnTo>
                    <a:pt x="1637391" y="340133"/>
                  </a:lnTo>
                  <a:lnTo>
                    <a:pt x="1559798" y="340834"/>
                  </a:lnTo>
                  <a:lnTo>
                    <a:pt x="1481137" y="341071"/>
                  </a:lnTo>
                  <a:lnTo>
                    <a:pt x="1402476" y="340834"/>
                  </a:lnTo>
                  <a:lnTo>
                    <a:pt x="1324883" y="340133"/>
                  </a:lnTo>
                  <a:lnTo>
                    <a:pt x="1248463" y="338979"/>
                  </a:lnTo>
                  <a:lnTo>
                    <a:pt x="1173317" y="337383"/>
                  </a:lnTo>
                  <a:lnTo>
                    <a:pt x="1099547" y="335357"/>
                  </a:lnTo>
                  <a:lnTo>
                    <a:pt x="1027256" y="332914"/>
                  </a:lnTo>
                  <a:lnTo>
                    <a:pt x="956546" y="330065"/>
                  </a:lnTo>
                  <a:lnTo>
                    <a:pt x="887519" y="326822"/>
                  </a:lnTo>
                  <a:lnTo>
                    <a:pt x="820279" y="323196"/>
                  </a:lnTo>
                  <a:lnTo>
                    <a:pt x="754927" y="319200"/>
                  </a:lnTo>
                  <a:lnTo>
                    <a:pt x="691565" y="314845"/>
                  </a:lnTo>
                  <a:lnTo>
                    <a:pt x="630296" y="310142"/>
                  </a:lnTo>
                  <a:lnTo>
                    <a:pt x="571223" y="305105"/>
                  </a:lnTo>
                  <a:lnTo>
                    <a:pt x="514447" y="299744"/>
                  </a:lnTo>
                  <a:lnTo>
                    <a:pt x="460071" y="294071"/>
                  </a:lnTo>
                  <a:lnTo>
                    <a:pt x="408198" y="288099"/>
                  </a:lnTo>
                  <a:lnTo>
                    <a:pt x="358930" y="281838"/>
                  </a:lnTo>
                  <a:lnTo>
                    <a:pt x="312369" y="275301"/>
                  </a:lnTo>
                  <a:lnTo>
                    <a:pt x="268617" y="268499"/>
                  </a:lnTo>
                  <a:lnTo>
                    <a:pt x="227777" y="261445"/>
                  </a:lnTo>
                  <a:lnTo>
                    <a:pt x="189951" y="254149"/>
                  </a:lnTo>
                  <a:lnTo>
                    <a:pt x="123753" y="238883"/>
                  </a:lnTo>
                  <a:lnTo>
                    <a:pt x="70839" y="222794"/>
                  </a:lnTo>
                  <a:lnTo>
                    <a:pt x="32030" y="205977"/>
                  </a:lnTo>
                  <a:lnTo>
                    <a:pt x="2053" y="179592"/>
                  </a:lnTo>
                  <a:lnTo>
                    <a:pt x="0" y="170535"/>
                  </a:lnTo>
                  <a:close/>
                </a:path>
              </a:pathLst>
            </a:custGeom>
            <a:ln w="15875">
              <a:solidFill>
                <a:srgbClr val="FF0000"/>
              </a:solidFill>
              <a:prstDash val="dash"/>
            </a:ln>
          </p:spPr>
          <p:txBody>
            <a:bodyPr wrap="square" lIns="0" tIns="0" rIns="0" bIns="0" rtlCol="0"/>
            <a:lstStyle/>
            <a:p>
              <a:endParaRPr sz="609"/>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3" dirty="0"/>
              <a:t>Permanent</a:t>
            </a:r>
            <a:r>
              <a:rPr spc="105" dirty="0"/>
              <a:t> </a:t>
            </a:r>
            <a:r>
              <a:rPr spc="75" dirty="0"/>
              <a:t>Keys</a:t>
            </a:r>
          </a:p>
        </p:txBody>
      </p:sp>
      <p:sp>
        <p:nvSpPr>
          <p:cNvPr id="9" name="object 9"/>
          <p:cNvSpPr txBox="1"/>
          <p:nvPr/>
        </p:nvSpPr>
        <p:spPr>
          <a:xfrm>
            <a:off x="304800" y="838200"/>
            <a:ext cx="2133600" cy="1781000"/>
          </a:xfrm>
          <a:prstGeom prst="rect">
            <a:avLst/>
          </a:prstGeom>
        </p:spPr>
        <p:txBody>
          <a:bodyPr vert="horz" wrap="square" lIns="0" tIns="0" rIns="0" bIns="0" rtlCol="0">
            <a:spAutoFit/>
          </a:bodyPr>
          <a:lstStyle/>
          <a:p>
            <a:pPr marL="6531"/>
            <a:r>
              <a:rPr sz="1400" b="1" spc="36" dirty="0">
                <a:latin typeface="Century Gothic" panose="020B0502020202020204" pitchFamily="34" charset="0"/>
                <a:cs typeface="Calibri"/>
              </a:rPr>
              <a:t>Display/Home</a:t>
            </a:r>
            <a:r>
              <a:rPr sz="1400" b="1" spc="51" dirty="0">
                <a:latin typeface="Century Gothic" panose="020B0502020202020204" pitchFamily="34" charset="0"/>
                <a:cs typeface="Calibri"/>
              </a:rPr>
              <a:t>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15" dirty="0">
                <a:latin typeface="Century Gothic" panose="020B0502020202020204" pitchFamily="34" charset="0"/>
                <a:cs typeface="Calibri"/>
              </a:rPr>
              <a:t>Toggles </a:t>
            </a:r>
            <a:r>
              <a:rPr sz="1200" dirty="0">
                <a:latin typeface="Century Gothic" panose="020B0502020202020204" pitchFamily="34" charset="0"/>
                <a:cs typeface="Calibri"/>
              </a:rPr>
              <a:t>through </a:t>
            </a:r>
            <a:r>
              <a:rPr sz="1200" spc="87" dirty="0">
                <a:latin typeface="Century Gothic" panose="020B0502020202020204" pitchFamily="34" charset="0"/>
                <a:cs typeface="Calibri"/>
              </a:rPr>
              <a:t>3 </a:t>
            </a:r>
            <a:r>
              <a:rPr sz="1200" spc="8" dirty="0">
                <a:latin typeface="Century Gothic" panose="020B0502020202020204" pitchFamily="34" charset="0"/>
                <a:cs typeface="Calibri"/>
              </a:rPr>
              <a:t>pre-configured  screens</a:t>
            </a:r>
            <a:endParaRPr sz="1200"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dirty="0">
                <a:latin typeface="Century Gothic" panose="020B0502020202020204" pitchFamily="34" charset="0"/>
                <a:cs typeface="Calibri"/>
              </a:rPr>
              <a:t>Multi-channel</a:t>
            </a:r>
            <a:r>
              <a:rPr sz="1100" spc="54" dirty="0">
                <a:latin typeface="Century Gothic" panose="020B0502020202020204" pitchFamily="34" charset="0"/>
                <a:cs typeface="Calibri"/>
              </a:rPr>
              <a:t> </a:t>
            </a:r>
            <a:r>
              <a:rPr sz="1100" spc="31" dirty="0">
                <a:latin typeface="Century Gothic" panose="020B0502020202020204" pitchFamily="34" charset="0"/>
                <a:cs typeface="Calibri"/>
              </a:rPr>
              <a:t>display</a:t>
            </a:r>
            <a:endParaRPr sz="1100"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13" dirty="0">
                <a:latin typeface="Century Gothic" panose="020B0502020202020204" pitchFamily="34" charset="0"/>
                <a:cs typeface="Calibri"/>
              </a:rPr>
              <a:t>Vital </a:t>
            </a:r>
            <a:r>
              <a:rPr sz="1100" spc="-8" dirty="0">
                <a:latin typeface="Century Gothic" panose="020B0502020202020204" pitchFamily="34" charset="0"/>
                <a:cs typeface="Calibri"/>
              </a:rPr>
              <a:t>trend</a:t>
            </a:r>
            <a:r>
              <a:rPr sz="1100" spc="87" dirty="0">
                <a:latin typeface="Century Gothic" panose="020B0502020202020204" pitchFamily="34" charset="0"/>
                <a:cs typeface="Calibri"/>
              </a:rPr>
              <a:t> </a:t>
            </a:r>
            <a:r>
              <a:rPr sz="1100" spc="31" dirty="0">
                <a:latin typeface="Century Gothic" panose="020B0502020202020204" pitchFamily="34" charset="0"/>
                <a:cs typeface="Calibri"/>
              </a:rPr>
              <a:t>display</a:t>
            </a:r>
            <a:endParaRPr sz="1100"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26" dirty="0">
                <a:latin typeface="Century Gothic" panose="020B0502020202020204" pitchFamily="34" charset="0"/>
                <a:cs typeface="Calibri"/>
              </a:rPr>
              <a:t>Large </a:t>
            </a:r>
            <a:r>
              <a:rPr sz="1100" spc="3" dirty="0">
                <a:latin typeface="Century Gothic" panose="020B0502020202020204" pitchFamily="34" charset="0"/>
                <a:cs typeface="Calibri"/>
              </a:rPr>
              <a:t>numeric</a:t>
            </a:r>
            <a:r>
              <a:rPr sz="1100" spc="77" dirty="0">
                <a:latin typeface="Century Gothic" panose="020B0502020202020204" pitchFamily="34" charset="0"/>
                <a:cs typeface="Calibri"/>
              </a:rPr>
              <a:t> </a:t>
            </a:r>
            <a:r>
              <a:rPr sz="1100" spc="31" dirty="0">
                <a:latin typeface="Century Gothic" panose="020B0502020202020204" pitchFamily="34" charset="0"/>
                <a:cs typeface="Calibri"/>
              </a:rPr>
              <a:t>display</a:t>
            </a:r>
            <a:endParaRPr sz="11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28" dirty="0">
                <a:latin typeface="Century Gothic" panose="020B0502020202020204" pitchFamily="34" charset="0"/>
                <a:cs typeface="Calibri"/>
              </a:rPr>
              <a:t>Also </a:t>
            </a:r>
            <a:r>
              <a:rPr sz="1200" spc="13" dirty="0">
                <a:latin typeface="Century Gothic" panose="020B0502020202020204" pitchFamily="34" charset="0"/>
                <a:cs typeface="Calibri"/>
              </a:rPr>
              <a:t>closes </a:t>
            </a:r>
            <a:r>
              <a:rPr sz="1200" spc="36" dirty="0">
                <a:latin typeface="Century Gothic" panose="020B0502020202020204" pitchFamily="34" charset="0"/>
                <a:cs typeface="Calibri"/>
              </a:rPr>
              <a:t>any </a:t>
            </a:r>
            <a:r>
              <a:rPr sz="1200" spc="21" dirty="0">
                <a:latin typeface="Century Gothic" panose="020B0502020202020204" pitchFamily="34" charset="0"/>
                <a:cs typeface="Calibri"/>
              </a:rPr>
              <a:t>open</a:t>
            </a:r>
            <a:r>
              <a:rPr sz="1200" spc="185" dirty="0">
                <a:latin typeface="Century Gothic" panose="020B0502020202020204" pitchFamily="34" charset="0"/>
                <a:cs typeface="Calibri"/>
              </a:rPr>
              <a:t> </a:t>
            </a:r>
            <a:r>
              <a:rPr sz="1200" spc="-8" dirty="0">
                <a:latin typeface="Century Gothic" panose="020B0502020202020204" pitchFamily="34" charset="0"/>
                <a:cs typeface="Calibri"/>
              </a:rPr>
              <a:t>menus</a:t>
            </a:r>
            <a:endParaRPr sz="1200" dirty="0">
              <a:latin typeface="Century Gothic" panose="020B0502020202020204" pitchFamily="34" charset="0"/>
              <a:cs typeface="Calibri"/>
            </a:endParaRPr>
          </a:p>
        </p:txBody>
      </p:sp>
      <p:grpSp>
        <p:nvGrpSpPr>
          <p:cNvPr id="14" name="Group 13"/>
          <p:cNvGrpSpPr/>
          <p:nvPr/>
        </p:nvGrpSpPr>
        <p:grpSpPr>
          <a:xfrm>
            <a:off x="2667000" y="914400"/>
            <a:ext cx="2376729" cy="2710812"/>
            <a:chOff x="2804871" y="1022988"/>
            <a:chExt cx="1931061" cy="2225322"/>
          </a:xfrm>
        </p:grpSpPr>
        <p:sp>
          <p:nvSpPr>
            <p:cNvPr id="11" name="object 11"/>
            <p:cNvSpPr/>
            <p:nvPr/>
          </p:nvSpPr>
          <p:spPr>
            <a:xfrm>
              <a:off x="2804871" y="1022988"/>
              <a:ext cx="1931061" cy="2225322"/>
            </a:xfrm>
            <a:prstGeom prst="rect">
              <a:avLst/>
            </a:prstGeom>
            <a:blipFill>
              <a:blip r:embed="rId3" cstate="print"/>
              <a:stretch>
                <a:fillRect/>
              </a:stretch>
            </a:blipFill>
          </p:spPr>
          <p:txBody>
            <a:bodyPr wrap="square" lIns="0" tIns="0" rIns="0" bIns="0" rtlCol="0"/>
            <a:lstStyle/>
            <a:p>
              <a:endParaRPr sz="609"/>
            </a:p>
          </p:txBody>
        </p:sp>
        <p:sp>
          <p:nvSpPr>
            <p:cNvPr id="12" name="object 12"/>
            <p:cNvSpPr/>
            <p:nvPr/>
          </p:nvSpPr>
          <p:spPr>
            <a:xfrm>
              <a:off x="4238636" y="1803461"/>
              <a:ext cx="279022" cy="258644"/>
            </a:xfrm>
            <a:prstGeom prst="rect">
              <a:avLst/>
            </a:prstGeom>
            <a:blipFill>
              <a:blip r:embed="rId4" cstate="print"/>
              <a:stretch>
                <a:fillRect/>
              </a:stretch>
            </a:blipFill>
          </p:spPr>
          <p:txBody>
            <a:bodyPr wrap="square" lIns="0" tIns="0" rIns="0" bIns="0" rtlCol="0"/>
            <a:lstStyle/>
            <a:p>
              <a:endParaRPr sz="609"/>
            </a:p>
          </p:txBody>
        </p:sp>
        <p:sp>
          <p:nvSpPr>
            <p:cNvPr id="13" name="object 13"/>
            <p:cNvSpPr/>
            <p:nvPr/>
          </p:nvSpPr>
          <p:spPr>
            <a:xfrm>
              <a:off x="4264650" y="1817373"/>
              <a:ext cx="227620" cy="206720"/>
            </a:xfrm>
            <a:custGeom>
              <a:avLst/>
              <a:gdLst/>
              <a:ahLst/>
              <a:cxnLst/>
              <a:rect l="l" t="t" r="r" b="b"/>
              <a:pathLst>
                <a:path w="442595" h="401954">
                  <a:moveTo>
                    <a:pt x="0" y="200875"/>
                  </a:moveTo>
                  <a:lnTo>
                    <a:pt x="5837" y="154814"/>
                  </a:lnTo>
                  <a:lnTo>
                    <a:pt x="22465" y="112532"/>
                  </a:lnTo>
                  <a:lnTo>
                    <a:pt x="48557" y="75235"/>
                  </a:lnTo>
                  <a:lnTo>
                    <a:pt x="82787" y="44128"/>
                  </a:lnTo>
                  <a:lnTo>
                    <a:pt x="123826" y="20416"/>
                  </a:lnTo>
                  <a:lnTo>
                    <a:pt x="170350" y="5304"/>
                  </a:lnTo>
                  <a:lnTo>
                    <a:pt x="221030" y="0"/>
                  </a:lnTo>
                  <a:lnTo>
                    <a:pt x="271711" y="5304"/>
                  </a:lnTo>
                  <a:lnTo>
                    <a:pt x="318234" y="20416"/>
                  </a:lnTo>
                  <a:lnTo>
                    <a:pt x="359274" y="44128"/>
                  </a:lnTo>
                  <a:lnTo>
                    <a:pt x="393503" y="75235"/>
                  </a:lnTo>
                  <a:lnTo>
                    <a:pt x="419595" y="112532"/>
                  </a:lnTo>
                  <a:lnTo>
                    <a:pt x="436224" y="154814"/>
                  </a:lnTo>
                  <a:lnTo>
                    <a:pt x="442061" y="200875"/>
                  </a:lnTo>
                  <a:lnTo>
                    <a:pt x="436224" y="246932"/>
                  </a:lnTo>
                  <a:lnTo>
                    <a:pt x="419595" y="289213"/>
                  </a:lnTo>
                  <a:lnTo>
                    <a:pt x="393503" y="326510"/>
                  </a:lnTo>
                  <a:lnTo>
                    <a:pt x="359274" y="357619"/>
                  </a:lnTo>
                  <a:lnTo>
                    <a:pt x="318234" y="381333"/>
                  </a:lnTo>
                  <a:lnTo>
                    <a:pt x="271711" y="396446"/>
                  </a:lnTo>
                  <a:lnTo>
                    <a:pt x="221030" y="401751"/>
                  </a:lnTo>
                  <a:lnTo>
                    <a:pt x="170350" y="396446"/>
                  </a:lnTo>
                  <a:lnTo>
                    <a:pt x="123826" y="381333"/>
                  </a:lnTo>
                  <a:lnTo>
                    <a:pt x="82787" y="357619"/>
                  </a:lnTo>
                  <a:lnTo>
                    <a:pt x="48557" y="326510"/>
                  </a:lnTo>
                  <a:lnTo>
                    <a:pt x="22465" y="289213"/>
                  </a:lnTo>
                  <a:lnTo>
                    <a:pt x="5837" y="246932"/>
                  </a:lnTo>
                  <a:lnTo>
                    <a:pt x="0" y="200875"/>
                  </a:lnTo>
                  <a:close/>
                </a:path>
              </a:pathLst>
            </a:custGeom>
            <a:ln w="15875">
              <a:solidFill>
                <a:srgbClr val="FF0000"/>
              </a:solidFill>
              <a:prstDash val="dash"/>
            </a:ln>
          </p:spPr>
          <p:txBody>
            <a:bodyPr wrap="square" lIns="0" tIns="0" rIns="0" bIns="0" rtlCol="0"/>
            <a:lstStyle/>
            <a:p>
              <a:endParaRPr sz="609"/>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lang="en-US" spc="-3" dirty="0"/>
              <a:t>Home Key Navigation</a:t>
            </a:r>
            <a:endParaRPr spc="75" dirty="0"/>
          </a:p>
        </p:txBody>
      </p:sp>
      <p:sp>
        <p:nvSpPr>
          <p:cNvPr id="9" name="object 9"/>
          <p:cNvSpPr txBox="1"/>
          <p:nvPr/>
        </p:nvSpPr>
        <p:spPr>
          <a:xfrm>
            <a:off x="304800" y="838200"/>
            <a:ext cx="2133600" cy="2006703"/>
          </a:xfrm>
          <a:prstGeom prst="rect">
            <a:avLst/>
          </a:prstGeom>
        </p:spPr>
        <p:txBody>
          <a:bodyPr vert="horz" wrap="square" lIns="0" tIns="0" rIns="0" bIns="0" rtlCol="0">
            <a:spAutoFit/>
          </a:bodyPr>
          <a:lstStyle/>
          <a:p>
            <a:pPr marL="6531"/>
            <a:r>
              <a:rPr sz="1400" b="1" dirty="0">
                <a:latin typeface="Century Gothic" panose="020B0502020202020204" pitchFamily="34" charset="0"/>
                <a:cs typeface="Calibri"/>
              </a:rPr>
              <a:t>Multi-channel</a:t>
            </a:r>
            <a:r>
              <a:rPr sz="1400" b="1" spc="62" dirty="0">
                <a:latin typeface="Century Gothic" panose="020B0502020202020204" pitchFamily="34" charset="0"/>
                <a:cs typeface="Calibri"/>
              </a:rPr>
              <a:t> </a:t>
            </a:r>
            <a:r>
              <a:rPr sz="1400" b="1" spc="31" dirty="0">
                <a:latin typeface="Century Gothic" panose="020B0502020202020204" pitchFamily="34" charset="0"/>
                <a:cs typeface="Calibri"/>
              </a:rPr>
              <a:t>Display</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sz="1200" spc="31" dirty="0">
                <a:latin typeface="Century Gothic" panose="020B0502020202020204" pitchFamily="34" charset="0"/>
                <a:cs typeface="Calibri"/>
              </a:rPr>
              <a:t>Display </a:t>
            </a:r>
            <a:r>
              <a:rPr sz="1200" spc="10" dirty="0">
                <a:latin typeface="Century Gothic" panose="020B0502020202020204" pitchFamily="34" charset="0"/>
                <a:cs typeface="Calibri"/>
              </a:rPr>
              <a:t>up </a:t>
            </a:r>
            <a:r>
              <a:rPr sz="1200" spc="-26" dirty="0">
                <a:latin typeface="Century Gothic" panose="020B0502020202020204" pitchFamily="34" charset="0"/>
                <a:cs typeface="Calibri"/>
              </a:rPr>
              <a:t>to  </a:t>
            </a:r>
            <a:r>
              <a:rPr sz="1200" spc="87" dirty="0">
                <a:latin typeface="Century Gothic" panose="020B0502020202020204" pitchFamily="34" charset="0"/>
                <a:cs typeface="Calibri"/>
              </a:rPr>
              <a:t>4</a:t>
            </a:r>
            <a:r>
              <a:rPr sz="1200" spc="75" dirty="0">
                <a:latin typeface="Century Gothic" panose="020B0502020202020204" pitchFamily="34" charset="0"/>
                <a:cs typeface="Calibri"/>
              </a:rPr>
              <a:t> </a:t>
            </a:r>
            <a:r>
              <a:rPr sz="1200" spc="8" dirty="0">
                <a:latin typeface="Century Gothic" panose="020B0502020202020204" pitchFamily="34" charset="0"/>
                <a:cs typeface="Calibri"/>
              </a:rPr>
              <a:t>traces</a:t>
            </a:r>
            <a:endParaRPr sz="1200" dirty="0">
              <a:latin typeface="Century Gothic" panose="020B0502020202020204" pitchFamily="34" charset="0"/>
              <a:cs typeface="Calibri"/>
            </a:endParaRPr>
          </a:p>
          <a:p>
            <a:pPr marL="152824" marR="2612" indent="-146293">
              <a:lnSpc>
                <a:spcPct val="110000"/>
              </a:lnSpc>
              <a:buFont typeface="Arial"/>
              <a:buChar char="•"/>
              <a:tabLst>
                <a:tab pos="153151" algn="l"/>
              </a:tabLst>
            </a:pPr>
            <a:r>
              <a:rPr sz="1200" spc="44" dirty="0">
                <a:latin typeface="Century Gothic" panose="020B0502020202020204" pitchFamily="34" charset="0"/>
                <a:cs typeface="Calibri"/>
              </a:rPr>
              <a:t>Any </a:t>
            </a:r>
            <a:r>
              <a:rPr sz="1200" spc="13" dirty="0">
                <a:latin typeface="Century Gothic" panose="020B0502020202020204" pitchFamily="34" charset="0"/>
                <a:cs typeface="Calibri"/>
              </a:rPr>
              <a:t>combination </a:t>
            </a:r>
            <a:r>
              <a:rPr sz="1200" dirty="0">
                <a:latin typeface="Century Gothic" panose="020B0502020202020204" pitchFamily="34" charset="0"/>
                <a:cs typeface="Calibri"/>
              </a:rPr>
              <a:t>of </a:t>
            </a:r>
            <a:r>
              <a:rPr sz="1200" spc="111" dirty="0">
                <a:latin typeface="Century Gothic" panose="020B0502020202020204" pitchFamily="34" charset="0"/>
                <a:cs typeface="Calibri"/>
              </a:rPr>
              <a:t>ECG </a:t>
            </a:r>
            <a:r>
              <a:rPr sz="1200" spc="39" dirty="0">
                <a:latin typeface="Century Gothic" panose="020B0502020202020204" pitchFamily="34" charset="0"/>
                <a:cs typeface="Calibri"/>
              </a:rPr>
              <a:t>and  </a:t>
            </a:r>
            <a:r>
              <a:rPr sz="1200" spc="-10" dirty="0">
                <a:latin typeface="Century Gothic" panose="020B0502020202020204" pitchFamily="34" charset="0"/>
                <a:cs typeface="Calibri"/>
              </a:rPr>
              <a:t>other</a:t>
            </a:r>
            <a:r>
              <a:rPr sz="1200" spc="33" dirty="0">
                <a:latin typeface="Century Gothic" panose="020B0502020202020204" pitchFamily="34" charset="0"/>
                <a:cs typeface="Calibri"/>
              </a:rPr>
              <a:t> </a:t>
            </a:r>
            <a:r>
              <a:rPr sz="1200" spc="10" dirty="0">
                <a:latin typeface="Century Gothic" panose="020B0502020202020204" pitchFamily="34" charset="0"/>
                <a:cs typeface="Calibri"/>
              </a:rPr>
              <a:t>waveforms</a:t>
            </a:r>
            <a:endParaRPr lang="en-US" sz="1200" spc="10" dirty="0">
              <a:latin typeface="Century Gothic" panose="020B0502020202020204" pitchFamily="34" charset="0"/>
              <a:cs typeface="Calibri"/>
            </a:endParaRPr>
          </a:p>
          <a:p>
            <a:pPr marL="152824" marR="2612" indent="-146293">
              <a:lnSpc>
                <a:spcPct val="110000"/>
              </a:lnSpc>
              <a:buFont typeface="Arial"/>
              <a:buChar char="•"/>
              <a:tabLst>
                <a:tab pos="153151" algn="l"/>
              </a:tabLst>
            </a:pPr>
            <a:r>
              <a:rPr lang="en-US" sz="1200" spc="10" dirty="0">
                <a:latin typeface="Century Gothic" panose="020B0502020202020204" pitchFamily="34" charset="0"/>
                <a:cs typeface="Calibri"/>
              </a:rPr>
              <a:t>Easily configurable to power up in Pads View and auto populate to a chosen Lead View upon placement of limb leads</a:t>
            </a:r>
            <a:endParaRPr sz="1200" dirty="0">
              <a:latin typeface="Century Gothic" panose="020B0502020202020204" pitchFamily="34" charset="0"/>
              <a:cs typeface="Calibri"/>
            </a:endParaRPr>
          </a:p>
        </p:txBody>
      </p:sp>
      <p:sp>
        <p:nvSpPr>
          <p:cNvPr id="11" name="object 11"/>
          <p:cNvSpPr/>
          <p:nvPr/>
        </p:nvSpPr>
        <p:spPr>
          <a:xfrm>
            <a:off x="2514600" y="1143000"/>
            <a:ext cx="2725782" cy="2291831"/>
          </a:xfrm>
          <a:prstGeom prst="rect">
            <a:avLst/>
          </a:prstGeom>
          <a:blipFill>
            <a:blip r:embed="rId3" cstate="print"/>
            <a:stretch>
              <a:fillRect/>
            </a:stretch>
          </a:blipFill>
        </p:spPr>
        <p:txBody>
          <a:bodyPr wrap="square" lIns="0" tIns="0" rIns="0" bIns="0" rtlCol="0"/>
          <a:lstStyle/>
          <a:p>
            <a:endParaRPr sz="609"/>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lang="en-US" spc="-3" dirty="0"/>
              <a:t>Home/Display Key</a:t>
            </a:r>
            <a:endParaRPr spc="75" dirty="0"/>
          </a:p>
        </p:txBody>
      </p:sp>
      <p:sp>
        <p:nvSpPr>
          <p:cNvPr id="9" name="object 9"/>
          <p:cNvSpPr txBox="1"/>
          <p:nvPr/>
        </p:nvSpPr>
        <p:spPr>
          <a:xfrm>
            <a:off x="381000" y="914400"/>
            <a:ext cx="1981200" cy="1323439"/>
          </a:xfrm>
          <a:prstGeom prst="rect">
            <a:avLst/>
          </a:prstGeom>
        </p:spPr>
        <p:txBody>
          <a:bodyPr vert="horz" wrap="square" lIns="0" tIns="0" rIns="0" bIns="0" rtlCol="0">
            <a:spAutoFit/>
          </a:bodyPr>
          <a:lstStyle/>
          <a:p>
            <a:pPr marL="6531"/>
            <a:r>
              <a:rPr sz="1400" b="1" spc="13" dirty="0">
                <a:latin typeface="Century Gothic" panose="020B0502020202020204" pitchFamily="34" charset="0"/>
                <a:cs typeface="Calibri"/>
              </a:rPr>
              <a:t>Vital </a:t>
            </a:r>
            <a:r>
              <a:rPr sz="1400" b="1" spc="-3" dirty="0">
                <a:latin typeface="Century Gothic" panose="020B0502020202020204" pitchFamily="34" charset="0"/>
                <a:cs typeface="Calibri"/>
              </a:rPr>
              <a:t>Trend</a:t>
            </a:r>
            <a:r>
              <a:rPr sz="1400" b="1" spc="98" dirty="0">
                <a:latin typeface="Century Gothic" panose="020B0502020202020204" pitchFamily="34" charset="0"/>
                <a:cs typeface="Calibri"/>
              </a:rPr>
              <a:t> </a:t>
            </a:r>
            <a:r>
              <a:rPr sz="1400" b="1" spc="31" dirty="0">
                <a:latin typeface="Century Gothic" panose="020B0502020202020204" pitchFamily="34" charset="0"/>
                <a:cs typeface="Calibri"/>
              </a:rPr>
              <a:t>Display</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sz="1200" spc="31" dirty="0">
                <a:latin typeface="Century Gothic" panose="020B0502020202020204" pitchFamily="34" charset="0"/>
                <a:cs typeface="Calibri"/>
              </a:rPr>
              <a:t>View </a:t>
            </a:r>
            <a:r>
              <a:rPr sz="1200" spc="5" dirty="0">
                <a:latin typeface="Century Gothic" panose="020B0502020202020204" pitchFamily="34" charset="0"/>
                <a:cs typeface="Calibri"/>
              </a:rPr>
              <a:t>vital </a:t>
            </a:r>
            <a:r>
              <a:rPr sz="1200" spc="-5" dirty="0">
                <a:latin typeface="Century Gothic" panose="020B0502020202020204" pitchFamily="34" charset="0"/>
                <a:cs typeface="Calibri"/>
              </a:rPr>
              <a:t>trends </a:t>
            </a:r>
            <a:r>
              <a:rPr sz="1200" spc="13" dirty="0">
                <a:latin typeface="Century Gothic" panose="020B0502020202020204" pitchFamily="34" charset="0"/>
                <a:cs typeface="Calibri"/>
              </a:rPr>
              <a:t>on</a:t>
            </a:r>
            <a:r>
              <a:rPr sz="1200" spc="198" dirty="0">
                <a:latin typeface="Century Gothic" panose="020B0502020202020204" pitchFamily="34" charset="0"/>
                <a:cs typeface="Calibri"/>
              </a:rPr>
              <a:t> </a:t>
            </a:r>
            <a:r>
              <a:rPr sz="1200" spc="10" dirty="0">
                <a:latin typeface="Century Gothic" panose="020B0502020202020204" pitchFamily="34" charset="0"/>
                <a:cs typeface="Calibri"/>
              </a:rPr>
              <a:t>screen</a:t>
            </a:r>
            <a:endParaRPr lang="en-US" sz="1200" spc="10" dirty="0">
              <a:latin typeface="Century Gothic" panose="020B0502020202020204" pitchFamily="34" charset="0"/>
              <a:cs typeface="Calibri"/>
            </a:endParaRPr>
          </a:p>
          <a:p>
            <a:pPr marL="152824" indent="-146293">
              <a:buFont typeface="Arial"/>
              <a:buChar char="•"/>
              <a:tabLst>
                <a:tab pos="153151" algn="l"/>
              </a:tabLst>
            </a:pPr>
            <a:r>
              <a:rPr lang="en-US" sz="1200" spc="10" dirty="0">
                <a:latin typeface="Century Gothic" panose="020B0502020202020204" pitchFamily="34" charset="0"/>
                <a:cs typeface="Calibri"/>
              </a:rPr>
              <a:t>Provides access to print snapshots to trend screen </a:t>
            </a:r>
            <a:endParaRPr sz="1200" dirty="0">
              <a:latin typeface="Century Gothic" panose="020B0502020202020204" pitchFamily="34" charset="0"/>
              <a:cs typeface="Calibri"/>
            </a:endParaRPr>
          </a:p>
        </p:txBody>
      </p:sp>
      <p:sp>
        <p:nvSpPr>
          <p:cNvPr id="12" name="object 12"/>
          <p:cNvSpPr/>
          <p:nvPr/>
        </p:nvSpPr>
        <p:spPr>
          <a:xfrm>
            <a:off x="2362200" y="914400"/>
            <a:ext cx="2878183" cy="2503617"/>
          </a:xfrm>
          <a:prstGeom prst="rect">
            <a:avLst/>
          </a:prstGeom>
          <a:blipFill>
            <a:blip r:embed="rId3" cstate="print"/>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lang="en-US" spc="-3" dirty="0"/>
              <a:t>Home/Display Key</a:t>
            </a:r>
            <a:endParaRPr spc="75" dirty="0"/>
          </a:p>
        </p:txBody>
      </p:sp>
      <p:sp>
        <p:nvSpPr>
          <p:cNvPr id="9" name="object 9"/>
          <p:cNvSpPr txBox="1"/>
          <p:nvPr/>
        </p:nvSpPr>
        <p:spPr>
          <a:xfrm>
            <a:off x="381000" y="838200"/>
            <a:ext cx="2057400" cy="1212640"/>
          </a:xfrm>
          <a:prstGeom prst="rect">
            <a:avLst/>
          </a:prstGeom>
        </p:spPr>
        <p:txBody>
          <a:bodyPr vert="horz" wrap="square" lIns="0" tIns="0" rIns="0" bIns="0" rtlCol="0">
            <a:spAutoFit/>
          </a:bodyPr>
          <a:lstStyle/>
          <a:p>
            <a:pPr marL="6531"/>
            <a:r>
              <a:rPr sz="1400" b="1" spc="26" dirty="0">
                <a:latin typeface="Century Gothic" panose="020B0502020202020204" pitchFamily="34" charset="0"/>
                <a:cs typeface="Calibri"/>
              </a:rPr>
              <a:t>Large Numeric</a:t>
            </a:r>
            <a:r>
              <a:rPr sz="1400" b="1" spc="77" dirty="0">
                <a:latin typeface="Century Gothic" panose="020B0502020202020204" pitchFamily="34" charset="0"/>
                <a:cs typeface="Calibri"/>
              </a:rPr>
              <a:t> </a:t>
            </a:r>
            <a:r>
              <a:rPr sz="1400" b="1" spc="31" dirty="0">
                <a:latin typeface="Century Gothic" panose="020B0502020202020204" pitchFamily="34" charset="0"/>
                <a:cs typeface="Calibri"/>
              </a:rPr>
              <a:t>Display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8" dirty="0">
                <a:latin typeface="Century Gothic" panose="020B0502020202020204" pitchFamily="34" charset="0"/>
                <a:cs typeface="Calibri"/>
              </a:rPr>
              <a:t>Improved </a:t>
            </a:r>
            <a:r>
              <a:rPr sz="1200" spc="10" dirty="0">
                <a:latin typeface="Century Gothic" panose="020B0502020202020204" pitchFamily="34" charset="0"/>
                <a:cs typeface="Calibri"/>
              </a:rPr>
              <a:t>visibility </a:t>
            </a:r>
            <a:r>
              <a:rPr sz="1200" dirty="0">
                <a:latin typeface="Century Gothic" panose="020B0502020202020204" pitchFamily="34" charset="0"/>
                <a:cs typeface="Calibri"/>
              </a:rPr>
              <a:t>at </a:t>
            </a:r>
            <a:r>
              <a:rPr sz="1200" spc="13" dirty="0">
                <a:latin typeface="Century Gothic" panose="020B0502020202020204" pitchFamily="34" charset="0"/>
                <a:cs typeface="Calibri"/>
              </a:rPr>
              <a:t>greater  distances</a:t>
            </a:r>
            <a:endParaRPr lang="en-US" sz="1200" spc="13" dirty="0">
              <a:latin typeface="Century Gothic" panose="020B0502020202020204" pitchFamily="34" charset="0"/>
              <a:cs typeface="Calibri"/>
            </a:endParaRPr>
          </a:p>
          <a:p>
            <a:pPr marL="152824" marR="2612" indent="-146293">
              <a:lnSpc>
                <a:spcPct val="110000"/>
              </a:lnSpc>
              <a:buFont typeface="Arial"/>
              <a:buChar char="•"/>
              <a:tabLst>
                <a:tab pos="153151" algn="l"/>
              </a:tabLst>
            </a:pPr>
            <a:r>
              <a:rPr lang="en-US" sz="1200" spc="13" dirty="0">
                <a:latin typeface="Century Gothic" panose="020B0502020202020204" pitchFamily="34" charset="0"/>
                <a:cs typeface="Calibri"/>
              </a:rPr>
              <a:t>Provides a BLS view without waveforms</a:t>
            </a:r>
            <a:endParaRPr sz="1200" dirty="0">
              <a:latin typeface="Century Gothic" panose="020B0502020202020204" pitchFamily="34" charset="0"/>
              <a:cs typeface="Calibri"/>
            </a:endParaRPr>
          </a:p>
        </p:txBody>
      </p:sp>
      <p:sp>
        <p:nvSpPr>
          <p:cNvPr id="12" name="object 12"/>
          <p:cNvSpPr/>
          <p:nvPr/>
        </p:nvSpPr>
        <p:spPr>
          <a:xfrm>
            <a:off x="2362200" y="1143000"/>
            <a:ext cx="2813942" cy="2368031"/>
          </a:xfrm>
          <a:prstGeom prst="rect">
            <a:avLst/>
          </a:prstGeom>
          <a:blipFill>
            <a:blip r:embed="rId3" cstate="print"/>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p:nvPr/>
        </p:nvSpPr>
        <p:spPr>
          <a:xfrm>
            <a:off x="448221" y="527415"/>
            <a:ext cx="4455249"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913"/>
          </a:xfrm>
          <a:prstGeom prst="rect">
            <a:avLst/>
          </a:prstGeom>
        </p:spPr>
        <p:txBody>
          <a:bodyPr vert="horz" wrap="square" lIns="0" tIns="0" rIns="0" bIns="0" rtlCol="0">
            <a:spAutoFit/>
          </a:bodyPr>
          <a:lstStyle/>
          <a:p>
            <a:pPr marL="6531"/>
            <a:r>
              <a:rPr spc="46" dirty="0">
                <a:solidFill>
                  <a:srgbClr val="0070C0"/>
                </a:solidFill>
              </a:rPr>
              <a:t>Disclaimer</a:t>
            </a:r>
          </a:p>
        </p:txBody>
      </p:sp>
      <p:sp>
        <p:nvSpPr>
          <p:cNvPr id="9" name="object 9"/>
          <p:cNvSpPr txBox="1"/>
          <p:nvPr/>
        </p:nvSpPr>
        <p:spPr>
          <a:xfrm>
            <a:off x="228600" y="914400"/>
            <a:ext cx="1981200" cy="1700466"/>
          </a:xfrm>
          <a:prstGeom prst="rect">
            <a:avLst/>
          </a:prstGeom>
        </p:spPr>
        <p:txBody>
          <a:bodyPr vert="horz" wrap="square" lIns="0" tIns="0" rIns="0" bIns="0" rtlCol="0">
            <a:spAutoFit/>
          </a:bodyPr>
          <a:lstStyle/>
          <a:p>
            <a:pPr marL="152824" indent="-146293">
              <a:buFont typeface="Arial"/>
              <a:buChar char="•"/>
              <a:tabLst>
                <a:tab pos="153151" algn="l"/>
              </a:tabLst>
            </a:pPr>
            <a:r>
              <a:rPr lang="en-US" sz="1200" b="1" spc="39" dirty="0">
                <a:latin typeface="Century Gothic" panose="020B0502020202020204" pitchFamily="34" charset="0"/>
                <a:cs typeface="Calibri"/>
              </a:rPr>
              <a:t>Subject to Medical Direction/Local </a:t>
            </a:r>
            <a:r>
              <a:rPr lang="en-US" sz="1200" b="1" spc="39" dirty="0" smtClean="0">
                <a:latin typeface="Century Gothic" panose="020B0502020202020204" pitchFamily="34" charset="0"/>
                <a:cs typeface="Calibri"/>
              </a:rPr>
              <a:t>Protocols</a:t>
            </a:r>
          </a:p>
          <a:p>
            <a:pPr marL="152824" indent="-146293">
              <a:buFont typeface="Arial"/>
              <a:buChar char="•"/>
              <a:tabLst>
                <a:tab pos="153151" algn="l"/>
              </a:tabLst>
            </a:pPr>
            <a:endParaRPr sz="1200" b="1" dirty="0">
              <a:latin typeface="Century Gothic" panose="020B0502020202020204" pitchFamily="34" charset="0"/>
              <a:cs typeface="Calibri"/>
            </a:endParaRPr>
          </a:p>
          <a:p>
            <a:pPr marL="152824" indent="-146293">
              <a:spcBef>
                <a:spcPts val="98"/>
              </a:spcBef>
              <a:buFont typeface="Arial"/>
              <a:buChar char="•"/>
              <a:tabLst>
                <a:tab pos="153151" algn="l"/>
              </a:tabLst>
            </a:pPr>
            <a:r>
              <a:rPr sz="1200" b="1" spc="31" dirty="0">
                <a:latin typeface="Century Gothic" panose="020B0502020202020204" pitchFamily="34" charset="0"/>
                <a:cs typeface="Calibri"/>
              </a:rPr>
              <a:t>Read </a:t>
            </a:r>
            <a:r>
              <a:rPr sz="1200" b="1" spc="8" dirty="0">
                <a:latin typeface="Century Gothic" panose="020B0502020202020204" pitchFamily="34" charset="0"/>
                <a:cs typeface="Calibri"/>
              </a:rPr>
              <a:t>operator’s</a:t>
            </a:r>
            <a:r>
              <a:rPr sz="1200" b="1" spc="82" dirty="0">
                <a:latin typeface="Century Gothic" panose="020B0502020202020204" pitchFamily="34" charset="0"/>
                <a:cs typeface="Calibri"/>
              </a:rPr>
              <a:t> </a:t>
            </a:r>
            <a:r>
              <a:rPr sz="1200" b="1" spc="15" dirty="0">
                <a:latin typeface="Century Gothic" panose="020B0502020202020204" pitchFamily="34" charset="0"/>
                <a:cs typeface="Calibri"/>
              </a:rPr>
              <a:t>manual</a:t>
            </a:r>
            <a:endParaRPr lang="en-US" sz="1200" b="1" spc="15" dirty="0">
              <a:latin typeface="Century Gothic" panose="020B0502020202020204" pitchFamily="34" charset="0"/>
              <a:cs typeface="Calibri"/>
            </a:endParaRPr>
          </a:p>
          <a:p>
            <a:pPr marL="152824" indent="-146293">
              <a:spcBef>
                <a:spcPts val="98"/>
              </a:spcBef>
              <a:buFont typeface="Arial"/>
              <a:buChar char="•"/>
              <a:tabLst>
                <a:tab pos="153151" algn="l"/>
              </a:tabLst>
            </a:pPr>
            <a:endParaRPr lang="en-US" sz="1200" b="1" spc="15" dirty="0" smtClean="0">
              <a:latin typeface="Century Gothic" panose="020B0502020202020204" pitchFamily="34" charset="0"/>
              <a:cs typeface="Calibri"/>
            </a:endParaRPr>
          </a:p>
          <a:p>
            <a:pPr marL="152824" indent="-146293">
              <a:spcBef>
                <a:spcPts val="98"/>
              </a:spcBef>
              <a:buFont typeface="Arial"/>
              <a:buChar char="•"/>
              <a:tabLst>
                <a:tab pos="153151" algn="l"/>
              </a:tabLst>
            </a:pPr>
            <a:r>
              <a:rPr lang="en-US" sz="1200" b="1" spc="15" dirty="0" smtClean="0">
                <a:latin typeface="Century Gothic" panose="020B0502020202020204" pitchFamily="34" charset="0"/>
                <a:cs typeface="Calibri"/>
              </a:rPr>
              <a:t>Based </a:t>
            </a:r>
            <a:r>
              <a:rPr lang="en-US" sz="1200" b="1" spc="15" dirty="0">
                <a:latin typeface="Century Gothic" panose="020B0502020202020204" pitchFamily="34" charset="0"/>
                <a:cs typeface="Calibri"/>
              </a:rPr>
              <a:t>upon most recent software release</a:t>
            </a:r>
            <a:endParaRPr sz="1200" b="1" dirty="0">
              <a:latin typeface="Century Gothic" panose="020B0502020202020204" pitchFamily="34" charset="0"/>
              <a:cs typeface="Calibri"/>
            </a:endParaRPr>
          </a:p>
        </p:txBody>
      </p:sp>
      <p:sp>
        <p:nvSpPr>
          <p:cNvPr id="11" name="object 11"/>
          <p:cNvSpPr/>
          <p:nvPr/>
        </p:nvSpPr>
        <p:spPr>
          <a:xfrm>
            <a:off x="2750256" y="1403737"/>
            <a:ext cx="2130291" cy="1598893"/>
          </a:xfrm>
          <a:prstGeom prst="rect">
            <a:avLst/>
          </a:prstGeom>
          <a:blipFill>
            <a:blip r:embed="rId3" cstate="print"/>
            <a:stretch>
              <a:fillRect/>
            </a:stretch>
          </a:blipFill>
        </p:spPr>
        <p:txBody>
          <a:bodyPr wrap="square" lIns="0" tIns="0" rIns="0" bIns="0" rtlCol="0"/>
          <a:lstStyle/>
          <a:p>
            <a:endParaRPr sz="609"/>
          </a:p>
        </p:txBody>
      </p:sp>
      <p:sp>
        <p:nvSpPr>
          <p:cNvPr id="12" name="object 12"/>
          <p:cNvSpPr/>
          <p:nvPr/>
        </p:nvSpPr>
        <p:spPr>
          <a:xfrm>
            <a:off x="2286000" y="762000"/>
            <a:ext cx="2813942" cy="2435481"/>
          </a:xfrm>
          <a:prstGeom prst="rect">
            <a:avLst/>
          </a:prstGeom>
          <a:blipFill>
            <a:blip r:embed="rId4" cstate="print"/>
            <a:stretch>
              <a:fillRect/>
            </a:stretch>
          </a:blipFill>
        </p:spPr>
        <p:txBody>
          <a:bodyPr wrap="square" lIns="0" tIns="0" rIns="0" bIns="0" rtlCol="0"/>
          <a:lstStyle/>
          <a:p>
            <a:endParaRPr sz="609"/>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48216" y="519693"/>
            <a:ext cx="4455255"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3" dirty="0"/>
              <a:t>Permanent</a:t>
            </a:r>
            <a:r>
              <a:rPr spc="105" dirty="0"/>
              <a:t> </a:t>
            </a:r>
            <a:r>
              <a:rPr spc="75" dirty="0"/>
              <a:t>Keys</a:t>
            </a:r>
          </a:p>
        </p:txBody>
      </p:sp>
      <p:sp>
        <p:nvSpPr>
          <p:cNvPr id="9" name="object 9"/>
          <p:cNvSpPr txBox="1"/>
          <p:nvPr/>
        </p:nvSpPr>
        <p:spPr>
          <a:xfrm>
            <a:off x="304800" y="762000"/>
            <a:ext cx="2209800" cy="2999796"/>
          </a:xfrm>
          <a:prstGeom prst="rect">
            <a:avLst/>
          </a:prstGeom>
        </p:spPr>
        <p:txBody>
          <a:bodyPr vert="horz" wrap="square" lIns="0" tIns="0" rIns="0" bIns="0" rtlCol="0">
            <a:spAutoFit/>
          </a:bodyPr>
          <a:lstStyle/>
          <a:p>
            <a:pPr marL="6531"/>
            <a:r>
              <a:rPr sz="1400" b="1" spc="39" dirty="0">
                <a:latin typeface="Century Gothic" panose="020B0502020202020204" pitchFamily="34" charset="0"/>
                <a:cs typeface="Calibri"/>
              </a:rPr>
              <a:t>Navigation</a:t>
            </a:r>
            <a:r>
              <a:rPr sz="1400" b="1" spc="51" dirty="0">
                <a:latin typeface="Century Gothic" panose="020B0502020202020204" pitchFamily="34" charset="0"/>
                <a:cs typeface="Calibri"/>
              </a:rPr>
              <a:t> </a:t>
            </a:r>
            <a:r>
              <a:rPr sz="1400" b="1" spc="31" dirty="0">
                <a:latin typeface="Century Gothic" panose="020B0502020202020204" pitchFamily="34" charset="0"/>
                <a:cs typeface="Calibri"/>
              </a:rPr>
              <a:t>Keys</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sz="1200" spc="26" dirty="0">
                <a:latin typeface="Century Gothic" panose="020B0502020202020204" pitchFamily="34" charset="0"/>
                <a:cs typeface="Calibri"/>
              </a:rPr>
              <a:t>3-Key</a:t>
            </a:r>
            <a:r>
              <a:rPr sz="1200" spc="23" dirty="0">
                <a:latin typeface="Century Gothic" panose="020B0502020202020204" pitchFamily="34" charset="0"/>
                <a:cs typeface="Calibri"/>
              </a:rPr>
              <a:t> </a:t>
            </a:r>
            <a:r>
              <a:rPr sz="1200" spc="8" dirty="0">
                <a:latin typeface="Century Gothic" panose="020B0502020202020204" pitchFamily="34" charset="0"/>
                <a:cs typeface="Calibri"/>
              </a:rPr>
              <a:t>Cluster</a:t>
            </a:r>
            <a:endParaRPr sz="1200"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31" dirty="0">
                <a:latin typeface="Century Gothic" panose="020B0502020202020204" pitchFamily="34" charset="0"/>
                <a:cs typeface="Calibri"/>
              </a:rPr>
              <a:t>Clockwise</a:t>
            </a:r>
            <a:endParaRPr sz="1100"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10" dirty="0">
                <a:latin typeface="Century Gothic" panose="020B0502020202020204" pitchFamily="34" charset="0"/>
                <a:cs typeface="Calibri"/>
              </a:rPr>
              <a:t>Counter</a:t>
            </a:r>
            <a:r>
              <a:rPr sz="1100" spc="51" dirty="0">
                <a:latin typeface="Century Gothic" panose="020B0502020202020204" pitchFamily="34" charset="0"/>
                <a:cs typeface="Calibri"/>
              </a:rPr>
              <a:t> </a:t>
            </a:r>
            <a:r>
              <a:rPr sz="1100" spc="21" dirty="0">
                <a:latin typeface="Century Gothic" panose="020B0502020202020204" pitchFamily="34" charset="0"/>
                <a:cs typeface="Calibri"/>
              </a:rPr>
              <a:t>clockwise</a:t>
            </a:r>
            <a:endParaRPr sz="1100"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10" dirty="0">
                <a:latin typeface="Century Gothic" panose="020B0502020202020204" pitchFamily="34" charset="0"/>
                <a:cs typeface="Calibri"/>
              </a:rPr>
              <a:t>Select</a:t>
            </a:r>
            <a:endParaRPr sz="11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10" dirty="0">
                <a:latin typeface="Century Gothic" panose="020B0502020202020204" pitchFamily="34" charset="0"/>
                <a:cs typeface="Calibri"/>
              </a:rPr>
              <a:t>Indicator</a:t>
            </a:r>
            <a:r>
              <a:rPr sz="1200" spc="51" dirty="0">
                <a:latin typeface="Century Gothic" panose="020B0502020202020204" pitchFamily="34" charset="0"/>
                <a:cs typeface="Calibri"/>
              </a:rPr>
              <a:t> </a:t>
            </a:r>
            <a:r>
              <a:rPr sz="1200" spc="31" dirty="0">
                <a:latin typeface="Century Gothic" panose="020B0502020202020204" pitchFamily="34" charset="0"/>
                <a:cs typeface="Calibri"/>
              </a:rPr>
              <a:t>Box</a:t>
            </a:r>
            <a:endParaRPr sz="1200" dirty="0">
              <a:latin typeface="Century Gothic" panose="020B0502020202020204" pitchFamily="34" charset="0"/>
              <a:cs typeface="Calibri"/>
            </a:endParaRPr>
          </a:p>
          <a:p>
            <a:pPr marL="347446" marR="2612" lvl="1" indent="-146620">
              <a:lnSpc>
                <a:spcPct val="110000"/>
              </a:lnSpc>
              <a:buFont typeface="Wingdings"/>
              <a:buChar char=""/>
              <a:tabLst>
                <a:tab pos="347446" algn="l"/>
              </a:tabLst>
            </a:pPr>
            <a:r>
              <a:rPr sz="1100" spc="23" dirty="0">
                <a:latin typeface="Century Gothic" panose="020B0502020202020204" pitchFamily="34" charset="0"/>
                <a:cs typeface="Calibri"/>
              </a:rPr>
              <a:t>Highlighted </a:t>
            </a:r>
            <a:r>
              <a:rPr sz="1100" spc="8" dirty="0">
                <a:latin typeface="Century Gothic" panose="020B0502020202020204" pitchFamily="34" charset="0"/>
                <a:cs typeface="Calibri"/>
              </a:rPr>
              <a:t>blue </a:t>
            </a:r>
            <a:r>
              <a:rPr sz="1100" spc="39" dirty="0">
                <a:latin typeface="Century Gothic" panose="020B0502020202020204" pitchFamily="34" charset="0"/>
                <a:cs typeface="Calibri"/>
              </a:rPr>
              <a:t>box </a:t>
            </a:r>
            <a:r>
              <a:rPr sz="1100" spc="13" dirty="0">
                <a:latin typeface="Century Gothic" panose="020B0502020202020204" pitchFamily="34" charset="0"/>
                <a:cs typeface="Calibri"/>
              </a:rPr>
              <a:t>on  </a:t>
            </a:r>
            <a:r>
              <a:rPr sz="1100" spc="10" dirty="0">
                <a:latin typeface="Century Gothic" panose="020B0502020202020204" pitchFamily="34" charset="0"/>
                <a:cs typeface="Calibri"/>
              </a:rPr>
              <a:t>screen </a:t>
            </a:r>
            <a:r>
              <a:rPr sz="1100" spc="31" dirty="0">
                <a:latin typeface="Century Gothic" panose="020B0502020202020204" pitchFamily="34" charset="0"/>
                <a:cs typeface="Calibri"/>
              </a:rPr>
              <a:t>display </a:t>
            </a:r>
            <a:r>
              <a:rPr sz="1100" spc="10" dirty="0">
                <a:latin typeface="Century Gothic" panose="020B0502020202020204" pitchFamily="34" charset="0"/>
                <a:cs typeface="Calibri"/>
              </a:rPr>
              <a:t>used </a:t>
            </a:r>
            <a:r>
              <a:rPr sz="1100" spc="-26" dirty="0">
                <a:latin typeface="Century Gothic" panose="020B0502020202020204" pitchFamily="34" charset="0"/>
                <a:cs typeface="Calibri"/>
              </a:rPr>
              <a:t>to </a:t>
            </a:r>
            <a:r>
              <a:rPr sz="1100" spc="-3" dirty="0">
                <a:latin typeface="Century Gothic" panose="020B0502020202020204" pitchFamily="34" charset="0"/>
                <a:cs typeface="Calibri"/>
              </a:rPr>
              <a:t>select  </a:t>
            </a:r>
            <a:r>
              <a:rPr sz="1100" spc="10" dirty="0">
                <a:latin typeface="Century Gothic" panose="020B0502020202020204" pitchFamily="34" charset="0"/>
                <a:cs typeface="Calibri"/>
              </a:rPr>
              <a:t>parameters</a:t>
            </a:r>
            <a:endParaRPr lang="en-US" sz="1100" spc="10" dirty="0">
              <a:latin typeface="Century Gothic" panose="020B0502020202020204" pitchFamily="34" charset="0"/>
              <a:cs typeface="Calibri"/>
            </a:endParaRPr>
          </a:p>
          <a:p>
            <a:pPr marL="112659" marR="2612" indent="-146946">
              <a:lnSpc>
                <a:spcPct val="110000"/>
              </a:lnSpc>
              <a:buFont typeface="Wingdings" panose="05000000000000000000" pitchFamily="2" charset="2"/>
              <a:buChar char="v"/>
              <a:tabLst>
                <a:tab pos="347446" algn="l"/>
              </a:tabLst>
            </a:pPr>
            <a:endParaRPr lang="en-US" sz="1200" spc="10" dirty="0">
              <a:latin typeface="Century Gothic" panose="020B0502020202020204" pitchFamily="34" charset="0"/>
              <a:cs typeface="Calibri"/>
            </a:endParaRPr>
          </a:p>
          <a:p>
            <a:pPr marL="112659" marR="2612" indent="-146946">
              <a:lnSpc>
                <a:spcPct val="110000"/>
              </a:lnSpc>
              <a:buFont typeface="Wingdings" panose="05000000000000000000" pitchFamily="2" charset="2"/>
              <a:buChar char="v"/>
              <a:tabLst>
                <a:tab pos="347446" algn="l"/>
              </a:tabLst>
            </a:pPr>
            <a:r>
              <a:rPr lang="en-US" sz="1200" spc="10" dirty="0">
                <a:latin typeface="Century Gothic" panose="020B0502020202020204" pitchFamily="34" charset="0"/>
                <a:cs typeface="Calibri"/>
              </a:rPr>
              <a:t>If you can highlight it in </a:t>
            </a:r>
            <a:r>
              <a:rPr lang="en-US" sz="1200" b="1" u="sng" spc="10" dirty="0">
                <a:solidFill>
                  <a:schemeClr val="accent1"/>
                </a:solidFill>
                <a:latin typeface="Century Gothic" panose="020B0502020202020204" pitchFamily="34" charset="0"/>
                <a:cs typeface="Calibri"/>
              </a:rPr>
              <a:t>blue</a:t>
            </a:r>
            <a:r>
              <a:rPr lang="en-US" sz="1200" spc="10" dirty="0">
                <a:latin typeface="Century Gothic" panose="020B0502020202020204" pitchFamily="34" charset="0"/>
                <a:cs typeface="Calibri"/>
              </a:rPr>
              <a:t>, there is something you can do by pressing the “Select” key</a:t>
            </a:r>
          </a:p>
        </p:txBody>
      </p:sp>
      <p:grpSp>
        <p:nvGrpSpPr>
          <p:cNvPr id="17" name="Group 16"/>
          <p:cNvGrpSpPr/>
          <p:nvPr/>
        </p:nvGrpSpPr>
        <p:grpSpPr>
          <a:xfrm>
            <a:off x="2667000" y="838200"/>
            <a:ext cx="2452929" cy="2710812"/>
            <a:chOff x="2804871" y="1022988"/>
            <a:chExt cx="1931061" cy="2225322"/>
          </a:xfrm>
        </p:grpSpPr>
        <p:sp>
          <p:nvSpPr>
            <p:cNvPr id="11" name="object 11"/>
            <p:cNvSpPr/>
            <p:nvPr/>
          </p:nvSpPr>
          <p:spPr>
            <a:xfrm>
              <a:off x="2804871" y="1022988"/>
              <a:ext cx="1931061" cy="2225322"/>
            </a:xfrm>
            <a:prstGeom prst="rect">
              <a:avLst/>
            </a:prstGeom>
            <a:blipFill>
              <a:blip r:embed="rId3" cstate="print"/>
              <a:stretch>
                <a:fillRect/>
              </a:stretch>
            </a:blipFill>
          </p:spPr>
          <p:txBody>
            <a:bodyPr wrap="square" lIns="0" tIns="0" rIns="0" bIns="0" rtlCol="0"/>
            <a:lstStyle/>
            <a:p>
              <a:endParaRPr sz="609"/>
            </a:p>
          </p:txBody>
        </p:sp>
        <p:sp>
          <p:nvSpPr>
            <p:cNvPr id="12" name="object 12"/>
            <p:cNvSpPr/>
            <p:nvPr/>
          </p:nvSpPr>
          <p:spPr>
            <a:xfrm>
              <a:off x="4287233" y="1960222"/>
              <a:ext cx="347994" cy="328393"/>
            </a:xfrm>
            <a:prstGeom prst="rect">
              <a:avLst/>
            </a:prstGeom>
            <a:blipFill>
              <a:blip r:embed="rId4" cstate="print"/>
              <a:stretch>
                <a:fillRect/>
              </a:stretch>
            </a:blipFill>
          </p:spPr>
          <p:txBody>
            <a:bodyPr wrap="square" lIns="0" tIns="0" rIns="0" bIns="0" rtlCol="0"/>
            <a:lstStyle/>
            <a:p>
              <a:endParaRPr sz="609"/>
            </a:p>
          </p:txBody>
        </p:sp>
        <p:sp>
          <p:nvSpPr>
            <p:cNvPr id="13" name="object 13"/>
            <p:cNvSpPr/>
            <p:nvPr/>
          </p:nvSpPr>
          <p:spPr>
            <a:xfrm>
              <a:off x="4313635" y="1974129"/>
              <a:ext cx="296200" cy="276606"/>
            </a:xfrm>
            <a:custGeom>
              <a:avLst/>
              <a:gdLst/>
              <a:ahLst/>
              <a:cxnLst/>
              <a:rect l="l" t="t" r="r" b="b"/>
              <a:pathLst>
                <a:path w="575945" h="537845">
                  <a:moveTo>
                    <a:pt x="0" y="268681"/>
                  </a:moveTo>
                  <a:lnTo>
                    <a:pt x="3765" y="225100"/>
                  </a:lnTo>
                  <a:lnTo>
                    <a:pt x="14666" y="183757"/>
                  </a:lnTo>
                  <a:lnTo>
                    <a:pt x="32111" y="145207"/>
                  </a:lnTo>
                  <a:lnTo>
                    <a:pt x="55508" y="110002"/>
                  </a:lnTo>
                  <a:lnTo>
                    <a:pt x="84264" y="78695"/>
                  </a:lnTo>
                  <a:lnTo>
                    <a:pt x="117787" y="51840"/>
                  </a:lnTo>
                  <a:lnTo>
                    <a:pt x="155485" y="29990"/>
                  </a:lnTo>
                  <a:lnTo>
                    <a:pt x="196765" y="13697"/>
                  </a:lnTo>
                  <a:lnTo>
                    <a:pt x="241036" y="3516"/>
                  </a:lnTo>
                  <a:lnTo>
                    <a:pt x="287705" y="0"/>
                  </a:lnTo>
                  <a:lnTo>
                    <a:pt x="334371" y="3516"/>
                  </a:lnTo>
                  <a:lnTo>
                    <a:pt x="378640" y="13697"/>
                  </a:lnTo>
                  <a:lnTo>
                    <a:pt x="419920" y="29990"/>
                  </a:lnTo>
                  <a:lnTo>
                    <a:pt x="457618" y="51840"/>
                  </a:lnTo>
                  <a:lnTo>
                    <a:pt x="491142" y="78695"/>
                  </a:lnTo>
                  <a:lnTo>
                    <a:pt x="519899" y="110002"/>
                  </a:lnTo>
                  <a:lnTo>
                    <a:pt x="543297" y="145207"/>
                  </a:lnTo>
                  <a:lnTo>
                    <a:pt x="560743" y="183757"/>
                  </a:lnTo>
                  <a:lnTo>
                    <a:pt x="571645" y="225100"/>
                  </a:lnTo>
                  <a:lnTo>
                    <a:pt x="575411" y="268681"/>
                  </a:lnTo>
                  <a:lnTo>
                    <a:pt x="571645" y="312262"/>
                  </a:lnTo>
                  <a:lnTo>
                    <a:pt x="560743" y="353604"/>
                  </a:lnTo>
                  <a:lnTo>
                    <a:pt x="543297" y="392154"/>
                  </a:lnTo>
                  <a:lnTo>
                    <a:pt x="519899" y="427360"/>
                  </a:lnTo>
                  <a:lnTo>
                    <a:pt x="491142" y="458666"/>
                  </a:lnTo>
                  <a:lnTo>
                    <a:pt x="457618" y="485522"/>
                  </a:lnTo>
                  <a:lnTo>
                    <a:pt x="419920" y="507372"/>
                  </a:lnTo>
                  <a:lnTo>
                    <a:pt x="378640" y="523664"/>
                  </a:lnTo>
                  <a:lnTo>
                    <a:pt x="334371" y="533845"/>
                  </a:lnTo>
                  <a:lnTo>
                    <a:pt x="287705" y="537362"/>
                  </a:lnTo>
                  <a:lnTo>
                    <a:pt x="241036" y="533845"/>
                  </a:lnTo>
                  <a:lnTo>
                    <a:pt x="196765" y="523664"/>
                  </a:lnTo>
                  <a:lnTo>
                    <a:pt x="155485" y="507372"/>
                  </a:lnTo>
                  <a:lnTo>
                    <a:pt x="117787" y="485522"/>
                  </a:lnTo>
                  <a:lnTo>
                    <a:pt x="84264" y="458666"/>
                  </a:lnTo>
                  <a:lnTo>
                    <a:pt x="55508" y="427360"/>
                  </a:lnTo>
                  <a:lnTo>
                    <a:pt x="32111" y="392154"/>
                  </a:lnTo>
                  <a:lnTo>
                    <a:pt x="14666" y="353604"/>
                  </a:lnTo>
                  <a:lnTo>
                    <a:pt x="3765" y="312262"/>
                  </a:lnTo>
                  <a:lnTo>
                    <a:pt x="0" y="268681"/>
                  </a:lnTo>
                  <a:close/>
                </a:path>
              </a:pathLst>
            </a:custGeom>
            <a:ln w="15875">
              <a:solidFill>
                <a:srgbClr val="FF0000"/>
              </a:solidFill>
              <a:prstDash val="dash"/>
            </a:ln>
          </p:spPr>
          <p:txBody>
            <a:bodyPr wrap="square" lIns="0" tIns="0" rIns="0" bIns="0" rtlCol="0"/>
            <a:lstStyle/>
            <a:p>
              <a:endParaRPr sz="609"/>
            </a:p>
          </p:txBody>
        </p:sp>
        <p:sp>
          <p:nvSpPr>
            <p:cNvPr id="14" name="object 14"/>
            <p:cNvSpPr/>
            <p:nvPr/>
          </p:nvSpPr>
          <p:spPr>
            <a:xfrm>
              <a:off x="3197937" y="1650818"/>
              <a:ext cx="1029704" cy="793989"/>
            </a:xfrm>
            <a:prstGeom prst="rect">
              <a:avLst/>
            </a:prstGeom>
            <a:blipFill>
              <a:blip r:embed="rId5" cstate="print"/>
              <a:stretch>
                <a:fillRect/>
              </a:stretch>
            </a:blipFill>
          </p:spPr>
          <p:txBody>
            <a:bodyPr wrap="square" lIns="0" tIns="0" rIns="0" bIns="0" rtlCol="0"/>
            <a:lstStyle/>
            <a:p>
              <a:endParaRPr sz="609"/>
            </a:p>
          </p:txBody>
        </p:sp>
        <p:sp>
          <p:nvSpPr>
            <p:cNvPr id="15" name="object 15"/>
            <p:cNvSpPr/>
            <p:nvPr/>
          </p:nvSpPr>
          <p:spPr>
            <a:xfrm>
              <a:off x="3097468" y="1652197"/>
              <a:ext cx="548639" cy="121478"/>
            </a:xfrm>
            <a:prstGeom prst="rect">
              <a:avLst/>
            </a:prstGeom>
            <a:blipFill>
              <a:blip r:embed="rId6" cstate="print"/>
              <a:stretch>
                <a:fillRect/>
              </a:stretch>
            </a:blipFill>
          </p:spPr>
          <p:txBody>
            <a:bodyPr wrap="square" lIns="0" tIns="0" rIns="0" bIns="0" rtlCol="0"/>
            <a:lstStyle/>
            <a:p>
              <a:endParaRPr sz="609"/>
            </a:p>
          </p:txBody>
        </p:sp>
        <p:sp>
          <p:nvSpPr>
            <p:cNvPr id="16" name="object 16"/>
            <p:cNvSpPr/>
            <p:nvPr/>
          </p:nvSpPr>
          <p:spPr>
            <a:xfrm>
              <a:off x="3123282" y="1666534"/>
              <a:ext cx="497041" cy="69233"/>
            </a:xfrm>
            <a:custGeom>
              <a:avLst/>
              <a:gdLst/>
              <a:ahLst/>
              <a:cxnLst/>
              <a:rect l="l" t="t" r="r" b="b"/>
              <a:pathLst>
                <a:path w="966470" h="134619">
                  <a:moveTo>
                    <a:pt x="0" y="67170"/>
                  </a:moveTo>
                  <a:lnTo>
                    <a:pt x="53907" y="36301"/>
                  </a:lnTo>
                  <a:lnTo>
                    <a:pt x="93184" y="27500"/>
                  </a:lnTo>
                  <a:lnTo>
                    <a:pt x="141457" y="19673"/>
                  </a:lnTo>
                  <a:lnTo>
                    <a:pt x="197732" y="12960"/>
                  </a:lnTo>
                  <a:lnTo>
                    <a:pt x="261015" y="7497"/>
                  </a:lnTo>
                  <a:lnTo>
                    <a:pt x="330312" y="3424"/>
                  </a:lnTo>
                  <a:lnTo>
                    <a:pt x="404627" y="879"/>
                  </a:lnTo>
                  <a:lnTo>
                    <a:pt x="482968" y="0"/>
                  </a:lnTo>
                  <a:lnTo>
                    <a:pt x="561308" y="879"/>
                  </a:lnTo>
                  <a:lnTo>
                    <a:pt x="635624" y="3424"/>
                  </a:lnTo>
                  <a:lnTo>
                    <a:pt x="704920" y="7497"/>
                  </a:lnTo>
                  <a:lnTo>
                    <a:pt x="768204" y="12960"/>
                  </a:lnTo>
                  <a:lnTo>
                    <a:pt x="824479" y="19673"/>
                  </a:lnTo>
                  <a:lnTo>
                    <a:pt x="872752" y="27500"/>
                  </a:lnTo>
                  <a:lnTo>
                    <a:pt x="912028" y="36301"/>
                  </a:lnTo>
                  <a:lnTo>
                    <a:pt x="959615" y="56275"/>
                  </a:lnTo>
                  <a:lnTo>
                    <a:pt x="965936" y="67170"/>
                  </a:lnTo>
                  <a:lnTo>
                    <a:pt x="959615" y="78065"/>
                  </a:lnTo>
                  <a:lnTo>
                    <a:pt x="912028" y="98038"/>
                  </a:lnTo>
                  <a:lnTo>
                    <a:pt x="872752" y="106840"/>
                  </a:lnTo>
                  <a:lnTo>
                    <a:pt x="824479" y="114666"/>
                  </a:lnTo>
                  <a:lnTo>
                    <a:pt x="768204" y="121380"/>
                  </a:lnTo>
                  <a:lnTo>
                    <a:pt x="704920" y="126843"/>
                  </a:lnTo>
                  <a:lnTo>
                    <a:pt x="635624" y="130916"/>
                  </a:lnTo>
                  <a:lnTo>
                    <a:pt x="561308" y="133461"/>
                  </a:lnTo>
                  <a:lnTo>
                    <a:pt x="482968" y="134340"/>
                  </a:lnTo>
                  <a:lnTo>
                    <a:pt x="404627" y="133461"/>
                  </a:lnTo>
                  <a:lnTo>
                    <a:pt x="330312" y="130916"/>
                  </a:lnTo>
                  <a:lnTo>
                    <a:pt x="261015" y="126843"/>
                  </a:lnTo>
                  <a:lnTo>
                    <a:pt x="197732" y="121380"/>
                  </a:lnTo>
                  <a:lnTo>
                    <a:pt x="141457" y="114666"/>
                  </a:lnTo>
                  <a:lnTo>
                    <a:pt x="93184" y="106840"/>
                  </a:lnTo>
                  <a:lnTo>
                    <a:pt x="53907" y="98038"/>
                  </a:lnTo>
                  <a:lnTo>
                    <a:pt x="6321" y="78065"/>
                  </a:lnTo>
                  <a:lnTo>
                    <a:pt x="0" y="67170"/>
                  </a:lnTo>
                  <a:close/>
                </a:path>
              </a:pathLst>
            </a:custGeom>
            <a:ln w="15875">
              <a:solidFill>
                <a:srgbClr val="FF0000"/>
              </a:solidFill>
              <a:prstDash val="dash"/>
            </a:ln>
          </p:spPr>
          <p:txBody>
            <a:bodyPr wrap="square" lIns="0" tIns="0" rIns="0" bIns="0" rtlCol="0"/>
            <a:lstStyle/>
            <a:p>
              <a:endParaRPr sz="609"/>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48218" y="527413"/>
            <a:ext cx="4476208"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4404360" cy="284822"/>
          </a:xfrm>
          <a:prstGeom prst="rect">
            <a:avLst/>
          </a:prstGeom>
        </p:spPr>
        <p:txBody>
          <a:bodyPr vert="horz" wrap="square" lIns="0" tIns="0" rIns="0" bIns="0" rtlCol="0">
            <a:spAutoFit/>
          </a:bodyPr>
          <a:lstStyle/>
          <a:p>
            <a:pPr marL="6531"/>
            <a:r>
              <a:rPr lang="en-US" spc="257" dirty="0">
                <a:latin typeface="+mj-lt"/>
              </a:rPr>
              <a:t>Patient Monitoring</a:t>
            </a:r>
            <a:endParaRPr spc="21" dirty="0">
              <a:latin typeface="+mj-lt"/>
            </a:endParaRPr>
          </a:p>
        </p:txBody>
      </p:sp>
      <p:sp>
        <p:nvSpPr>
          <p:cNvPr id="11" name="object 11"/>
          <p:cNvSpPr/>
          <p:nvPr/>
        </p:nvSpPr>
        <p:spPr>
          <a:xfrm>
            <a:off x="2286000" y="609600"/>
            <a:ext cx="2896717" cy="2906637"/>
          </a:xfrm>
          <a:prstGeom prst="rect">
            <a:avLst/>
          </a:prstGeom>
          <a:blipFill>
            <a:blip r:embed="rId3" cstate="print"/>
            <a:stretch>
              <a:fillRect/>
            </a:stretch>
          </a:blipFill>
        </p:spPr>
        <p:txBody>
          <a:bodyPr wrap="square" lIns="0" tIns="0" rIns="0" bIns="0" rtlCol="0"/>
          <a:lstStyle/>
          <a:p>
            <a:endParaRPr sz="609"/>
          </a:p>
        </p:txBody>
      </p:sp>
      <p:sp>
        <p:nvSpPr>
          <p:cNvPr id="15" name="object 9"/>
          <p:cNvSpPr txBox="1"/>
          <p:nvPr/>
        </p:nvSpPr>
        <p:spPr>
          <a:xfrm>
            <a:off x="304800" y="914400"/>
            <a:ext cx="2133600" cy="1669688"/>
          </a:xfrm>
          <a:prstGeom prst="rect">
            <a:avLst/>
          </a:prstGeom>
        </p:spPr>
        <p:txBody>
          <a:bodyPr vert="horz" wrap="square" lIns="0" tIns="0" rIns="0" bIns="0" rtlCol="0">
            <a:spAutoFit/>
          </a:bodyPr>
          <a:lstStyle/>
          <a:p>
            <a:pPr marL="6531"/>
            <a:r>
              <a:rPr sz="1400" b="1" spc="8" dirty="0">
                <a:latin typeface="Century Gothic" panose="020B0502020202020204" pitchFamily="34" charset="0"/>
                <a:cs typeface="Calibri"/>
              </a:rPr>
              <a:t>Electrode</a:t>
            </a:r>
            <a:r>
              <a:rPr sz="1400" b="1" spc="28" dirty="0">
                <a:latin typeface="Century Gothic" panose="020B0502020202020204" pitchFamily="34" charset="0"/>
                <a:cs typeface="Calibri"/>
              </a:rPr>
              <a:t> </a:t>
            </a:r>
            <a:r>
              <a:rPr sz="1400" b="1" spc="26" dirty="0">
                <a:latin typeface="Century Gothic" panose="020B0502020202020204" pitchFamily="34" charset="0"/>
                <a:cs typeface="Calibri"/>
              </a:rPr>
              <a:t>Options</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8" indent="-146297">
              <a:buFont typeface="Arial"/>
              <a:buChar char="•"/>
              <a:tabLst>
                <a:tab pos="153154" algn="l"/>
              </a:tabLst>
            </a:pPr>
            <a:r>
              <a:rPr lang="en-US" sz="1200" spc="111" dirty="0">
                <a:latin typeface="Century Gothic" panose="020B0502020202020204" pitchFamily="34" charset="0"/>
                <a:cs typeface="Calibri"/>
              </a:rPr>
              <a:t>ECG</a:t>
            </a:r>
            <a:r>
              <a:rPr lang="en-US" sz="1200" spc="41" dirty="0">
                <a:latin typeface="Century Gothic" panose="020B0502020202020204" pitchFamily="34" charset="0"/>
                <a:cs typeface="Calibri"/>
              </a:rPr>
              <a:t> </a:t>
            </a:r>
            <a:r>
              <a:rPr lang="en-US" sz="1200" spc="5" dirty="0">
                <a:latin typeface="Century Gothic" panose="020B0502020202020204" pitchFamily="34" charset="0"/>
                <a:cs typeface="Calibri"/>
              </a:rPr>
              <a:t>electrodes</a:t>
            </a:r>
          </a:p>
          <a:p>
            <a:pPr marL="6531">
              <a:tabLst>
                <a:tab pos="153154" algn="l"/>
              </a:tabLst>
            </a:pPr>
            <a:endParaRPr lang="en-US" sz="1200" spc="44" dirty="0">
              <a:latin typeface="Century Gothic" panose="020B0502020202020204" pitchFamily="34" charset="0"/>
              <a:cs typeface="Calibri"/>
            </a:endParaRPr>
          </a:p>
          <a:p>
            <a:pPr marL="152828" indent="-146297">
              <a:buFont typeface="Arial"/>
              <a:buChar char="•"/>
              <a:tabLst>
                <a:tab pos="153154" algn="l"/>
              </a:tabLst>
            </a:pPr>
            <a:r>
              <a:rPr sz="1200" spc="44" dirty="0">
                <a:latin typeface="Century Gothic" panose="020B0502020202020204" pitchFamily="34" charset="0"/>
                <a:cs typeface="Calibri"/>
              </a:rPr>
              <a:t>CPR</a:t>
            </a:r>
            <a:r>
              <a:rPr sz="1200" spc="26" dirty="0">
                <a:latin typeface="Century Gothic" panose="020B0502020202020204" pitchFamily="34" charset="0"/>
                <a:cs typeface="Calibri"/>
              </a:rPr>
              <a:t> </a:t>
            </a:r>
            <a:r>
              <a:rPr sz="1200" spc="33" dirty="0">
                <a:latin typeface="Century Gothic" panose="020B0502020202020204" pitchFamily="34" charset="0"/>
                <a:cs typeface="Calibri"/>
              </a:rPr>
              <a:t>Stat-</a:t>
            </a:r>
            <a:r>
              <a:rPr sz="1200" spc="33" dirty="0" err="1">
                <a:latin typeface="Century Gothic" panose="020B0502020202020204" pitchFamily="34" charset="0"/>
                <a:cs typeface="Calibri"/>
              </a:rPr>
              <a:t>padz</a:t>
            </a:r>
            <a:r>
              <a:rPr sz="1200" spc="50" baseline="26455" dirty="0">
                <a:latin typeface="Century Gothic" panose="020B0502020202020204" pitchFamily="34" charset="0"/>
                <a:cs typeface="Calibri"/>
              </a:rPr>
              <a:t>®</a:t>
            </a:r>
            <a:endParaRPr lang="en-US" sz="1200" spc="50" baseline="26455" dirty="0">
              <a:latin typeface="Century Gothic" panose="020B0502020202020204" pitchFamily="34" charset="0"/>
              <a:cs typeface="Calibri"/>
            </a:endParaRPr>
          </a:p>
          <a:p>
            <a:pPr marL="6531">
              <a:tabLst>
                <a:tab pos="153154" algn="l"/>
              </a:tabLst>
            </a:pPr>
            <a:endParaRPr sz="1200" baseline="26455" dirty="0">
              <a:latin typeface="Century Gothic" panose="020B0502020202020204" pitchFamily="34" charset="0"/>
              <a:cs typeface="Calibri"/>
            </a:endParaRPr>
          </a:p>
          <a:p>
            <a:pPr marL="152828" indent="-146297">
              <a:spcBef>
                <a:spcPts val="98"/>
              </a:spcBef>
              <a:buFont typeface="Arial"/>
              <a:buChar char="•"/>
              <a:tabLst>
                <a:tab pos="153154" algn="l"/>
              </a:tabLst>
            </a:pPr>
            <a:r>
              <a:rPr sz="1200" spc="41" dirty="0">
                <a:latin typeface="Century Gothic" panose="020B0502020202020204" pitchFamily="34" charset="0"/>
                <a:cs typeface="Calibri"/>
              </a:rPr>
              <a:t>Pedi-padz</a:t>
            </a:r>
            <a:r>
              <a:rPr sz="1200" spc="62" baseline="26455" dirty="0">
                <a:latin typeface="Century Gothic" panose="020B0502020202020204" pitchFamily="34" charset="0"/>
                <a:cs typeface="Calibri"/>
              </a:rPr>
              <a:t>®</a:t>
            </a:r>
            <a:r>
              <a:rPr sz="1200" spc="116" baseline="26455" dirty="0">
                <a:latin typeface="Century Gothic" panose="020B0502020202020204" pitchFamily="34" charset="0"/>
                <a:cs typeface="Calibri"/>
              </a:rPr>
              <a:t> </a:t>
            </a:r>
            <a:r>
              <a:rPr sz="1200" spc="-13" dirty="0">
                <a:latin typeface="Century Gothic" panose="020B0502020202020204" pitchFamily="34" charset="0"/>
                <a:cs typeface="Calibri"/>
              </a:rPr>
              <a:t>II</a:t>
            </a:r>
            <a:endParaRPr lang="en-US" sz="1200" spc="-13" dirty="0">
              <a:latin typeface="Century Gothic" panose="020B0502020202020204" pitchFamily="34" charset="0"/>
              <a:cs typeface="Calibri"/>
            </a:endParaRPr>
          </a:p>
          <a:p>
            <a:pPr marL="152828" indent="-146297">
              <a:spcBef>
                <a:spcPts val="98"/>
              </a:spcBef>
              <a:buFont typeface="Arial"/>
              <a:buChar char="•"/>
              <a:tabLst>
                <a:tab pos="153154" algn="l"/>
              </a:tabLst>
            </a:pPr>
            <a:endParaRPr sz="1200" dirty="0">
              <a:latin typeface="Century Gothic" panose="020B0502020202020204" pitchFamily="34" charset="0"/>
              <a:cs typeface="Calibri"/>
            </a:endParaRPr>
          </a:p>
          <a:p>
            <a:pPr marL="152828" indent="-146297">
              <a:spcBef>
                <a:spcPts val="98"/>
              </a:spcBef>
              <a:buFont typeface="Arial"/>
              <a:buChar char="•"/>
              <a:tabLst>
                <a:tab pos="153154" algn="l"/>
              </a:tabLst>
            </a:pPr>
            <a:r>
              <a:rPr sz="1200" spc="15" dirty="0">
                <a:latin typeface="Century Gothic" panose="020B0502020202020204" pitchFamily="34" charset="0"/>
                <a:cs typeface="Calibri"/>
              </a:rPr>
              <a:t>Other </a:t>
            </a:r>
            <a:r>
              <a:rPr sz="1200" spc="10" dirty="0" smtClean="0">
                <a:latin typeface="Century Gothic" panose="020B0502020202020204" pitchFamily="34" charset="0"/>
                <a:cs typeface="Calibri"/>
              </a:rPr>
              <a:t>therapy</a:t>
            </a:r>
            <a:r>
              <a:rPr lang="en-US" sz="1200" spc="10" dirty="0" smtClean="0">
                <a:latin typeface="Century Gothic" panose="020B0502020202020204" pitchFamily="34" charset="0"/>
                <a:cs typeface="Calibri"/>
              </a:rPr>
              <a:t> </a:t>
            </a:r>
            <a:r>
              <a:rPr sz="1200" spc="5" dirty="0" smtClean="0">
                <a:latin typeface="Century Gothic" panose="020B0502020202020204" pitchFamily="34" charset="0"/>
                <a:cs typeface="Calibri"/>
              </a:rPr>
              <a:t>electrodes</a:t>
            </a:r>
            <a:endParaRPr sz="1200" dirty="0">
              <a:latin typeface="Century Gothic" panose="020B0502020202020204" pitchFamily="34" charset="0"/>
              <a:cs typeface="Calibri"/>
            </a:endParaRPr>
          </a:p>
        </p:txBody>
      </p:sp>
    </p:spTree>
    <p:extLst>
      <p:ext uri="{BB962C8B-B14F-4D97-AF65-F5344CB8AC3E}">
        <p14:creationId xmlns:p14="http://schemas.microsoft.com/office/powerpoint/2010/main" val="1812914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0"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4404360" cy="284822"/>
          </a:xfrm>
          <a:prstGeom prst="rect">
            <a:avLst/>
          </a:prstGeom>
        </p:spPr>
        <p:txBody>
          <a:bodyPr vert="horz" wrap="square" lIns="0" tIns="0" rIns="0" bIns="0" rtlCol="0">
            <a:spAutoFit/>
          </a:bodyPr>
          <a:lstStyle/>
          <a:p>
            <a:pPr marL="6531"/>
            <a:r>
              <a:rPr lang="en-US" spc="257" dirty="0"/>
              <a:t>Patient Monitoring</a:t>
            </a:r>
            <a:endParaRPr spc="31" dirty="0"/>
          </a:p>
        </p:txBody>
      </p:sp>
      <p:sp>
        <p:nvSpPr>
          <p:cNvPr id="12" name="object 12"/>
          <p:cNvSpPr/>
          <p:nvPr/>
        </p:nvSpPr>
        <p:spPr>
          <a:xfrm>
            <a:off x="2133600" y="1219200"/>
            <a:ext cx="2889234" cy="2274954"/>
          </a:xfrm>
          <a:prstGeom prst="rect">
            <a:avLst/>
          </a:prstGeom>
          <a:blipFill>
            <a:blip r:embed="rId3" cstate="print"/>
            <a:stretch>
              <a:fillRect/>
            </a:stretch>
          </a:blipFill>
        </p:spPr>
        <p:txBody>
          <a:bodyPr wrap="square" lIns="0" tIns="0" rIns="0" bIns="0" rtlCol="0"/>
          <a:lstStyle/>
          <a:p>
            <a:endParaRPr sz="609"/>
          </a:p>
        </p:txBody>
      </p:sp>
      <p:sp>
        <p:nvSpPr>
          <p:cNvPr id="16" name="object 9"/>
          <p:cNvSpPr txBox="1"/>
          <p:nvPr/>
        </p:nvSpPr>
        <p:spPr>
          <a:xfrm>
            <a:off x="457200" y="762000"/>
            <a:ext cx="2590800" cy="1692771"/>
          </a:xfrm>
          <a:prstGeom prst="rect">
            <a:avLst/>
          </a:prstGeom>
        </p:spPr>
        <p:txBody>
          <a:bodyPr vert="horz" wrap="square" lIns="0" tIns="0" rIns="0" bIns="0" rtlCol="0">
            <a:spAutoFit/>
          </a:bodyPr>
          <a:lstStyle/>
          <a:p>
            <a:pPr marL="6531"/>
            <a:r>
              <a:rPr sz="1400" b="1" spc="111" dirty="0">
                <a:latin typeface="Century Gothic" panose="020B0502020202020204" pitchFamily="34" charset="0"/>
                <a:cs typeface="Calibri"/>
              </a:rPr>
              <a:t>ECG </a:t>
            </a:r>
            <a:r>
              <a:rPr sz="1400" b="1" spc="23" dirty="0">
                <a:latin typeface="Century Gothic" panose="020B0502020202020204" pitchFamily="34" charset="0"/>
                <a:cs typeface="Calibri"/>
              </a:rPr>
              <a:t>Lead</a:t>
            </a:r>
            <a:r>
              <a:rPr sz="1400" b="1" spc="21" dirty="0">
                <a:latin typeface="Century Gothic" panose="020B0502020202020204" pitchFamily="34" charset="0"/>
                <a:cs typeface="Calibri"/>
              </a:rPr>
              <a:t> </a:t>
            </a:r>
            <a:r>
              <a:rPr sz="1400" b="1" spc="18" dirty="0">
                <a:latin typeface="Century Gothic" panose="020B0502020202020204" pitchFamily="34" charset="0"/>
                <a:cs typeface="Calibri"/>
              </a:rPr>
              <a:t>Configurations</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8" indent="-146297">
              <a:buFont typeface="Arial"/>
              <a:buChar char="•"/>
              <a:tabLst>
                <a:tab pos="153154" algn="l"/>
              </a:tabLst>
            </a:pPr>
            <a:r>
              <a:rPr sz="1200" spc="23" dirty="0">
                <a:latin typeface="Century Gothic" panose="020B0502020202020204" pitchFamily="34" charset="0"/>
                <a:cs typeface="Calibri"/>
              </a:rPr>
              <a:t>3-lead</a:t>
            </a:r>
            <a:endParaRPr sz="1200" dirty="0">
              <a:latin typeface="Century Gothic" panose="020B0502020202020204" pitchFamily="34" charset="0"/>
              <a:cs typeface="Calibri"/>
            </a:endParaRPr>
          </a:p>
          <a:p>
            <a:pPr>
              <a:spcBef>
                <a:spcPts val="2"/>
              </a:spcBef>
              <a:buFont typeface="Arial"/>
              <a:buChar char="•"/>
            </a:pPr>
            <a:endParaRPr sz="1200" dirty="0">
              <a:latin typeface="Century Gothic" panose="020B0502020202020204" pitchFamily="34" charset="0"/>
              <a:cs typeface="Times New Roman"/>
            </a:endParaRPr>
          </a:p>
          <a:p>
            <a:pPr marL="152828" indent="-146297">
              <a:buFont typeface="Arial"/>
              <a:buChar char="•"/>
              <a:tabLst>
                <a:tab pos="153154" algn="l"/>
              </a:tabLst>
            </a:pPr>
            <a:r>
              <a:rPr sz="1200" spc="23" dirty="0">
                <a:latin typeface="Century Gothic" panose="020B0502020202020204" pitchFamily="34" charset="0"/>
                <a:cs typeface="Calibri"/>
              </a:rPr>
              <a:t>4-lead</a:t>
            </a:r>
            <a:endParaRPr sz="1200" dirty="0">
              <a:latin typeface="Century Gothic" panose="020B0502020202020204" pitchFamily="34" charset="0"/>
              <a:cs typeface="Calibri"/>
            </a:endParaRPr>
          </a:p>
          <a:p>
            <a:pPr>
              <a:spcBef>
                <a:spcPts val="2"/>
              </a:spcBef>
              <a:buFont typeface="Arial"/>
              <a:buChar char="•"/>
            </a:pPr>
            <a:endParaRPr sz="1200" dirty="0">
              <a:latin typeface="Century Gothic" panose="020B0502020202020204" pitchFamily="34" charset="0"/>
              <a:cs typeface="Times New Roman"/>
            </a:endParaRPr>
          </a:p>
          <a:p>
            <a:pPr marL="152828" indent="-146297">
              <a:buFont typeface="Arial"/>
              <a:buChar char="•"/>
              <a:tabLst>
                <a:tab pos="153154" algn="l"/>
              </a:tabLst>
            </a:pPr>
            <a:r>
              <a:rPr sz="1200" spc="23" dirty="0">
                <a:latin typeface="Century Gothic" panose="020B0502020202020204" pitchFamily="34" charset="0"/>
                <a:cs typeface="Calibri"/>
              </a:rPr>
              <a:t>5-lead</a:t>
            </a:r>
            <a:endParaRPr sz="1200" dirty="0">
              <a:latin typeface="Century Gothic" panose="020B0502020202020204" pitchFamily="34" charset="0"/>
              <a:cs typeface="Calibri"/>
            </a:endParaRPr>
          </a:p>
          <a:p>
            <a:pPr>
              <a:spcBef>
                <a:spcPts val="2"/>
              </a:spcBef>
              <a:buFont typeface="Arial"/>
              <a:buChar char="•"/>
            </a:pPr>
            <a:endParaRPr sz="1200" dirty="0">
              <a:latin typeface="Century Gothic" panose="020B0502020202020204" pitchFamily="34" charset="0"/>
              <a:cs typeface="Times New Roman"/>
            </a:endParaRPr>
          </a:p>
          <a:p>
            <a:pPr marL="152828" indent="-146297">
              <a:buFont typeface="Arial"/>
              <a:buChar char="•"/>
              <a:tabLst>
                <a:tab pos="153154" algn="l"/>
              </a:tabLst>
            </a:pPr>
            <a:r>
              <a:rPr sz="1200" spc="31" dirty="0">
                <a:latin typeface="Century Gothic" panose="020B0502020202020204" pitchFamily="34" charset="0"/>
                <a:cs typeface="Calibri"/>
              </a:rPr>
              <a:t>12-lead</a:t>
            </a:r>
            <a:endParaRPr sz="1200" dirty="0">
              <a:latin typeface="Century Gothic" panose="020B0502020202020204" pitchFamily="34" charset="0"/>
              <a:cs typeface="Calibri"/>
            </a:endParaRPr>
          </a:p>
        </p:txBody>
      </p:sp>
    </p:spTree>
    <p:extLst>
      <p:ext uri="{BB962C8B-B14F-4D97-AF65-F5344CB8AC3E}">
        <p14:creationId xmlns:p14="http://schemas.microsoft.com/office/powerpoint/2010/main" val="3711196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0"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22" name="object 6"/>
          <p:cNvSpPr txBox="1">
            <a:spLocks noGrp="1"/>
          </p:cNvSpPr>
          <p:nvPr>
            <p:ph type="title"/>
          </p:nvPr>
        </p:nvSpPr>
        <p:spPr>
          <a:xfrm>
            <a:off x="152400" y="228600"/>
            <a:ext cx="4232366" cy="284822"/>
          </a:xfrm>
          <a:prstGeom prst="rect">
            <a:avLst/>
          </a:prstGeom>
        </p:spPr>
        <p:txBody>
          <a:bodyPr vert="horz" wrap="square" lIns="0" tIns="0" rIns="0" bIns="0" rtlCol="0">
            <a:spAutoFit/>
          </a:bodyPr>
          <a:lstStyle/>
          <a:p>
            <a:pPr marL="6531"/>
            <a:r>
              <a:rPr lang="en-US" spc="44" dirty="0"/>
              <a:t>Primary Lead Default</a:t>
            </a:r>
            <a:endParaRPr spc="44"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8581" t="14621" r="31997" b="21865"/>
          <a:stretch/>
        </p:blipFill>
        <p:spPr>
          <a:xfrm>
            <a:off x="2871104" y="927449"/>
            <a:ext cx="2164038" cy="1381323"/>
          </a:xfrm>
          <a:prstGeom prst="rect">
            <a:avLst/>
          </a:prstGeom>
        </p:spPr>
      </p:pic>
      <p:sp>
        <p:nvSpPr>
          <p:cNvPr id="16" name="object 12"/>
          <p:cNvSpPr/>
          <p:nvPr/>
        </p:nvSpPr>
        <p:spPr>
          <a:xfrm>
            <a:off x="2877522" y="2266408"/>
            <a:ext cx="2164038" cy="1210641"/>
          </a:xfrm>
          <a:prstGeom prst="rect">
            <a:avLst/>
          </a:prstGeom>
          <a:blipFill>
            <a:blip r:embed="rId4" cstate="print"/>
            <a:srcRect/>
            <a:stretch>
              <a:fillRect l="-12911" t="-19223" r="-65643" b="-67147"/>
            </a:stretch>
          </a:blipFill>
        </p:spPr>
        <p:txBody>
          <a:bodyPr wrap="square" lIns="0" tIns="0" rIns="0" bIns="0" rtlCol="0"/>
          <a:lstStyle/>
          <a:p>
            <a:endParaRPr sz="609"/>
          </a:p>
        </p:txBody>
      </p:sp>
      <p:sp>
        <p:nvSpPr>
          <p:cNvPr id="17" name="Oval 16"/>
          <p:cNvSpPr/>
          <p:nvPr/>
        </p:nvSpPr>
        <p:spPr>
          <a:xfrm>
            <a:off x="2877522" y="1041049"/>
            <a:ext cx="342774" cy="2430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9"/>
          </a:p>
        </p:txBody>
      </p:sp>
      <p:sp>
        <p:nvSpPr>
          <p:cNvPr id="18" name="Oval 17"/>
          <p:cNvSpPr/>
          <p:nvPr/>
        </p:nvSpPr>
        <p:spPr>
          <a:xfrm>
            <a:off x="2894848" y="2245892"/>
            <a:ext cx="308121" cy="1979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9"/>
          </a:p>
        </p:txBody>
      </p:sp>
      <p:sp>
        <p:nvSpPr>
          <p:cNvPr id="19" name="Curved Left Arrow 18"/>
          <p:cNvSpPr/>
          <p:nvPr/>
        </p:nvSpPr>
        <p:spPr>
          <a:xfrm>
            <a:off x="3229553" y="1175549"/>
            <a:ext cx="471651" cy="1241535"/>
          </a:xfrm>
          <a:prstGeom prst="curved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9">
              <a:solidFill>
                <a:schemeClr val="tx1"/>
              </a:solidFill>
            </a:endParaRPr>
          </a:p>
        </p:txBody>
      </p:sp>
      <p:sp>
        <p:nvSpPr>
          <p:cNvPr id="23" name="Rectangle 22"/>
          <p:cNvSpPr/>
          <p:nvPr/>
        </p:nvSpPr>
        <p:spPr>
          <a:xfrm>
            <a:off x="228600" y="685800"/>
            <a:ext cx="2351314" cy="2923877"/>
          </a:xfrm>
          <a:prstGeom prst="rect">
            <a:avLst/>
          </a:prstGeom>
        </p:spPr>
        <p:txBody>
          <a:bodyPr>
            <a:spAutoFit/>
          </a:bodyPr>
          <a:lstStyle/>
          <a:p>
            <a:pPr marL="6531"/>
            <a:r>
              <a:rPr lang="en-US" sz="1400" b="1" dirty="0">
                <a:latin typeface="Century Gothic" panose="020B0502020202020204" pitchFamily="34" charset="0"/>
                <a:cs typeface="Calibri"/>
              </a:rPr>
              <a:t>Configurable Auto-Populate Feature</a:t>
            </a:r>
          </a:p>
          <a:p>
            <a:pPr marL="6531"/>
            <a:endParaRPr lang="en-US" sz="1200" b="1" dirty="0">
              <a:latin typeface="Century Gothic" panose="020B0502020202020204" pitchFamily="34" charset="0"/>
              <a:cs typeface="Calibri"/>
            </a:endParaRPr>
          </a:p>
          <a:p>
            <a:pPr marL="153481" indent="-146950">
              <a:buFont typeface="Arial" panose="020B0604020202020204" pitchFamily="34" charset="0"/>
              <a:buChar char="•"/>
            </a:pPr>
            <a:r>
              <a:rPr lang="en-US" sz="1200" dirty="0">
                <a:latin typeface="Century Gothic" panose="020B0502020202020204" pitchFamily="34" charset="0"/>
                <a:cs typeface="Calibri"/>
              </a:rPr>
              <a:t>Pad View displays on power up and populates Source Lead View channel if pads applied to patient</a:t>
            </a:r>
          </a:p>
          <a:p>
            <a:pPr marL="6531"/>
            <a:endParaRPr lang="en-US" sz="1200" dirty="0">
              <a:latin typeface="Century Gothic" panose="020B0502020202020204" pitchFamily="34" charset="0"/>
              <a:cs typeface="Calibri"/>
            </a:endParaRPr>
          </a:p>
          <a:p>
            <a:pPr marL="153481" indent="-146950">
              <a:buFont typeface="Arial" panose="020B0604020202020204" pitchFamily="34" charset="0"/>
              <a:buChar char="•"/>
            </a:pPr>
            <a:r>
              <a:rPr lang="en-US" sz="1200" dirty="0">
                <a:latin typeface="Century Gothic" panose="020B0502020202020204" pitchFamily="34" charset="0"/>
                <a:cs typeface="Calibri"/>
              </a:rPr>
              <a:t>If standard ECG monitoring electrodes are applied instead – a preselected lead view will populate the Source Lead View channel automatically</a:t>
            </a:r>
          </a:p>
          <a:p>
            <a:pPr>
              <a:lnSpc>
                <a:spcPct val="100000"/>
              </a:lnSpc>
            </a:pPr>
            <a:endParaRPr lang="en-US" sz="1200" dirty="0">
              <a:latin typeface="Century Gothic" panose="020B0502020202020204" pitchFamily="34" charset="0"/>
              <a:cs typeface="Times New Roman"/>
            </a:endParaRPr>
          </a:p>
        </p:txBody>
      </p:sp>
    </p:spTree>
    <p:extLst>
      <p:ext uri="{BB962C8B-B14F-4D97-AF65-F5344CB8AC3E}">
        <p14:creationId xmlns:p14="http://schemas.microsoft.com/office/powerpoint/2010/main" val="3160956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0"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152400"/>
            <a:ext cx="4937760" cy="640080"/>
          </a:xfrm>
          <a:prstGeom prst="rect">
            <a:avLst/>
          </a:prstGeom>
        </p:spPr>
        <p:txBody>
          <a:bodyPr vert="horz" wrap="square" lIns="0" tIns="0" rIns="0" bIns="0" rtlCol="0">
            <a:spAutoFit/>
          </a:bodyPr>
          <a:lstStyle/>
          <a:p>
            <a:pPr marL="6531"/>
            <a:r>
              <a:rPr spc="26" dirty="0"/>
              <a:t>Respirations</a:t>
            </a:r>
          </a:p>
        </p:txBody>
      </p:sp>
      <p:sp>
        <p:nvSpPr>
          <p:cNvPr id="9" name="object 9"/>
          <p:cNvSpPr txBox="1"/>
          <p:nvPr/>
        </p:nvSpPr>
        <p:spPr>
          <a:xfrm>
            <a:off x="381000" y="762000"/>
            <a:ext cx="2362200" cy="2031838"/>
          </a:xfrm>
          <a:prstGeom prst="rect">
            <a:avLst/>
          </a:prstGeom>
        </p:spPr>
        <p:txBody>
          <a:bodyPr vert="horz" wrap="square" lIns="0" tIns="0" rIns="0" bIns="0" rtlCol="0">
            <a:spAutoFit/>
          </a:bodyPr>
          <a:lstStyle/>
          <a:p>
            <a:pPr marL="6531"/>
            <a:r>
              <a:rPr sz="1400" b="1" spc="21" dirty="0">
                <a:latin typeface="Century Gothic" panose="020B0502020202020204" pitchFamily="34" charset="0"/>
                <a:cs typeface="Calibri"/>
              </a:rPr>
              <a:t>Impedance</a:t>
            </a:r>
            <a:r>
              <a:rPr sz="1400" b="1" spc="58" dirty="0">
                <a:latin typeface="Century Gothic" panose="020B0502020202020204" pitchFamily="34" charset="0"/>
                <a:cs typeface="Calibri"/>
              </a:rPr>
              <a:t> </a:t>
            </a:r>
            <a:r>
              <a:rPr sz="1400" b="1" spc="15" dirty="0">
                <a:latin typeface="Century Gothic" panose="020B0502020202020204" pitchFamily="34" charset="0"/>
                <a:cs typeface="Calibri"/>
              </a:rPr>
              <a:t>Pneumography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8" marR="44738" indent="-146297">
              <a:lnSpc>
                <a:spcPct val="110000"/>
              </a:lnSpc>
              <a:buFont typeface="Arial"/>
              <a:buChar char="•"/>
              <a:tabLst>
                <a:tab pos="153154" algn="l"/>
              </a:tabLst>
            </a:pPr>
            <a:r>
              <a:rPr sz="1200" spc="3" dirty="0">
                <a:latin typeface="Century Gothic" panose="020B0502020202020204" pitchFamily="34" charset="0"/>
                <a:cs typeface="Calibri"/>
              </a:rPr>
              <a:t>Monitors </a:t>
            </a:r>
            <a:r>
              <a:rPr sz="1200" spc="8" dirty="0">
                <a:latin typeface="Century Gothic" panose="020B0502020202020204" pitchFamily="34" charset="0"/>
                <a:cs typeface="Calibri"/>
              </a:rPr>
              <a:t>respirations </a:t>
            </a:r>
            <a:r>
              <a:rPr sz="1200" dirty="0">
                <a:latin typeface="Century Gothic" panose="020B0502020202020204" pitchFamily="34" charset="0"/>
                <a:cs typeface="Calibri"/>
              </a:rPr>
              <a:t>through  </a:t>
            </a:r>
            <a:r>
              <a:rPr sz="1200" spc="31" dirty="0">
                <a:latin typeface="Century Gothic" panose="020B0502020202020204" pitchFamily="34" charset="0"/>
                <a:cs typeface="Calibri"/>
              </a:rPr>
              <a:t>changes </a:t>
            </a:r>
            <a:r>
              <a:rPr sz="1200" spc="13" dirty="0">
                <a:latin typeface="Century Gothic" panose="020B0502020202020204" pitchFamily="34" charset="0"/>
                <a:cs typeface="Calibri"/>
              </a:rPr>
              <a:t>in </a:t>
            </a:r>
            <a:r>
              <a:rPr sz="1200" spc="15" dirty="0">
                <a:latin typeface="Century Gothic" panose="020B0502020202020204" pitchFamily="34" charset="0"/>
                <a:cs typeface="Calibri"/>
              </a:rPr>
              <a:t>thoracic</a:t>
            </a:r>
            <a:r>
              <a:rPr sz="1200" spc="157" dirty="0">
                <a:latin typeface="Century Gothic" panose="020B0502020202020204" pitchFamily="34" charset="0"/>
                <a:cs typeface="Calibri"/>
              </a:rPr>
              <a:t> </a:t>
            </a:r>
            <a:r>
              <a:rPr sz="1200" spc="23" dirty="0">
                <a:latin typeface="Century Gothic" panose="020B0502020202020204" pitchFamily="34" charset="0"/>
                <a:cs typeface="Calibri"/>
              </a:rPr>
              <a:t>impedance</a:t>
            </a:r>
            <a:endParaRPr sz="1200" dirty="0">
              <a:latin typeface="Century Gothic" panose="020B0502020202020204" pitchFamily="34" charset="0"/>
              <a:cs typeface="Calibri"/>
            </a:endParaRPr>
          </a:p>
          <a:p>
            <a:pPr marL="152828" indent="-146297">
              <a:spcBef>
                <a:spcPts val="98"/>
              </a:spcBef>
              <a:buFont typeface="Arial"/>
              <a:buChar char="•"/>
              <a:tabLst>
                <a:tab pos="153154" algn="l"/>
              </a:tabLst>
            </a:pPr>
            <a:r>
              <a:rPr sz="1200" spc="13" dirty="0">
                <a:latin typeface="Century Gothic" panose="020B0502020202020204" pitchFamily="34" charset="0"/>
                <a:cs typeface="Calibri"/>
              </a:rPr>
              <a:t>Uses </a:t>
            </a:r>
            <a:r>
              <a:rPr sz="1200" spc="18" dirty="0">
                <a:latin typeface="Century Gothic" panose="020B0502020202020204" pitchFamily="34" charset="0"/>
                <a:cs typeface="Calibri"/>
              </a:rPr>
              <a:t>standard </a:t>
            </a:r>
            <a:r>
              <a:rPr sz="1200" spc="111" dirty="0">
                <a:latin typeface="Century Gothic" panose="020B0502020202020204" pitchFamily="34" charset="0"/>
                <a:cs typeface="Calibri"/>
              </a:rPr>
              <a:t>ECG</a:t>
            </a:r>
            <a:r>
              <a:rPr sz="1200" spc="152" dirty="0">
                <a:latin typeface="Century Gothic" panose="020B0502020202020204" pitchFamily="34" charset="0"/>
                <a:cs typeface="Calibri"/>
              </a:rPr>
              <a:t> </a:t>
            </a:r>
            <a:r>
              <a:rPr sz="1200" spc="33" dirty="0">
                <a:latin typeface="Century Gothic" panose="020B0502020202020204" pitchFamily="34" charset="0"/>
                <a:cs typeface="Calibri"/>
              </a:rPr>
              <a:t>cable</a:t>
            </a:r>
            <a:endParaRPr sz="1200" dirty="0">
              <a:latin typeface="Century Gothic" panose="020B0502020202020204" pitchFamily="34" charset="0"/>
              <a:cs typeface="Calibri"/>
            </a:endParaRPr>
          </a:p>
          <a:p>
            <a:pPr marL="152828" marR="2612" indent="-146297">
              <a:lnSpc>
                <a:spcPct val="110000"/>
              </a:lnSpc>
              <a:buFont typeface="Arial"/>
              <a:buChar char="•"/>
              <a:tabLst>
                <a:tab pos="153154" algn="l"/>
              </a:tabLst>
            </a:pPr>
            <a:r>
              <a:rPr sz="1200" spc="10" dirty="0">
                <a:latin typeface="Century Gothic" panose="020B0502020202020204" pitchFamily="34" charset="0"/>
                <a:cs typeface="Calibri"/>
              </a:rPr>
              <a:t>Provides </a:t>
            </a:r>
            <a:r>
              <a:rPr sz="1200" spc="13" dirty="0">
                <a:latin typeface="Century Gothic" panose="020B0502020202020204" pitchFamily="34" charset="0"/>
                <a:cs typeface="Calibri"/>
              </a:rPr>
              <a:t>respiratory </a:t>
            </a:r>
            <a:r>
              <a:rPr sz="1200" dirty="0">
                <a:latin typeface="Century Gothic" panose="020B0502020202020204" pitchFamily="34" charset="0"/>
                <a:cs typeface="Calibri"/>
              </a:rPr>
              <a:t>rate </a:t>
            </a:r>
            <a:r>
              <a:rPr sz="1200" spc="-15" dirty="0">
                <a:latin typeface="Century Gothic" panose="020B0502020202020204" pitchFamily="34" charset="0"/>
                <a:cs typeface="Calibri"/>
              </a:rPr>
              <a:t>without  </a:t>
            </a:r>
            <a:r>
              <a:rPr sz="1200" dirty="0">
                <a:latin typeface="Century Gothic" panose="020B0502020202020204" pitchFamily="34" charset="0"/>
                <a:cs typeface="Calibri"/>
              </a:rPr>
              <a:t>use of </a:t>
            </a:r>
            <a:r>
              <a:rPr sz="1200" spc="23" dirty="0">
                <a:latin typeface="Century Gothic" panose="020B0502020202020204" pitchFamily="34" charset="0"/>
                <a:cs typeface="Calibri"/>
              </a:rPr>
              <a:t>additional </a:t>
            </a:r>
            <a:r>
              <a:rPr sz="1200" spc="21" dirty="0">
                <a:latin typeface="Century Gothic" panose="020B0502020202020204" pitchFamily="34" charset="0"/>
                <a:cs typeface="Calibri"/>
              </a:rPr>
              <a:t>adaptors </a:t>
            </a:r>
            <a:r>
              <a:rPr sz="1200" spc="8" dirty="0">
                <a:latin typeface="Century Gothic" panose="020B0502020202020204" pitchFamily="34" charset="0"/>
                <a:cs typeface="Calibri"/>
              </a:rPr>
              <a:t>or  </a:t>
            </a:r>
            <a:r>
              <a:rPr sz="1200" spc="28" dirty="0">
                <a:latin typeface="Century Gothic" panose="020B0502020202020204" pitchFamily="34" charset="0"/>
                <a:cs typeface="Calibri"/>
              </a:rPr>
              <a:t>cables</a:t>
            </a:r>
            <a:endParaRPr sz="1200" dirty="0">
              <a:latin typeface="Century Gothic" panose="020B0502020202020204" pitchFamily="34" charset="0"/>
              <a:cs typeface="Calibri"/>
            </a:endParaRPr>
          </a:p>
        </p:txBody>
      </p:sp>
      <p:sp>
        <p:nvSpPr>
          <p:cNvPr id="11" name="object 11"/>
          <p:cNvSpPr/>
          <p:nvPr/>
        </p:nvSpPr>
        <p:spPr>
          <a:xfrm>
            <a:off x="2763578" y="1373168"/>
            <a:ext cx="2186721" cy="1639649"/>
          </a:xfrm>
          <a:prstGeom prst="rect">
            <a:avLst/>
          </a:prstGeom>
          <a:blipFill>
            <a:blip r:embed="rId3" cstate="print"/>
            <a:stretch>
              <a:fillRect/>
            </a:stretch>
          </a:blipFill>
        </p:spPr>
        <p:txBody>
          <a:bodyPr wrap="square" lIns="0" tIns="0" rIns="0" bIns="0" rtlCol="0"/>
          <a:lstStyle/>
          <a:p>
            <a:endParaRPr sz="609"/>
          </a:p>
        </p:txBody>
      </p:sp>
      <p:sp>
        <p:nvSpPr>
          <p:cNvPr id="12" name="object 12"/>
          <p:cNvSpPr/>
          <p:nvPr/>
        </p:nvSpPr>
        <p:spPr>
          <a:xfrm>
            <a:off x="2751014" y="1361280"/>
            <a:ext cx="2185778" cy="1637331"/>
          </a:xfrm>
          <a:prstGeom prst="rect">
            <a:avLst/>
          </a:prstGeom>
          <a:blipFill>
            <a:blip r:embed="rId4" cstate="print"/>
            <a:stretch>
              <a:fillRect/>
            </a:stretch>
          </a:blipFill>
        </p:spPr>
        <p:txBody>
          <a:bodyPr wrap="square" lIns="0" tIns="0" rIns="0" bIns="0" rtlCol="0"/>
          <a:lstStyle/>
          <a:p>
            <a:endParaRPr sz="609"/>
          </a:p>
        </p:txBody>
      </p:sp>
      <p:sp>
        <p:nvSpPr>
          <p:cNvPr id="13" name="object 13"/>
          <p:cNvSpPr/>
          <p:nvPr/>
        </p:nvSpPr>
        <p:spPr>
          <a:xfrm>
            <a:off x="2736930" y="1344174"/>
            <a:ext cx="2215721" cy="1210136"/>
          </a:xfrm>
          <a:prstGeom prst="rect">
            <a:avLst/>
          </a:prstGeom>
          <a:blipFill>
            <a:blip r:embed="rId5" cstate="print"/>
            <a:stretch>
              <a:fillRect/>
            </a:stretch>
          </a:blipFill>
        </p:spPr>
        <p:txBody>
          <a:bodyPr wrap="square" lIns="0" tIns="0" rIns="0" bIns="0" rtlCol="0"/>
          <a:lstStyle/>
          <a:p>
            <a:endParaRPr sz="609"/>
          </a:p>
        </p:txBody>
      </p:sp>
      <p:sp>
        <p:nvSpPr>
          <p:cNvPr id="14" name="object 14"/>
          <p:cNvSpPr/>
          <p:nvPr/>
        </p:nvSpPr>
        <p:spPr>
          <a:xfrm>
            <a:off x="2761377" y="1356905"/>
            <a:ext cx="2166801" cy="1160961"/>
          </a:xfrm>
          <a:custGeom>
            <a:avLst/>
            <a:gdLst/>
            <a:ahLst/>
            <a:cxnLst/>
            <a:rect l="l" t="t" r="r" b="b"/>
            <a:pathLst>
              <a:path w="4213225" h="2257425">
                <a:moveTo>
                  <a:pt x="0" y="0"/>
                </a:moveTo>
                <a:lnTo>
                  <a:pt x="4212805" y="0"/>
                </a:lnTo>
                <a:lnTo>
                  <a:pt x="4212805" y="2257425"/>
                </a:lnTo>
                <a:lnTo>
                  <a:pt x="0" y="2257425"/>
                </a:lnTo>
                <a:lnTo>
                  <a:pt x="0" y="0"/>
                </a:lnTo>
                <a:close/>
              </a:path>
            </a:pathLst>
          </a:custGeom>
          <a:solidFill>
            <a:srgbClr val="000000"/>
          </a:solidFill>
        </p:spPr>
        <p:txBody>
          <a:bodyPr wrap="square" lIns="0" tIns="0" rIns="0" bIns="0" rtlCol="0"/>
          <a:lstStyle/>
          <a:p>
            <a:endParaRPr sz="609"/>
          </a:p>
        </p:txBody>
      </p:sp>
      <p:sp>
        <p:nvSpPr>
          <p:cNvPr id="15" name="object 15"/>
          <p:cNvSpPr/>
          <p:nvPr/>
        </p:nvSpPr>
        <p:spPr>
          <a:xfrm>
            <a:off x="2761377" y="1356905"/>
            <a:ext cx="2166801" cy="1160961"/>
          </a:xfrm>
          <a:custGeom>
            <a:avLst/>
            <a:gdLst/>
            <a:ahLst/>
            <a:cxnLst/>
            <a:rect l="l" t="t" r="r" b="b"/>
            <a:pathLst>
              <a:path w="4213225" h="2257425">
                <a:moveTo>
                  <a:pt x="0" y="0"/>
                </a:moveTo>
                <a:lnTo>
                  <a:pt x="4212805" y="0"/>
                </a:lnTo>
                <a:lnTo>
                  <a:pt x="4212805" y="2257425"/>
                </a:lnTo>
                <a:lnTo>
                  <a:pt x="0" y="2257425"/>
                </a:lnTo>
                <a:lnTo>
                  <a:pt x="0" y="0"/>
                </a:lnTo>
                <a:close/>
              </a:path>
            </a:pathLst>
          </a:custGeom>
          <a:ln w="9525">
            <a:solidFill>
              <a:srgbClr val="000000"/>
            </a:solidFill>
          </a:ln>
        </p:spPr>
        <p:txBody>
          <a:bodyPr wrap="square" lIns="0" tIns="0" rIns="0" bIns="0" rtlCol="0"/>
          <a:lstStyle/>
          <a:p>
            <a:endParaRPr sz="609"/>
          </a:p>
        </p:txBody>
      </p:sp>
      <p:sp>
        <p:nvSpPr>
          <p:cNvPr id="16" name="object 16"/>
          <p:cNvSpPr/>
          <p:nvPr/>
        </p:nvSpPr>
        <p:spPr>
          <a:xfrm>
            <a:off x="2735363" y="2330937"/>
            <a:ext cx="1271271" cy="703042"/>
          </a:xfrm>
          <a:prstGeom prst="rect">
            <a:avLst/>
          </a:prstGeom>
          <a:blipFill>
            <a:blip r:embed="rId6" cstate="print"/>
            <a:stretch>
              <a:fillRect/>
            </a:stretch>
          </a:blipFill>
        </p:spPr>
        <p:txBody>
          <a:bodyPr wrap="square" lIns="0" tIns="0" rIns="0" bIns="0" rtlCol="0"/>
          <a:lstStyle/>
          <a:p>
            <a:endParaRPr sz="609"/>
          </a:p>
        </p:txBody>
      </p:sp>
      <p:sp>
        <p:nvSpPr>
          <p:cNvPr id="17" name="object 17"/>
          <p:cNvSpPr/>
          <p:nvPr/>
        </p:nvSpPr>
        <p:spPr>
          <a:xfrm>
            <a:off x="2759378" y="2343881"/>
            <a:ext cx="1223337" cy="654449"/>
          </a:xfrm>
          <a:custGeom>
            <a:avLst/>
            <a:gdLst/>
            <a:ahLst/>
            <a:cxnLst/>
            <a:rect l="l" t="t" r="r" b="b"/>
            <a:pathLst>
              <a:path w="2378709" h="1272539">
                <a:moveTo>
                  <a:pt x="0" y="0"/>
                </a:moveTo>
                <a:lnTo>
                  <a:pt x="2378367" y="0"/>
                </a:lnTo>
                <a:lnTo>
                  <a:pt x="2378367" y="1272070"/>
                </a:lnTo>
                <a:lnTo>
                  <a:pt x="0" y="1272070"/>
                </a:lnTo>
                <a:lnTo>
                  <a:pt x="0" y="0"/>
                </a:lnTo>
                <a:close/>
              </a:path>
            </a:pathLst>
          </a:custGeom>
          <a:solidFill>
            <a:srgbClr val="000000"/>
          </a:solidFill>
        </p:spPr>
        <p:txBody>
          <a:bodyPr wrap="square" lIns="0" tIns="0" rIns="0" bIns="0" rtlCol="0"/>
          <a:lstStyle/>
          <a:p>
            <a:endParaRPr sz="609"/>
          </a:p>
        </p:txBody>
      </p:sp>
      <p:sp>
        <p:nvSpPr>
          <p:cNvPr id="18" name="object 18"/>
          <p:cNvSpPr/>
          <p:nvPr/>
        </p:nvSpPr>
        <p:spPr>
          <a:xfrm>
            <a:off x="2759378" y="2343881"/>
            <a:ext cx="1223337" cy="654449"/>
          </a:xfrm>
          <a:custGeom>
            <a:avLst/>
            <a:gdLst/>
            <a:ahLst/>
            <a:cxnLst/>
            <a:rect l="l" t="t" r="r" b="b"/>
            <a:pathLst>
              <a:path w="2378709" h="1272539">
                <a:moveTo>
                  <a:pt x="0" y="0"/>
                </a:moveTo>
                <a:lnTo>
                  <a:pt x="2378367" y="0"/>
                </a:lnTo>
                <a:lnTo>
                  <a:pt x="2378367" y="1272070"/>
                </a:lnTo>
                <a:lnTo>
                  <a:pt x="0" y="1272070"/>
                </a:lnTo>
                <a:lnTo>
                  <a:pt x="0" y="0"/>
                </a:lnTo>
                <a:close/>
              </a:path>
            </a:pathLst>
          </a:custGeom>
          <a:ln w="9525">
            <a:solidFill>
              <a:srgbClr val="000000"/>
            </a:solidFill>
          </a:ln>
        </p:spPr>
        <p:txBody>
          <a:bodyPr wrap="square" lIns="0" tIns="0" rIns="0" bIns="0" rtlCol="0"/>
          <a:lstStyle/>
          <a:p>
            <a:endParaRPr sz="609"/>
          </a:p>
        </p:txBody>
      </p:sp>
      <p:sp>
        <p:nvSpPr>
          <p:cNvPr id="19" name="object 19"/>
          <p:cNvSpPr/>
          <p:nvPr/>
        </p:nvSpPr>
        <p:spPr>
          <a:xfrm>
            <a:off x="4462010" y="2330936"/>
            <a:ext cx="502397" cy="700691"/>
          </a:xfrm>
          <a:prstGeom prst="rect">
            <a:avLst/>
          </a:prstGeom>
          <a:blipFill>
            <a:blip r:embed="rId7" cstate="print"/>
            <a:stretch>
              <a:fillRect/>
            </a:stretch>
          </a:blipFill>
        </p:spPr>
        <p:txBody>
          <a:bodyPr wrap="square" lIns="0" tIns="0" rIns="0" bIns="0" rtlCol="0"/>
          <a:lstStyle/>
          <a:p>
            <a:endParaRPr sz="609"/>
          </a:p>
        </p:txBody>
      </p:sp>
      <p:sp>
        <p:nvSpPr>
          <p:cNvPr id="20" name="object 20"/>
          <p:cNvSpPr/>
          <p:nvPr/>
        </p:nvSpPr>
        <p:spPr>
          <a:xfrm>
            <a:off x="4486034" y="2343882"/>
            <a:ext cx="454587" cy="651510"/>
          </a:xfrm>
          <a:custGeom>
            <a:avLst/>
            <a:gdLst/>
            <a:ahLst/>
            <a:cxnLst/>
            <a:rect l="l" t="t" r="r" b="b"/>
            <a:pathLst>
              <a:path w="883920" h="1266825">
                <a:moveTo>
                  <a:pt x="0" y="0"/>
                </a:moveTo>
                <a:lnTo>
                  <a:pt x="883424" y="0"/>
                </a:lnTo>
                <a:lnTo>
                  <a:pt x="883424" y="1266825"/>
                </a:lnTo>
                <a:lnTo>
                  <a:pt x="0" y="1266825"/>
                </a:lnTo>
                <a:lnTo>
                  <a:pt x="0" y="0"/>
                </a:lnTo>
                <a:close/>
              </a:path>
            </a:pathLst>
          </a:custGeom>
          <a:solidFill>
            <a:srgbClr val="000000"/>
          </a:solidFill>
        </p:spPr>
        <p:txBody>
          <a:bodyPr wrap="square" lIns="0" tIns="0" rIns="0" bIns="0" rtlCol="0"/>
          <a:lstStyle/>
          <a:p>
            <a:endParaRPr sz="609"/>
          </a:p>
        </p:txBody>
      </p:sp>
      <p:sp>
        <p:nvSpPr>
          <p:cNvPr id="21" name="object 21"/>
          <p:cNvSpPr/>
          <p:nvPr/>
        </p:nvSpPr>
        <p:spPr>
          <a:xfrm>
            <a:off x="4486034" y="2343882"/>
            <a:ext cx="454587" cy="651510"/>
          </a:xfrm>
          <a:custGeom>
            <a:avLst/>
            <a:gdLst/>
            <a:ahLst/>
            <a:cxnLst/>
            <a:rect l="l" t="t" r="r" b="b"/>
            <a:pathLst>
              <a:path w="883920" h="1266825">
                <a:moveTo>
                  <a:pt x="0" y="0"/>
                </a:moveTo>
                <a:lnTo>
                  <a:pt x="883424" y="0"/>
                </a:lnTo>
                <a:lnTo>
                  <a:pt x="883424" y="1266825"/>
                </a:lnTo>
                <a:lnTo>
                  <a:pt x="0" y="1266825"/>
                </a:lnTo>
                <a:lnTo>
                  <a:pt x="0" y="0"/>
                </a:lnTo>
                <a:close/>
              </a:path>
            </a:pathLst>
          </a:custGeom>
          <a:ln w="9525">
            <a:solidFill>
              <a:srgbClr val="000000"/>
            </a:solidFill>
          </a:ln>
        </p:spPr>
        <p:txBody>
          <a:bodyPr wrap="square" lIns="0" tIns="0" rIns="0" bIns="0" rtlCol="0"/>
          <a:lstStyle/>
          <a:p>
            <a:endParaRPr sz="609"/>
          </a:p>
        </p:txBody>
      </p:sp>
    </p:spTree>
    <p:extLst>
      <p:ext uri="{BB962C8B-B14F-4D97-AF65-F5344CB8AC3E}">
        <p14:creationId xmlns:p14="http://schemas.microsoft.com/office/powerpoint/2010/main" val="3202810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76200"/>
            <a:ext cx="4937760" cy="640080"/>
          </a:xfrm>
          <a:prstGeom prst="rect">
            <a:avLst/>
          </a:prstGeom>
        </p:spPr>
        <p:txBody>
          <a:bodyPr vert="horz" wrap="square" lIns="0" tIns="0" rIns="0" bIns="0" rtlCol="0">
            <a:spAutoFit/>
          </a:bodyPr>
          <a:lstStyle/>
          <a:p>
            <a:pPr marL="6531"/>
            <a:r>
              <a:rPr spc="90" dirty="0"/>
              <a:t>CO-Oximetry</a:t>
            </a:r>
          </a:p>
        </p:txBody>
      </p:sp>
      <p:sp>
        <p:nvSpPr>
          <p:cNvPr id="5" name="object 5"/>
          <p:cNvSpPr txBox="1"/>
          <p:nvPr/>
        </p:nvSpPr>
        <p:spPr>
          <a:xfrm>
            <a:off x="304800" y="838200"/>
            <a:ext cx="2209800" cy="1373196"/>
          </a:xfrm>
          <a:prstGeom prst="rect">
            <a:avLst/>
          </a:prstGeom>
        </p:spPr>
        <p:txBody>
          <a:bodyPr vert="horz" wrap="square" lIns="0" tIns="0" rIns="0" bIns="0" rtlCol="0">
            <a:spAutoFit/>
          </a:bodyPr>
          <a:lstStyle/>
          <a:p>
            <a:pPr marL="6531" defTabSz="470239"/>
            <a:r>
              <a:rPr sz="1400" b="1" spc="13" dirty="0">
                <a:solidFill>
                  <a:prstClr val="black"/>
                </a:solidFill>
                <a:latin typeface="Century Gothic" panose="020B0502020202020204" pitchFamily="34" charset="0"/>
                <a:cs typeface="Calibri"/>
              </a:rPr>
              <a:t>Monitoring</a:t>
            </a:r>
            <a:r>
              <a:rPr sz="1400" b="1" spc="44" dirty="0">
                <a:solidFill>
                  <a:prstClr val="black"/>
                </a:solidFill>
                <a:latin typeface="Century Gothic" panose="020B0502020202020204" pitchFamily="34" charset="0"/>
                <a:cs typeface="Calibri"/>
              </a:rPr>
              <a:t> </a:t>
            </a:r>
            <a:r>
              <a:rPr sz="1400" b="1" spc="39" dirty="0">
                <a:solidFill>
                  <a:prstClr val="black"/>
                </a:solidFill>
                <a:latin typeface="Century Gothic" panose="020B0502020202020204" pitchFamily="34" charset="0"/>
                <a:cs typeface="Calibri"/>
              </a:rPr>
              <a:t>CO-Oximetry</a:t>
            </a:r>
            <a:endParaRPr sz="1400" b="1" dirty="0">
              <a:solidFill>
                <a:prstClr val="black"/>
              </a:solidFill>
              <a:latin typeface="Century Gothic" panose="020B0502020202020204" pitchFamily="34" charset="0"/>
              <a:cs typeface="Calibri"/>
            </a:endParaRPr>
          </a:p>
          <a:p>
            <a:pPr defTabSz="470239"/>
            <a:endParaRPr sz="1200" dirty="0">
              <a:solidFill>
                <a:prstClr val="black"/>
              </a:solidFill>
              <a:latin typeface="Century Gothic" panose="020B0502020202020204" pitchFamily="34" charset="0"/>
              <a:cs typeface="Times New Roman"/>
            </a:endParaRPr>
          </a:p>
          <a:p>
            <a:pPr marL="152828" indent="-146297" defTabSz="470239">
              <a:spcBef>
                <a:spcPts val="3"/>
              </a:spcBef>
              <a:buFont typeface="Arial"/>
              <a:buChar char="•"/>
              <a:tabLst>
                <a:tab pos="153154" algn="l"/>
              </a:tabLst>
            </a:pPr>
            <a:r>
              <a:rPr sz="1200" spc="77" dirty="0">
                <a:solidFill>
                  <a:prstClr val="black"/>
                </a:solidFill>
                <a:latin typeface="Century Gothic" panose="020B0502020202020204" pitchFamily="34" charset="0"/>
                <a:cs typeface="Calibri"/>
              </a:rPr>
              <a:t>SpO</a:t>
            </a:r>
            <a:r>
              <a:rPr sz="1200" spc="116" baseline="-21164" dirty="0">
                <a:solidFill>
                  <a:prstClr val="black"/>
                </a:solidFill>
                <a:latin typeface="Century Gothic" panose="020B0502020202020204" pitchFamily="34" charset="0"/>
                <a:cs typeface="Calibri"/>
              </a:rPr>
              <a:t>2</a:t>
            </a:r>
            <a:r>
              <a:rPr sz="1200" spc="77" dirty="0">
                <a:solidFill>
                  <a:prstClr val="black"/>
                </a:solidFill>
                <a:latin typeface="Century Gothic" panose="020B0502020202020204" pitchFamily="34" charset="0"/>
                <a:cs typeface="Calibri"/>
              </a:rPr>
              <a:t>, </a:t>
            </a:r>
            <a:r>
              <a:rPr sz="1200" spc="117" dirty="0">
                <a:solidFill>
                  <a:prstClr val="black"/>
                </a:solidFill>
                <a:latin typeface="Century Gothic" panose="020B0502020202020204" pitchFamily="34" charset="0"/>
                <a:cs typeface="Calibri"/>
              </a:rPr>
              <a:t>SpCO</a:t>
            </a:r>
            <a:r>
              <a:rPr sz="1200" spc="177" baseline="26455" dirty="0">
                <a:solidFill>
                  <a:prstClr val="black"/>
                </a:solidFill>
                <a:latin typeface="Century Gothic" panose="020B0502020202020204" pitchFamily="34" charset="0"/>
                <a:cs typeface="Calibri"/>
              </a:rPr>
              <a:t>® </a:t>
            </a:r>
            <a:r>
              <a:rPr sz="1200" spc="39" dirty="0">
                <a:solidFill>
                  <a:prstClr val="black"/>
                </a:solidFill>
                <a:latin typeface="Century Gothic" panose="020B0502020202020204" pitchFamily="34" charset="0"/>
                <a:cs typeface="Calibri"/>
              </a:rPr>
              <a:t>and</a:t>
            </a:r>
            <a:r>
              <a:rPr sz="1200" spc="49" dirty="0">
                <a:solidFill>
                  <a:prstClr val="black"/>
                </a:solidFill>
                <a:latin typeface="Century Gothic" panose="020B0502020202020204" pitchFamily="34" charset="0"/>
                <a:cs typeface="Calibri"/>
              </a:rPr>
              <a:t> </a:t>
            </a:r>
            <a:r>
              <a:rPr sz="1200" spc="41" dirty="0">
                <a:solidFill>
                  <a:prstClr val="black"/>
                </a:solidFill>
                <a:latin typeface="Century Gothic" panose="020B0502020202020204" pitchFamily="34" charset="0"/>
                <a:cs typeface="Calibri"/>
              </a:rPr>
              <a:t>SpMet</a:t>
            </a:r>
            <a:r>
              <a:rPr sz="1200" spc="62" baseline="26455" dirty="0">
                <a:solidFill>
                  <a:prstClr val="black"/>
                </a:solidFill>
                <a:latin typeface="Century Gothic" panose="020B0502020202020204" pitchFamily="34" charset="0"/>
                <a:cs typeface="Calibri"/>
              </a:rPr>
              <a:t>®</a:t>
            </a:r>
            <a:endParaRPr sz="1200" baseline="26455"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5" dirty="0">
                <a:solidFill>
                  <a:prstClr val="black"/>
                </a:solidFill>
                <a:latin typeface="Century Gothic" panose="020B0502020202020204" pitchFamily="34" charset="0"/>
                <a:cs typeface="Calibri"/>
              </a:rPr>
              <a:t>Foot, </a:t>
            </a:r>
            <a:r>
              <a:rPr sz="1200" spc="3" dirty="0">
                <a:solidFill>
                  <a:prstClr val="black"/>
                </a:solidFill>
                <a:latin typeface="Century Gothic" panose="020B0502020202020204" pitchFamily="34" charset="0"/>
                <a:cs typeface="Calibri"/>
              </a:rPr>
              <a:t>toe, </a:t>
            </a:r>
            <a:r>
              <a:rPr sz="1200" spc="8" dirty="0">
                <a:solidFill>
                  <a:prstClr val="black"/>
                </a:solidFill>
                <a:latin typeface="Century Gothic" panose="020B0502020202020204" pitchFamily="34" charset="0"/>
                <a:cs typeface="Calibri"/>
              </a:rPr>
              <a:t>or </a:t>
            </a:r>
            <a:r>
              <a:rPr sz="1200" spc="13" dirty="0">
                <a:solidFill>
                  <a:prstClr val="black"/>
                </a:solidFill>
                <a:latin typeface="Century Gothic" panose="020B0502020202020204" pitchFamily="34" charset="0"/>
                <a:cs typeface="Calibri"/>
              </a:rPr>
              <a:t>finger </a:t>
            </a:r>
            <a:r>
              <a:rPr sz="1200" spc="28" dirty="0">
                <a:solidFill>
                  <a:prstClr val="black"/>
                </a:solidFill>
                <a:latin typeface="Century Gothic" panose="020B0502020202020204" pitchFamily="34" charset="0"/>
                <a:cs typeface="Calibri"/>
              </a:rPr>
              <a:t> </a:t>
            </a:r>
            <a:r>
              <a:rPr sz="1200" spc="-8" dirty="0">
                <a:solidFill>
                  <a:prstClr val="black"/>
                </a:solidFill>
                <a:latin typeface="Century Gothic" panose="020B0502020202020204" pitchFamily="34" charset="0"/>
                <a:cs typeface="Calibri"/>
              </a:rPr>
              <a:t>sites</a:t>
            </a:r>
            <a:endParaRPr sz="1200" dirty="0">
              <a:solidFill>
                <a:prstClr val="black"/>
              </a:solidFill>
              <a:latin typeface="Century Gothic" panose="020B0502020202020204" pitchFamily="34" charset="0"/>
              <a:cs typeface="Calibri"/>
            </a:endParaRPr>
          </a:p>
          <a:p>
            <a:pPr marL="152828" marR="2612" indent="-146297" defTabSz="470239">
              <a:lnSpc>
                <a:spcPct val="110000"/>
              </a:lnSpc>
              <a:buFont typeface="Arial"/>
              <a:buChar char="•"/>
              <a:tabLst>
                <a:tab pos="153154" algn="l"/>
              </a:tabLst>
            </a:pPr>
            <a:r>
              <a:rPr sz="1200" spc="105" dirty="0">
                <a:solidFill>
                  <a:prstClr val="black"/>
                </a:solidFill>
                <a:latin typeface="Century Gothic" panose="020B0502020202020204" pitchFamily="34" charset="0"/>
                <a:cs typeface="Calibri"/>
              </a:rPr>
              <a:t>SpCO </a:t>
            </a:r>
            <a:r>
              <a:rPr sz="1200" spc="39" dirty="0">
                <a:solidFill>
                  <a:prstClr val="black"/>
                </a:solidFill>
                <a:latin typeface="Century Gothic" panose="020B0502020202020204" pitchFamily="34" charset="0"/>
                <a:cs typeface="Calibri"/>
              </a:rPr>
              <a:t>and </a:t>
            </a:r>
            <a:r>
              <a:rPr sz="1200" spc="15" dirty="0">
                <a:solidFill>
                  <a:prstClr val="black"/>
                </a:solidFill>
                <a:latin typeface="Century Gothic" panose="020B0502020202020204" pitchFamily="34" charset="0"/>
                <a:cs typeface="Calibri"/>
              </a:rPr>
              <a:t>SpMet </a:t>
            </a:r>
            <a:r>
              <a:rPr sz="1200" spc="26" dirty="0">
                <a:solidFill>
                  <a:prstClr val="black"/>
                </a:solidFill>
                <a:latin typeface="Century Gothic" panose="020B0502020202020204" pitchFamily="34" charset="0"/>
                <a:cs typeface="Calibri"/>
              </a:rPr>
              <a:t>are </a:t>
            </a:r>
            <a:r>
              <a:rPr sz="1200" spc="13" dirty="0">
                <a:solidFill>
                  <a:prstClr val="black"/>
                </a:solidFill>
                <a:latin typeface="Century Gothic" panose="020B0502020202020204" pitchFamily="34" charset="0"/>
                <a:cs typeface="Calibri"/>
              </a:rPr>
              <a:t>optional  </a:t>
            </a:r>
            <a:r>
              <a:rPr sz="1200" spc="-3" dirty="0">
                <a:solidFill>
                  <a:prstClr val="black"/>
                </a:solidFill>
                <a:latin typeface="Century Gothic" panose="020B0502020202020204" pitchFamily="34" charset="0"/>
                <a:cs typeface="Calibri"/>
              </a:rPr>
              <a:t>features</a:t>
            </a:r>
            <a:endParaRPr sz="1200" dirty="0">
              <a:solidFill>
                <a:prstClr val="black"/>
              </a:solidFill>
              <a:latin typeface="Century Gothic" panose="020B0502020202020204" pitchFamily="34" charset="0"/>
              <a:cs typeface="Calibri"/>
            </a:endParaRPr>
          </a:p>
        </p:txBody>
      </p:sp>
      <p:sp>
        <p:nvSpPr>
          <p:cNvPr id="6" name="object 6"/>
          <p:cNvSpPr txBox="1"/>
          <p:nvPr/>
        </p:nvSpPr>
        <p:spPr>
          <a:xfrm>
            <a:off x="381000" y="3124200"/>
            <a:ext cx="2051565" cy="457048"/>
          </a:xfrm>
          <a:prstGeom prst="rect">
            <a:avLst/>
          </a:prstGeom>
        </p:spPr>
        <p:txBody>
          <a:bodyPr vert="horz" wrap="square" lIns="0" tIns="0" rIns="0" bIns="0" rtlCol="0">
            <a:spAutoFit/>
          </a:bodyPr>
          <a:lstStyle/>
          <a:p>
            <a:pPr marL="6531" marR="2612" defTabSz="470239">
              <a:lnSpc>
                <a:spcPct val="110000"/>
              </a:lnSpc>
            </a:pPr>
            <a:r>
              <a:rPr sz="900" i="1" spc="13" dirty="0">
                <a:solidFill>
                  <a:srgbClr val="0070C0"/>
                </a:solidFill>
                <a:cs typeface="Calibri"/>
              </a:rPr>
              <a:t>Masimo, </a:t>
            </a:r>
            <a:r>
              <a:rPr sz="900" i="1" spc="15" dirty="0">
                <a:solidFill>
                  <a:srgbClr val="0070C0"/>
                </a:solidFill>
                <a:cs typeface="Calibri"/>
              </a:rPr>
              <a:t>Rainbow, </a:t>
            </a:r>
            <a:r>
              <a:rPr sz="900" i="1" spc="18" dirty="0">
                <a:solidFill>
                  <a:srgbClr val="0070C0"/>
                </a:solidFill>
                <a:cs typeface="Calibri"/>
              </a:rPr>
              <a:t>SET, </a:t>
            </a:r>
            <a:r>
              <a:rPr sz="900" i="1" spc="54" dirty="0">
                <a:solidFill>
                  <a:srgbClr val="0070C0"/>
                </a:solidFill>
                <a:cs typeface="Calibri"/>
              </a:rPr>
              <a:t>SpCO, </a:t>
            </a:r>
            <a:r>
              <a:rPr sz="900" i="1" spc="21" dirty="0">
                <a:solidFill>
                  <a:srgbClr val="0070C0"/>
                </a:solidFill>
                <a:cs typeface="Calibri"/>
              </a:rPr>
              <a:t>and </a:t>
            </a:r>
            <a:r>
              <a:rPr sz="900" i="1" spc="8" dirty="0">
                <a:solidFill>
                  <a:srgbClr val="0070C0"/>
                </a:solidFill>
                <a:cs typeface="Calibri"/>
              </a:rPr>
              <a:t>SpMet </a:t>
            </a:r>
            <a:r>
              <a:rPr sz="900" i="1" spc="13" dirty="0">
                <a:solidFill>
                  <a:srgbClr val="0070C0"/>
                </a:solidFill>
                <a:cs typeface="Calibri"/>
              </a:rPr>
              <a:t>are </a:t>
            </a:r>
            <a:r>
              <a:rPr sz="900" i="1" spc="3" dirty="0">
                <a:solidFill>
                  <a:srgbClr val="0070C0"/>
                </a:solidFill>
                <a:cs typeface="Calibri"/>
              </a:rPr>
              <a:t>trademarks </a:t>
            </a:r>
            <a:r>
              <a:rPr sz="900" i="1" dirty="0">
                <a:solidFill>
                  <a:srgbClr val="0070C0"/>
                </a:solidFill>
                <a:cs typeface="Calibri"/>
              </a:rPr>
              <a:t>or  </a:t>
            </a:r>
            <a:r>
              <a:rPr sz="900" i="1" spc="5" dirty="0">
                <a:solidFill>
                  <a:srgbClr val="0070C0"/>
                </a:solidFill>
                <a:cs typeface="Calibri"/>
              </a:rPr>
              <a:t>registered </a:t>
            </a:r>
            <a:r>
              <a:rPr sz="900" i="1" spc="3" dirty="0">
                <a:solidFill>
                  <a:srgbClr val="0070C0"/>
                </a:solidFill>
                <a:cs typeface="Calibri"/>
              </a:rPr>
              <a:t>trademarks </a:t>
            </a:r>
            <a:r>
              <a:rPr sz="900" i="1" spc="-3" dirty="0">
                <a:solidFill>
                  <a:srgbClr val="0070C0"/>
                </a:solidFill>
                <a:cs typeface="Calibri"/>
              </a:rPr>
              <a:t>of </a:t>
            </a:r>
            <a:r>
              <a:rPr sz="900" i="1" spc="13" dirty="0">
                <a:solidFill>
                  <a:srgbClr val="0070C0"/>
                </a:solidFill>
                <a:cs typeface="Calibri"/>
              </a:rPr>
              <a:t>Masimo </a:t>
            </a:r>
            <a:r>
              <a:rPr sz="900" i="1" spc="31" dirty="0">
                <a:solidFill>
                  <a:srgbClr val="0070C0"/>
                </a:solidFill>
                <a:cs typeface="Calibri"/>
              </a:rPr>
              <a:t> </a:t>
            </a:r>
            <a:r>
              <a:rPr sz="900" i="1" spc="13" dirty="0">
                <a:solidFill>
                  <a:srgbClr val="0070C0"/>
                </a:solidFill>
                <a:cs typeface="Calibri"/>
              </a:rPr>
              <a:t>Corporation.</a:t>
            </a:r>
            <a:endParaRPr sz="900" i="1" dirty="0">
              <a:solidFill>
                <a:srgbClr val="0070C0"/>
              </a:solidFill>
              <a:cs typeface="Calibri"/>
            </a:endParaRPr>
          </a:p>
        </p:txBody>
      </p:sp>
      <p:grpSp>
        <p:nvGrpSpPr>
          <p:cNvPr id="14" name="Group 13"/>
          <p:cNvGrpSpPr/>
          <p:nvPr/>
        </p:nvGrpSpPr>
        <p:grpSpPr>
          <a:xfrm>
            <a:off x="2667000" y="838200"/>
            <a:ext cx="2362200" cy="2743200"/>
            <a:chOff x="2819400" y="1066800"/>
            <a:chExt cx="1829917" cy="2144637"/>
          </a:xfrm>
        </p:grpSpPr>
        <p:sp>
          <p:nvSpPr>
            <p:cNvPr id="8" name="object 8"/>
            <p:cNvSpPr/>
            <p:nvPr/>
          </p:nvSpPr>
          <p:spPr>
            <a:xfrm>
              <a:off x="2819400" y="1066800"/>
              <a:ext cx="1829917" cy="2144637"/>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
          <p:nvSpPr>
            <p:cNvPr id="9" name="object 9"/>
            <p:cNvSpPr/>
            <p:nvPr/>
          </p:nvSpPr>
          <p:spPr>
            <a:xfrm>
              <a:off x="3677456" y="1899863"/>
              <a:ext cx="526694" cy="270400"/>
            </a:xfrm>
            <a:prstGeom prst="rect">
              <a:avLst/>
            </a:prstGeom>
            <a:blipFill>
              <a:blip r:embed="rId4" cstate="print"/>
              <a:stretch>
                <a:fillRect/>
              </a:stretch>
            </a:blipFill>
          </p:spPr>
          <p:txBody>
            <a:bodyPr wrap="square" lIns="0" tIns="0" rIns="0" bIns="0" rtlCol="0"/>
            <a:lstStyle/>
            <a:p>
              <a:pPr defTabSz="470239"/>
              <a:endParaRPr sz="926">
                <a:solidFill>
                  <a:prstClr val="black"/>
                </a:solidFill>
              </a:endParaRPr>
            </a:p>
          </p:txBody>
        </p:sp>
        <p:sp>
          <p:nvSpPr>
            <p:cNvPr id="10" name="object 10"/>
            <p:cNvSpPr/>
            <p:nvPr/>
          </p:nvSpPr>
          <p:spPr>
            <a:xfrm>
              <a:off x="3703321" y="1914116"/>
              <a:ext cx="475161" cy="218476"/>
            </a:xfrm>
            <a:custGeom>
              <a:avLst/>
              <a:gdLst/>
              <a:ahLst/>
              <a:cxnLst/>
              <a:rect l="l" t="t" r="r" b="b"/>
              <a:pathLst>
                <a:path w="923925" h="424814">
                  <a:moveTo>
                    <a:pt x="0" y="212331"/>
                  </a:moveTo>
                  <a:lnTo>
                    <a:pt x="16502" y="155883"/>
                  </a:lnTo>
                  <a:lnTo>
                    <a:pt x="63072" y="105161"/>
                  </a:lnTo>
                  <a:lnTo>
                    <a:pt x="96257" y="82580"/>
                  </a:lnTo>
                  <a:lnTo>
                    <a:pt x="135307" y="62188"/>
                  </a:lnTo>
                  <a:lnTo>
                    <a:pt x="179672" y="44240"/>
                  </a:lnTo>
                  <a:lnTo>
                    <a:pt x="228803" y="28988"/>
                  </a:lnTo>
                  <a:lnTo>
                    <a:pt x="282147" y="16685"/>
                  </a:lnTo>
                  <a:lnTo>
                    <a:pt x="339156" y="7584"/>
                  </a:lnTo>
                  <a:lnTo>
                    <a:pt x="399277" y="1938"/>
                  </a:lnTo>
                  <a:lnTo>
                    <a:pt x="461962" y="0"/>
                  </a:lnTo>
                  <a:lnTo>
                    <a:pt x="524647" y="1938"/>
                  </a:lnTo>
                  <a:lnTo>
                    <a:pt x="584768" y="7584"/>
                  </a:lnTo>
                  <a:lnTo>
                    <a:pt x="641777" y="16685"/>
                  </a:lnTo>
                  <a:lnTo>
                    <a:pt x="695121" y="28988"/>
                  </a:lnTo>
                  <a:lnTo>
                    <a:pt x="744252" y="44240"/>
                  </a:lnTo>
                  <a:lnTo>
                    <a:pt x="788617" y="62188"/>
                  </a:lnTo>
                  <a:lnTo>
                    <a:pt x="827667" y="82580"/>
                  </a:lnTo>
                  <a:lnTo>
                    <a:pt x="860852" y="105161"/>
                  </a:lnTo>
                  <a:lnTo>
                    <a:pt x="907422" y="155883"/>
                  </a:lnTo>
                  <a:lnTo>
                    <a:pt x="923925" y="212331"/>
                  </a:lnTo>
                  <a:lnTo>
                    <a:pt x="919707" y="241141"/>
                  </a:lnTo>
                  <a:lnTo>
                    <a:pt x="887621" y="294976"/>
                  </a:lnTo>
                  <a:lnTo>
                    <a:pt x="827667" y="342077"/>
                  </a:lnTo>
                  <a:lnTo>
                    <a:pt x="788617" y="362469"/>
                  </a:lnTo>
                  <a:lnTo>
                    <a:pt x="744252" y="380418"/>
                  </a:lnTo>
                  <a:lnTo>
                    <a:pt x="695121" y="395671"/>
                  </a:lnTo>
                  <a:lnTo>
                    <a:pt x="641777" y="407975"/>
                  </a:lnTo>
                  <a:lnTo>
                    <a:pt x="584768" y="417077"/>
                  </a:lnTo>
                  <a:lnTo>
                    <a:pt x="524647" y="422724"/>
                  </a:lnTo>
                  <a:lnTo>
                    <a:pt x="461962" y="424662"/>
                  </a:lnTo>
                  <a:lnTo>
                    <a:pt x="399277" y="422724"/>
                  </a:lnTo>
                  <a:lnTo>
                    <a:pt x="339156" y="417077"/>
                  </a:lnTo>
                  <a:lnTo>
                    <a:pt x="282147" y="407975"/>
                  </a:lnTo>
                  <a:lnTo>
                    <a:pt x="228803" y="395671"/>
                  </a:lnTo>
                  <a:lnTo>
                    <a:pt x="179672" y="380418"/>
                  </a:lnTo>
                  <a:lnTo>
                    <a:pt x="135307" y="362469"/>
                  </a:lnTo>
                  <a:lnTo>
                    <a:pt x="96257" y="342077"/>
                  </a:lnTo>
                  <a:lnTo>
                    <a:pt x="63072" y="319495"/>
                  </a:lnTo>
                  <a:lnTo>
                    <a:pt x="16502" y="268774"/>
                  </a:lnTo>
                  <a:lnTo>
                    <a:pt x="0" y="212331"/>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grpSp>
    </p:spTree>
    <p:extLst>
      <p:ext uri="{BB962C8B-B14F-4D97-AF65-F5344CB8AC3E}">
        <p14:creationId xmlns:p14="http://schemas.microsoft.com/office/powerpoint/2010/main" val="571013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52400"/>
            <a:ext cx="4937760" cy="640080"/>
          </a:xfrm>
          <a:prstGeom prst="rect">
            <a:avLst/>
          </a:prstGeom>
        </p:spPr>
        <p:txBody>
          <a:bodyPr vert="horz" wrap="square" lIns="0" tIns="0" rIns="0" bIns="0" rtlCol="0">
            <a:spAutoFit/>
          </a:bodyPr>
          <a:lstStyle/>
          <a:p>
            <a:pPr marL="6531"/>
            <a:r>
              <a:rPr spc="90" dirty="0"/>
              <a:t>CO-Oximetry</a:t>
            </a:r>
            <a:r>
              <a:rPr spc="108" dirty="0"/>
              <a:t> </a:t>
            </a:r>
            <a:r>
              <a:rPr spc="129" dirty="0"/>
              <a:t>Cable</a:t>
            </a:r>
          </a:p>
        </p:txBody>
      </p:sp>
      <p:sp>
        <p:nvSpPr>
          <p:cNvPr id="5" name="object 5"/>
          <p:cNvSpPr txBox="1"/>
          <p:nvPr/>
        </p:nvSpPr>
        <p:spPr>
          <a:xfrm>
            <a:off x="304800" y="762000"/>
            <a:ext cx="2438400" cy="2037481"/>
          </a:xfrm>
          <a:prstGeom prst="rect">
            <a:avLst/>
          </a:prstGeom>
        </p:spPr>
        <p:txBody>
          <a:bodyPr vert="horz" wrap="square" lIns="0" tIns="0" rIns="0" bIns="0" rtlCol="0">
            <a:spAutoFit/>
          </a:bodyPr>
          <a:lstStyle/>
          <a:p>
            <a:pPr marL="6531" defTabSz="470239"/>
            <a:r>
              <a:rPr sz="1400" b="1" spc="39" dirty="0">
                <a:solidFill>
                  <a:prstClr val="black"/>
                </a:solidFill>
                <a:latin typeface="Century Gothic" panose="020B0502020202020204" pitchFamily="34" charset="0"/>
                <a:cs typeface="Calibri"/>
              </a:rPr>
              <a:t>CO-Oximetry </a:t>
            </a:r>
            <a:r>
              <a:rPr sz="1400" b="1" spc="54" dirty="0">
                <a:solidFill>
                  <a:prstClr val="black"/>
                </a:solidFill>
                <a:latin typeface="Century Gothic" panose="020B0502020202020204" pitchFamily="34" charset="0"/>
                <a:cs typeface="Calibri"/>
              </a:rPr>
              <a:t>Cable</a:t>
            </a:r>
            <a:r>
              <a:rPr sz="1400" b="1" spc="93" dirty="0">
                <a:solidFill>
                  <a:prstClr val="black"/>
                </a:solidFill>
                <a:latin typeface="Century Gothic" panose="020B0502020202020204" pitchFamily="34" charset="0"/>
                <a:cs typeface="Calibri"/>
              </a:rPr>
              <a:t> </a:t>
            </a:r>
            <a:r>
              <a:rPr sz="1400" b="1" spc="18" dirty="0">
                <a:solidFill>
                  <a:prstClr val="black"/>
                </a:solidFill>
                <a:latin typeface="Century Gothic" panose="020B0502020202020204" pitchFamily="34" charset="0"/>
                <a:cs typeface="Calibri"/>
              </a:rPr>
              <a:t>Connection</a:t>
            </a:r>
            <a:endParaRPr sz="1400" b="1" dirty="0">
              <a:solidFill>
                <a:prstClr val="black"/>
              </a:solidFill>
              <a:latin typeface="Century Gothic" panose="020B0502020202020204" pitchFamily="34" charset="0"/>
              <a:cs typeface="Calibri"/>
            </a:endParaRPr>
          </a:p>
          <a:p>
            <a:pPr defTabSz="470239">
              <a:spcBef>
                <a:spcPts val="21"/>
              </a:spcBef>
            </a:pPr>
            <a:endParaRPr sz="1200" dirty="0">
              <a:solidFill>
                <a:prstClr val="black"/>
              </a:solidFill>
              <a:latin typeface="Century Gothic" panose="020B0502020202020204" pitchFamily="34" charset="0"/>
              <a:cs typeface="Times New Roman"/>
            </a:endParaRPr>
          </a:p>
          <a:p>
            <a:pPr marL="152828" marR="2612" indent="-146297" defTabSz="470239">
              <a:lnSpc>
                <a:spcPct val="110000"/>
              </a:lnSpc>
              <a:buFont typeface="Arial"/>
              <a:buChar char="•"/>
              <a:tabLst>
                <a:tab pos="153154" algn="l"/>
              </a:tabLst>
            </a:pPr>
            <a:r>
              <a:rPr sz="1200" spc="3" dirty="0">
                <a:solidFill>
                  <a:prstClr val="black"/>
                </a:solidFill>
                <a:latin typeface="Century Gothic" panose="020B0502020202020204" pitchFamily="34" charset="0"/>
                <a:cs typeface="Calibri"/>
              </a:rPr>
              <a:t>Intended </a:t>
            </a:r>
            <a:r>
              <a:rPr sz="1200" spc="-5" dirty="0">
                <a:solidFill>
                  <a:prstClr val="black"/>
                </a:solidFill>
                <a:latin typeface="Century Gothic" panose="020B0502020202020204" pitchFamily="34" charset="0"/>
                <a:cs typeface="Calibri"/>
              </a:rPr>
              <a:t>for </a:t>
            </a:r>
            <a:r>
              <a:rPr sz="1200" dirty="0">
                <a:solidFill>
                  <a:prstClr val="black"/>
                </a:solidFill>
                <a:latin typeface="Century Gothic" panose="020B0502020202020204" pitchFamily="34" charset="0"/>
                <a:cs typeface="Calibri"/>
              </a:rPr>
              <a:t>use </a:t>
            </a:r>
            <a:r>
              <a:rPr sz="1200" spc="-5" dirty="0">
                <a:solidFill>
                  <a:prstClr val="black"/>
                </a:solidFill>
                <a:latin typeface="Century Gothic" panose="020B0502020202020204" pitchFamily="34" charset="0"/>
                <a:cs typeface="Calibri"/>
              </a:rPr>
              <a:t>with </a:t>
            </a:r>
            <a:r>
              <a:rPr sz="1200" spc="41" dirty="0">
                <a:solidFill>
                  <a:prstClr val="black"/>
                </a:solidFill>
                <a:latin typeface="Century Gothic" panose="020B0502020202020204" pitchFamily="34" charset="0"/>
                <a:cs typeface="Calibri"/>
              </a:rPr>
              <a:t>Masimo</a:t>
            </a:r>
            <a:r>
              <a:rPr sz="1200" spc="62" baseline="26455" dirty="0">
                <a:solidFill>
                  <a:prstClr val="black"/>
                </a:solidFill>
                <a:latin typeface="Century Gothic" panose="020B0502020202020204" pitchFamily="34" charset="0"/>
                <a:cs typeface="Calibri"/>
              </a:rPr>
              <a:t>®  </a:t>
            </a:r>
            <a:r>
              <a:rPr sz="1200" spc="44" dirty="0">
                <a:solidFill>
                  <a:prstClr val="black"/>
                </a:solidFill>
                <a:latin typeface="Century Gothic" panose="020B0502020202020204" pitchFamily="34" charset="0"/>
                <a:cs typeface="Calibri"/>
              </a:rPr>
              <a:t>Rainbow</a:t>
            </a:r>
            <a:r>
              <a:rPr sz="1200" spc="65" baseline="26455" dirty="0">
                <a:solidFill>
                  <a:prstClr val="black"/>
                </a:solidFill>
                <a:latin typeface="Century Gothic" panose="020B0502020202020204" pitchFamily="34" charset="0"/>
                <a:cs typeface="Calibri"/>
              </a:rPr>
              <a:t>® </a:t>
            </a:r>
            <a:r>
              <a:rPr sz="1200" spc="31" dirty="0">
                <a:solidFill>
                  <a:prstClr val="black"/>
                </a:solidFill>
                <a:latin typeface="Century Gothic" panose="020B0502020202020204" pitchFamily="34" charset="0"/>
                <a:cs typeface="Calibri"/>
              </a:rPr>
              <a:t>SET</a:t>
            </a:r>
            <a:r>
              <a:rPr sz="1200" spc="141" dirty="0">
                <a:solidFill>
                  <a:prstClr val="black"/>
                </a:solidFill>
                <a:latin typeface="Century Gothic" panose="020B0502020202020204" pitchFamily="34" charset="0"/>
                <a:cs typeface="Calibri"/>
              </a:rPr>
              <a:t> </a:t>
            </a:r>
            <a:r>
              <a:rPr sz="1200" spc="5" dirty="0">
                <a:solidFill>
                  <a:prstClr val="black"/>
                </a:solidFill>
                <a:latin typeface="Century Gothic" panose="020B0502020202020204" pitchFamily="34" charset="0"/>
                <a:cs typeface="Calibri"/>
              </a:rPr>
              <a:t>sensors</a:t>
            </a:r>
            <a:endParaRPr lang="en-US" sz="1200" spc="5" dirty="0">
              <a:solidFill>
                <a:prstClr val="black"/>
              </a:solidFill>
              <a:latin typeface="Century Gothic" panose="020B0502020202020204" pitchFamily="34" charset="0"/>
              <a:cs typeface="Calibri"/>
            </a:endParaRPr>
          </a:p>
          <a:p>
            <a:pPr marL="152828" marR="2612" indent="-146297" defTabSz="470239">
              <a:lnSpc>
                <a:spcPct val="110000"/>
              </a:lnSpc>
              <a:buFont typeface="Arial"/>
              <a:buChar char="•"/>
              <a:tabLst>
                <a:tab pos="153154" algn="l"/>
              </a:tabLst>
            </a:pPr>
            <a:r>
              <a:rPr lang="en-US" sz="1200" spc="5" dirty="0">
                <a:solidFill>
                  <a:prstClr val="black"/>
                </a:solidFill>
                <a:latin typeface="Century Gothic" panose="020B0502020202020204" pitchFamily="34" charset="0"/>
                <a:cs typeface="Calibri"/>
              </a:rPr>
              <a:t>Once signal is acquired plethysmograph will auto populate into waveform channel</a:t>
            </a:r>
            <a:endParaRPr sz="1200" dirty="0">
              <a:solidFill>
                <a:prstClr val="black"/>
              </a:solidFill>
              <a:latin typeface="Century Gothic" panose="020B0502020202020204" pitchFamily="34" charset="0"/>
              <a:cs typeface="Calibri"/>
            </a:endParaRPr>
          </a:p>
        </p:txBody>
      </p:sp>
      <p:sp>
        <p:nvSpPr>
          <p:cNvPr id="6" name="object 6"/>
          <p:cNvSpPr/>
          <p:nvPr/>
        </p:nvSpPr>
        <p:spPr>
          <a:xfrm>
            <a:off x="2804334" y="922499"/>
            <a:ext cx="2130291" cy="2478285"/>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grpSp>
        <p:nvGrpSpPr>
          <p:cNvPr id="13" name="Group 12"/>
          <p:cNvGrpSpPr/>
          <p:nvPr/>
        </p:nvGrpSpPr>
        <p:grpSpPr>
          <a:xfrm>
            <a:off x="2743200" y="685800"/>
            <a:ext cx="2352947" cy="2710814"/>
            <a:chOff x="2904853" y="1022986"/>
            <a:chExt cx="1829242" cy="2177662"/>
          </a:xfrm>
        </p:grpSpPr>
        <p:sp>
          <p:nvSpPr>
            <p:cNvPr id="7" name="object 7"/>
            <p:cNvSpPr/>
            <p:nvPr/>
          </p:nvSpPr>
          <p:spPr>
            <a:xfrm>
              <a:off x="2904853" y="1022986"/>
              <a:ext cx="1829242" cy="2177662"/>
            </a:xfrm>
            <a:prstGeom prst="rect">
              <a:avLst/>
            </a:prstGeom>
            <a:blipFill>
              <a:blip r:embed="rId4" cstate="print"/>
              <a:stretch>
                <a:fillRect/>
              </a:stretch>
            </a:blipFill>
          </p:spPr>
          <p:txBody>
            <a:bodyPr wrap="square" lIns="0" tIns="0" rIns="0" bIns="0" rtlCol="0"/>
            <a:lstStyle/>
            <a:p>
              <a:pPr defTabSz="470239"/>
              <a:endParaRPr sz="926">
                <a:solidFill>
                  <a:prstClr val="black"/>
                </a:solidFill>
              </a:endParaRPr>
            </a:p>
          </p:txBody>
        </p:sp>
        <p:sp>
          <p:nvSpPr>
            <p:cNvPr id="8" name="object 8"/>
            <p:cNvSpPr/>
            <p:nvPr/>
          </p:nvSpPr>
          <p:spPr>
            <a:xfrm>
              <a:off x="3679022" y="1875571"/>
              <a:ext cx="488289" cy="337798"/>
            </a:xfrm>
            <a:prstGeom prst="rect">
              <a:avLst/>
            </a:prstGeom>
            <a:blipFill>
              <a:blip r:embed="rId5" cstate="print"/>
              <a:stretch>
                <a:fillRect/>
              </a:stretch>
            </a:blipFill>
          </p:spPr>
          <p:txBody>
            <a:bodyPr wrap="square" lIns="0" tIns="0" rIns="0" bIns="0" rtlCol="0"/>
            <a:lstStyle/>
            <a:p>
              <a:pPr defTabSz="470239"/>
              <a:endParaRPr sz="926">
                <a:solidFill>
                  <a:prstClr val="black"/>
                </a:solidFill>
              </a:endParaRPr>
            </a:p>
          </p:txBody>
        </p:sp>
        <p:sp>
          <p:nvSpPr>
            <p:cNvPr id="9" name="object 9"/>
            <p:cNvSpPr/>
            <p:nvPr/>
          </p:nvSpPr>
          <p:spPr>
            <a:xfrm>
              <a:off x="3705361" y="1890087"/>
              <a:ext cx="435973" cy="285423"/>
            </a:xfrm>
            <a:custGeom>
              <a:avLst/>
              <a:gdLst/>
              <a:ahLst/>
              <a:cxnLst/>
              <a:rect l="l" t="t" r="r" b="b"/>
              <a:pathLst>
                <a:path w="847725" h="554989">
                  <a:moveTo>
                    <a:pt x="0" y="277228"/>
                  </a:moveTo>
                  <a:lnTo>
                    <a:pt x="15141" y="203529"/>
                  </a:lnTo>
                  <a:lnTo>
                    <a:pt x="33310" y="169317"/>
                  </a:lnTo>
                  <a:lnTo>
                    <a:pt x="57871" y="137304"/>
                  </a:lnTo>
                  <a:lnTo>
                    <a:pt x="88319" y="107821"/>
                  </a:lnTo>
                  <a:lnTo>
                    <a:pt x="124148" y="81197"/>
                  </a:lnTo>
                  <a:lnTo>
                    <a:pt x="164855" y="57763"/>
                  </a:lnTo>
                  <a:lnTo>
                    <a:pt x="209933" y="37849"/>
                  </a:lnTo>
                  <a:lnTo>
                    <a:pt x="258878" y="21785"/>
                  </a:lnTo>
                  <a:lnTo>
                    <a:pt x="311185" y="9902"/>
                  </a:lnTo>
                  <a:lnTo>
                    <a:pt x="366348" y="2530"/>
                  </a:lnTo>
                  <a:lnTo>
                    <a:pt x="423862" y="0"/>
                  </a:lnTo>
                  <a:lnTo>
                    <a:pt x="481379" y="2530"/>
                  </a:lnTo>
                  <a:lnTo>
                    <a:pt x="536544" y="9902"/>
                  </a:lnTo>
                  <a:lnTo>
                    <a:pt x="588851" y="21785"/>
                  </a:lnTo>
                  <a:lnTo>
                    <a:pt x="637796" y="37849"/>
                  </a:lnTo>
                  <a:lnTo>
                    <a:pt x="682874" y="57763"/>
                  </a:lnTo>
                  <a:lnTo>
                    <a:pt x="723580" y="81197"/>
                  </a:lnTo>
                  <a:lnTo>
                    <a:pt x="759409" y="107821"/>
                  </a:lnTo>
                  <a:lnTo>
                    <a:pt x="789856" y="137304"/>
                  </a:lnTo>
                  <a:lnTo>
                    <a:pt x="814416" y="169317"/>
                  </a:lnTo>
                  <a:lnTo>
                    <a:pt x="832584" y="203529"/>
                  </a:lnTo>
                  <a:lnTo>
                    <a:pt x="847725" y="277228"/>
                  </a:lnTo>
                  <a:lnTo>
                    <a:pt x="843855" y="314847"/>
                  </a:lnTo>
                  <a:lnTo>
                    <a:pt x="814416" y="385139"/>
                  </a:lnTo>
                  <a:lnTo>
                    <a:pt x="789856" y="417151"/>
                  </a:lnTo>
                  <a:lnTo>
                    <a:pt x="759409" y="446635"/>
                  </a:lnTo>
                  <a:lnTo>
                    <a:pt x="723580" y="473259"/>
                  </a:lnTo>
                  <a:lnTo>
                    <a:pt x="682874" y="496693"/>
                  </a:lnTo>
                  <a:lnTo>
                    <a:pt x="637796" y="516607"/>
                  </a:lnTo>
                  <a:lnTo>
                    <a:pt x="588851" y="532670"/>
                  </a:lnTo>
                  <a:lnTo>
                    <a:pt x="536544" y="544553"/>
                  </a:lnTo>
                  <a:lnTo>
                    <a:pt x="481379" y="551925"/>
                  </a:lnTo>
                  <a:lnTo>
                    <a:pt x="423862" y="554456"/>
                  </a:lnTo>
                  <a:lnTo>
                    <a:pt x="366348" y="551925"/>
                  </a:lnTo>
                  <a:lnTo>
                    <a:pt x="311185" y="544553"/>
                  </a:lnTo>
                  <a:lnTo>
                    <a:pt x="258878" y="532670"/>
                  </a:lnTo>
                  <a:lnTo>
                    <a:pt x="209933" y="516607"/>
                  </a:lnTo>
                  <a:lnTo>
                    <a:pt x="164855" y="496693"/>
                  </a:lnTo>
                  <a:lnTo>
                    <a:pt x="124148" y="473259"/>
                  </a:lnTo>
                  <a:lnTo>
                    <a:pt x="88319" y="446635"/>
                  </a:lnTo>
                  <a:lnTo>
                    <a:pt x="57871" y="417151"/>
                  </a:lnTo>
                  <a:lnTo>
                    <a:pt x="33310" y="385139"/>
                  </a:lnTo>
                  <a:lnTo>
                    <a:pt x="15141" y="350927"/>
                  </a:lnTo>
                  <a:lnTo>
                    <a:pt x="0" y="277228"/>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grpSp>
    </p:spTree>
    <p:extLst>
      <p:ext uri="{BB962C8B-B14F-4D97-AF65-F5344CB8AC3E}">
        <p14:creationId xmlns:p14="http://schemas.microsoft.com/office/powerpoint/2010/main" val="344762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98046" y="1031965"/>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pPr defTabSz="470239"/>
            <a:endParaRPr sz="926">
              <a:solidFill>
                <a:prstClr val="black"/>
              </a:solidFill>
            </a:endParaRPr>
          </a:p>
        </p:txBody>
      </p:sp>
      <p:sp>
        <p:nvSpPr>
          <p:cNvPr id="4" name="object 4"/>
          <p:cNvSpPr txBox="1">
            <a:spLocks noGrp="1"/>
          </p:cNvSpPr>
          <p:nvPr>
            <p:ph type="title"/>
          </p:nvPr>
        </p:nvSpPr>
        <p:spPr>
          <a:xfrm>
            <a:off x="152400" y="-76200"/>
            <a:ext cx="4937760" cy="640080"/>
          </a:xfrm>
          <a:prstGeom prst="rect">
            <a:avLst/>
          </a:prstGeom>
        </p:spPr>
        <p:txBody>
          <a:bodyPr vert="horz" wrap="square" lIns="0" tIns="0" rIns="0" bIns="0" rtlCol="0">
            <a:spAutoFit/>
          </a:bodyPr>
          <a:lstStyle/>
          <a:p>
            <a:pPr marL="6531"/>
            <a:r>
              <a:rPr spc="90" dirty="0"/>
              <a:t>CO-Oximetry</a:t>
            </a:r>
          </a:p>
        </p:txBody>
      </p:sp>
      <p:sp>
        <p:nvSpPr>
          <p:cNvPr id="5" name="object 5"/>
          <p:cNvSpPr txBox="1"/>
          <p:nvPr/>
        </p:nvSpPr>
        <p:spPr>
          <a:xfrm>
            <a:off x="381000" y="838200"/>
            <a:ext cx="2057400" cy="1397306"/>
          </a:xfrm>
          <a:prstGeom prst="rect">
            <a:avLst/>
          </a:prstGeom>
        </p:spPr>
        <p:txBody>
          <a:bodyPr vert="horz" wrap="square" lIns="0" tIns="0" rIns="0" bIns="0" rtlCol="0">
            <a:spAutoFit/>
          </a:bodyPr>
          <a:lstStyle/>
          <a:p>
            <a:pPr marL="6531" defTabSz="470239"/>
            <a:r>
              <a:rPr sz="1400" b="1" spc="39" dirty="0">
                <a:solidFill>
                  <a:prstClr val="black"/>
                </a:solidFill>
                <a:latin typeface="Century Gothic" panose="020B0502020202020204" pitchFamily="34" charset="0"/>
                <a:cs typeface="Calibri"/>
              </a:rPr>
              <a:t>CO-Oximetry</a:t>
            </a:r>
            <a:r>
              <a:rPr sz="1400" b="1" spc="46" dirty="0">
                <a:solidFill>
                  <a:prstClr val="black"/>
                </a:solidFill>
                <a:latin typeface="Century Gothic" panose="020B0502020202020204" pitchFamily="34" charset="0"/>
                <a:cs typeface="Calibri"/>
              </a:rPr>
              <a:t> </a:t>
            </a:r>
            <a:r>
              <a:rPr sz="1400" b="1" spc="31" dirty="0">
                <a:solidFill>
                  <a:prstClr val="black"/>
                </a:solidFill>
                <a:latin typeface="Century Gothic" panose="020B0502020202020204" pitchFamily="34" charset="0"/>
                <a:cs typeface="Calibri"/>
              </a:rPr>
              <a:t>Display</a:t>
            </a:r>
            <a:endParaRPr sz="1400" b="1" dirty="0">
              <a:solidFill>
                <a:prstClr val="black"/>
              </a:solidFill>
              <a:latin typeface="Century Gothic" panose="020B0502020202020204" pitchFamily="34" charset="0"/>
              <a:cs typeface="Calibri"/>
            </a:endParaRPr>
          </a:p>
          <a:p>
            <a:pPr defTabSz="470239"/>
            <a:endParaRPr sz="1200" dirty="0">
              <a:solidFill>
                <a:prstClr val="black"/>
              </a:solidFill>
              <a:latin typeface="Century Gothic" panose="020B0502020202020204" pitchFamily="34" charset="0"/>
              <a:cs typeface="Times New Roman"/>
            </a:endParaRPr>
          </a:p>
          <a:p>
            <a:pPr marL="152828" indent="-146297" defTabSz="470239">
              <a:spcBef>
                <a:spcPts val="3"/>
              </a:spcBef>
              <a:buFont typeface="Arial"/>
              <a:buChar char="•"/>
              <a:tabLst>
                <a:tab pos="153154" algn="l"/>
              </a:tabLst>
            </a:pPr>
            <a:r>
              <a:rPr sz="1200" spc="-3" dirty="0">
                <a:solidFill>
                  <a:prstClr val="black"/>
                </a:solidFill>
                <a:latin typeface="Century Gothic" panose="020B0502020202020204" pitchFamily="34" charset="0"/>
                <a:cs typeface="Calibri"/>
              </a:rPr>
              <a:t>Pulse</a:t>
            </a:r>
            <a:r>
              <a:rPr sz="1200" spc="13" dirty="0">
                <a:solidFill>
                  <a:prstClr val="black"/>
                </a:solidFill>
                <a:latin typeface="Century Gothic" panose="020B0502020202020204" pitchFamily="34" charset="0"/>
                <a:cs typeface="Calibri"/>
              </a:rPr>
              <a:t> </a:t>
            </a:r>
            <a:r>
              <a:rPr sz="1200" spc="36" dirty="0">
                <a:solidFill>
                  <a:prstClr val="black"/>
                </a:solidFill>
                <a:latin typeface="Century Gothic" panose="020B0502020202020204" pitchFamily="34" charset="0"/>
                <a:cs typeface="Calibri"/>
              </a:rPr>
              <a:t>bar</a:t>
            </a:r>
            <a:endParaRPr sz="1200" dirty="0">
              <a:solidFill>
                <a:prstClr val="black"/>
              </a:solidFill>
              <a:latin typeface="Century Gothic" panose="020B0502020202020204" pitchFamily="34" charset="0"/>
              <a:cs typeface="Calibri"/>
            </a:endParaRPr>
          </a:p>
          <a:p>
            <a:pPr marL="152828" marR="2612" indent="-146297" defTabSz="470239">
              <a:lnSpc>
                <a:spcPct val="110000"/>
              </a:lnSpc>
              <a:buFont typeface="Arial"/>
              <a:buChar char="•"/>
              <a:tabLst>
                <a:tab pos="153154" algn="l"/>
              </a:tabLst>
            </a:pPr>
            <a:r>
              <a:rPr sz="1200" spc="26" dirty="0">
                <a:solidFill>
                  <a:prstClr val="black"/>
                </a:solidFill>
                <a:latin typeface="Century Gothic" panose="020B0502020202020204" pitchFamily="34" charset="0"/>
                <a:cs typeface="Calibri"/>
              </a:rPr>
              <a:t>Large </a:t>
            </a:r>
            <a:r>
              <a:rPr sz="1200" spc="3" dirty="0">
                <a:solidFill>
                  <a:prstClr val="black"/>
                </a:solidFill>
                <a:latin typeface="Century Gothic" panose="020B0502020202020204" pitchFamily="34" charset="0"/>
                <a:cs typeface="Calibri"/>
              </a:rPr>
              <a:t>numeric </a:t>
            </a:r>
            <a:r>
              <a:rPr sz="1200" spc="-8" dirty="0">
                <a:solidFill>
                  <a:prstClr val="black"/>
                </a:solidFill>
                <a:latin typeface="Century Gothic" panose="020B0502020202020204" pitchFamily="34" charset="0"/>
                <a:cs typeface="Calibri"/>
              </a:rPr>
              <a:t>format </a:t>
            </a:r>
            <a:r>
              <a:rPr sz="1200" dirty="0">
                <a:solidFill>
                  <a:prstClr val="black"/>
                </a:solidFill>
                <a:latin typeface="Century Gothic" panose="020B0502020202020204" pitchFamily="34" charset="0"/>
                <a:cs typeface="Calibri"/>
              </a:rPr>
              <a:t>of </a:t>
            </a:r>
            <a:r>
              <a:rPr sz="1200" spc="85" dirty="0">
                <a:solidFill>
                  <a:prstClr val="black"/>
                </a:solidFill>
                <a:latin typeface="Century Gothic" panose="020B0502020202020204" pitchFamily="34" charset="0"/>
                <a:cs typeface="Calibri"/>
              </a:rPr>
              <a:t>SpO</a:t>
            </a:r>
            <a:r>
              <a:rPr sz="1200" spc="127" baseline="-21164" dirty="0">
                <a:solidFill>
                  <a:prstClr val="black"/>
                </a:solidFill>
                <a:latin typeface="Century Gothic" panose="020B0502020202020204" pitchFamily="34" charset="0"/>
                <a:cs typeface="Calibri"/>
              </a:rPr>
              <a:t>2  </a:t>
            </a:r>
            <a:r>
              <a:rPr sz="1200" spc="15" dirty="0">
                <a:solidFill>
                  <a:prstClr val="black"/>
                </a:solidFill>
                <a:latin typeface="Century Gothic" panose="020B0502020202020204" pitchFamily="34" charset="0"/>
                <a:cs typeface="Calibri"/>
              </a:rPr>
              <a:t>value</a:t>
            </a:r>
            <a:endParaRPr sz="1200" dirty="0">
              <a:solidFill>
                <a:prstClr val="black"/>
              </a:solidFill>
              <a:latin typeface="Century Gothic" panose="020B0502020202020204" pitchFamily="34" charset="0"/>
              <a:cs typeface="Calibri"/>
            </a:endParaRPr>
          </a:p>
          <a:p>
            <a:pPr marL="152828" marR="47677" indent="-146297" defTabSz="470239">
              <a:lnSpc>
                <a:spcPct val="110000"/>
              </a:lnSpc>
              <a:buFont typeface="Arial"/>
              <a:buChar char="•"/>
              <a:tabLst>
                <a:tab pos="153154" algn="l"/>
              </a:tabLst>
            </a:pPr>
            <a:r>
              <a:rPr sz="1200" spc="105" dirty="0">
                <a:solidFill>
                  <a:prstClr val="black"/>
                </a:solidFill>
                <a:latin typeface="Century Gothic" panose="020B0502020202020204" pitchFamily="34" charset="0"/>
                <a:cs typeface="Calibri"/>
              </a:rPr>
              <a:t>SpCO </a:t>
            </a:r>
            <a:r>
              <a:rPr sz="1200" spc="39" dirty="0">
                <a:solidFill>
                  <a:prstClr val="black"/>
                </a:solidFill>
                <a:latin typeface="Century Gothic" panose="020B0502020202020204" pitchFamily="34" charset="0"/>
                <a:cs typeface="Calibri"/>
              </a:rPr>
              <a:t>and </a:t>
            </a:r>
            <a:r>
              <a:rPr sz="1200" spc="15" dirty="0">
                <a:solidFill>
                  <a:prstClr val="black"/>
                </a:solidFill>
                <a:latin typeface="Century Gothic" panose="020B0502020202020204" pitchFamily="34" charset="0"/>
                <a:cs typeface="Calibri"/>
              </a:rPr>
              <a:t>SpMet </a:t>
            </a:r>
            <a:r>
              <a:rPr sz="1200" spc="13" dirty="0">
                <a:solidFill>
                  <a:prstClr val="black"/>
                </a:solidFill>
                <a:latin typeface="Century Gothic" panose="020B0502020202020204" pitchFamily="34" charset="0"/>
                <a:cs typeface="Calibri"/>
              </a:rPr>
              <a:t>values </a:t>
            </a:r>
            <a:r>
              <a:rPr sz="1200" spc="10" dirty="0">
                <a:solidFill>
                  <a:prstClr val="black"/>
                </a:solidFill>
                <a:latin typeface="Century Gothic" panose="020B0502020202020204" pitchFamily="34" charset="0"/>
                <a:cs typeface="Calibri"/>
              </a:rPr>
              <a:t>will  </a:t>
            </a:r>
            <a:r>
              <a:rPr sz="1200" spc="3" dirty="0">
                <a:solidFill>
                  <a:prstClr val="black"/>
                </a:solidFill>
                <a:latin typeface="Century Gothic" panose="020B0502020202020204" pitchFamily="34" charset="0"/>
                <a:cs typeface="Calibri"/>
              </a:rPr>
              <a:t>alternate</a:t>
            </a:r>
            <a:endParaRPr sz="1200" dirty="0">
              <a:solidFill>
                <a:prstClr val="black"/>
              </a:solidFill>
              <a:latin typeface="Century Gothic" panose="020B0502020202020204" pitchFamily="34" charset="0"/>
              <a:cs typeface="Calibri"/>
            </a:endParaRPr>
          </a:p>
        </p:txBody>
      </p:sp>
      <p:sp>
        <p:nvSpPr>
          <p:cNvPr id="6" name="object 6"/>
          <p:cNvSpPr/>
          <p:nvPr/>
        </p:nvSpPr>
        <p:spPr>
          <a:xfrm>
            <a:off x="3126464" y="2131075"/>
            <a:ext cx="1507976" cy="1397464"/>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
        <p:nvSpPr>
          <p:cNvPr id="7" name="object 7"/>
          <p:cNvSpPr/>
          <p:nvPr/>
        </p:nvSpPr>
        <p:spPr>
          <a:xfrm>
            <a:off x="3226572" y="2231294"/>
            <a:ext cx="1205829" cy="1095540"/>
          </a:xfrm>
          <a:prstGeom prst="rect">
            <a:avLst/>
          </a:prstGeom>
          <a:blipFill>
            <a:blip r:embed="rId4" cstate="print"/>
            <a:stretch>
              <a:fillRect/>
            </a:stretch>
          </a:blipFill>
        </p:spPr>
        <p:txBody>
          <a:bodyPr wrap="square" lIns="0" tIns="0" rIns="0" bIns="0" rtlCol="0"/>
          <a:lstStyle/>
          <a:p>
            <a:pPr defTabSz="470239"/>
            <a:endParaRPr sz="926">
              <a:solidFill>
                <a:prstClr val="black"/>
              </a:solidFill>
            </a:endParaRPr>
          </a:p>
        </p:txBody>
      </p:sp>
      <p:sp>
        <p:nvSpPr>
          <p:cNvPr id="8" name="object 8"/>
          <p:cNvSpPr/>
          <p:nvPr/>
        </p:nvSpPr>
        <p:spPr>
          <a:xfrm>
            <a:off x="3126465" y="931121"/>
            <a:ext cx="1500921" cy="1413140"/>
          </a:xfrm>
          <a:prstGeom prst="rect">
            <a:avLst/>
          </a:prstGeom>
          <a:blipFill>
            <a:blip r:embed="rId5" cstate="print"/>
            <a:stretch>
              <a:fillRect/>
            </a:stretch>
          </a:blipFill>
        </p:spPr>
        <p:txBody>
          <a:bodyPr wrap="square" lIns="0" tIns="0" rIns="0" bIns="0" rtlCol="0"/>
          <a:lstStyle/>
          <a:p>
            <a:pPr defTabSz="470239"/>
            <a:endParaRPr sz="926">
              <a:solidFill>
                <a:prstClr val="black"/>
              </a:solidFill>
            </a:endParaRPr>
          </a:p>
        </p:txBody>
      </p:sp>
      <p:sp>
        <p:nvSpPr>
          <p:cNvPr id="9" name="object 9"/>
          <p:cNvSpPr/>
          <p:nvPr/>
        </p:nvSpPr>
        <p:spPr>
          <a:xfrm>
            <a:off x="3226573" y="1031966"/>
            <a:ext cx="1198444" cy="1110480"/>
          </a:xfrm>
          <a:prstGeom prst="rect">
            <a:avLst/>
          </a:prstGeom>
          <a:blipFill>
            <a:blip r:embed="rId6" cstate="print"/>
            <a:stretch>
              <a:fillRect/>
            </a:stretch>
          </a:blipFill>
        </p:spPr>
        <p:txBody>
          <a:bodyPr wrap="square" lIns="0" tIns="0" rIns="0" bIns="0" rtlCol="0"/>
          <a:lstStyle/>
          <a:p>
            <a:pPr defTabSz="470239"/>
            <a:endParaRPr sz="926">
              <a:solidFill>
                <a:prstClr val="black"/>
              </a:solidFill>
            </a:endParaRPr>
          </a:p>
        </p:txBody>
      </p:sp>
      <p:sp>
        <p:nvSpPr>
          <p:cNvPr id="10" name="object 10"/>
          <p:cNvSpPr/>
          <p:nvPr/>
        </p:nvSpPr>
        <p:spPr>
          <a:xfrm>
            <a:off x="3109222" y="1302629"/>
            <a:ext cx="850385" cy="547856"/>
          </a:xfrm>
          <a:prstGeom prst="rect">
            <a:avLst/>
          </a:prstGeom>
          <a:blipFill>
            <a:blip r:embed="rId7" cstate="print"/>
            <a:stretch>
              <a:fillRect/>
            </a:stretch>
          </a:blipFill>
        </p:spPr>
        <p:txBody>
          <a:bodyPr wrap="square" lIns="0" tIns="0" rIns="0" bIns="0" rtlCol="0"/>
          <a:lstStyle/>
          <a:p>
            <a:pPr defTabSz="470239"/>
            <a:endParaRPr sz="926">
              <a:solidFill>
                <a:prstClr val="black"/>
              </a:solidFill>
            </a:endParaRPr>
          </a:p>
        </p:txBody>
      </p:sp>
      <p:sp>
        <p:nvSpPr>
          <p:cNvPr id="11" name="object 11"/>
          <p:cNvSpPr/>
          <p:nvPr/>
        </p:nvSpPr>
        <p:spPr>
          <a:xfrm>
            <a:off x="3135086" y="1316490"/>
            <a:ext cx="798467" cy="496062"/>
          </a:xfrm>
          <a:custGeom>
            <a:avLst/>
            <a:gdLst/>
            <a:ahLst/>
            <a:cxnLst/>
            <a:rect l="l" t="t" r="r" b="b"/>
            <a:pathLst>
              <a:path w="1552575" h="964564">
                <a:moveTo>
                  <a:pt x="0" y="482206"/>
                </a:moveTo>
                <a:lnTo>
                  <a:pt x="8417" y="410948"/>
                </a:lnTo>
                <a:lnTo>
                  <a:pt x="32867" y="342937"/>
                </a:lnTo>
                <a:lnTo>
                  <a:pt x="72150" y="278918"/>
                </a:lnTo>
                <a:lnTo>
                  <a:pt x="96979" y="248639"/>
                </a:lnTo>
                <a:lnTo>
                  <a:pt x="125066" y="219638"/>
                </a:lnTo>
                <a:lnTo>
                  <a:pt x="156260" y="192007"/>
                </a:lnTo>
                <a:lnTo>
                  <a:pt x="190411" y="165842"/>
                </a:lnTo>
                <a:lnTo>
                  <a:pt x="227371" y="141233"/>
                </a:lnTo>
                <a:lnTo>
                  <a:pt x="266987" y="118275"/>
                </a:lnTo>
                <a:lnTo>
                  <a:pt x="309111" y="97062"/>
                </a:lnTo>
                <a:lnTo>
                  <a:pt x="353593" y="77685"/>
                </a:lnTo>
                <a:lnTo>
                  <a:pt x="400281" y="60239"/>
                </a:lnTo>
                <a:lnTo>
                  <a:pt x="449026" y="44816"/>
                </a:lnTo>
                <a:lnTo>
                  <a:pt x="499678" y="31511"/>
                </a:lnTo>
                <a:lnTo>
                  <a:pt x="552087" y="20415"/>
                </a:lnTo>
                <a:lnTo>
                  <a:pt x="606102" y="11623"/>
                </a:lnTo>
                <a:lnTo>
                  <a:pt x="661574" y="5228"/>
                </a:lnTo>
                <a:lnTo>
                  <a:pt x="718352" y="1322"/>
                </a:lnTo>
                <a:lnTo>
                  <a:pt x="776287" y="0"/>
                </a:lnTo>
                <a:lnTo>
                  <a:pt x="834222" y="1322"/>
                </a:lnTo>
                <a:lnTo>
                  <a:pt x="891000" y="5228"/>
                </a:lnTo>
                <a:lnTo>
                  <a:pt x="946472" y="11623"/>
                </a:lnTo>
                <a:lnTo>
                  <a:pt x="1000487" y="20415"/>
                </a:lnTo>
                <a:lnTo>
                  <a:pt x="1052896" y="31511"/>
                </a:lnTo>
                <a:lnTo>
                  <a:pt x="1103548" y="44816"/>
                </a:lnTo>
                <a:lnTo>
                  <a:pt x="1152293" y="60239"/>
                </a:lnTo>
                <a:lnTo>
                  <a:pt x="1198981" y="77685"/>
                </a:lnTo>
                <a:lnTo>
                  <a:pt x="1243463" y="97062"/>
                </a:lnTo>
                <a:lnTo>
                  <a:pt x="1285587" y="118275"/>
                </a:lnTo>
                <a:lnTo>
                  <a:pt x="1325203" y="141233"/>
                </a:lnTo>
                <a:lnTo>
                  <a:pt x="1362163" y="165842"/>
                </a:lnTo>
                <a:lnTo>
                  <a:pt x="1396314" y="192007"/>
                </a:lnTo>
                <a:lnTo>
                  <a:pt x="1427508" y="219638"/>
                </a:lnTo>
                <a:lnTo>
                  <a:pt x="1455595" y="248639"/>
                </a:lnTo>
                <a:lnTo>
                  <a:pt x="1480424" y="278918"/>
                </a:lnTo>
                <a:lnTo>
                  <a:pt x="1519707" y="342937"/>
                </a:lnTo>
                <a:lnTo>
                  <a:pt x="1544157" y="410948"/>
                </a:lnTo>
                <a:lnTo>
                  <a:pt x="1552575" y="482206"/>
                </a:lnTo>
                <a:lnTo>
                  <a:pt x="1550445" y="518194"/>
                </a:lnTo>
                <a:lnTo>
                  <a:pt x="1533861" y="587922"/>
                </a:lnTo>
                <a:lnTo>
                  <a:pt x="1501844" y="654030"/>
                </a:lnTo>
                <a:lnTo>
                  <a:pt x="1455595" y="715773"/>
                </a:lnTo>
                <a:lnTo>
                  <a:pt x="1427508" y="744774"/>
                </a:lnTo>
                <a:lnTo>
                  <a:pt x="1396314" y="772404"/>
                </a:lnTo>
                <a:lnTo>
                  <a:pt x="1362163" y="798570"/>
                </a:lnTo>
                <a:lnTo>
                  <a:pt x="1325203" y="823179"/>
                </a:lnTo>
                <a:lnTo>
                  <a:pt x="1285587" y="846136"/>
                </a:lnTo>
                <a:lnTo>
                  <a:pt x="1243463" y="867350"/>
                </a:lnTo>
                <a:lnTo>
                  <a:pt x="1198981" y="886727"/>
                </a:lnTo>
                <a:lnTo>
                  <a:pt x="1152293" y="904173"/>
                </a:lnTo>
                <a:lnTo>
                  <a:pt x="1103548" y="919595"/>
                </a:lnTo>
                <a:lnTo>
                  <a:pt x="1052896" y="932901"/>
                </a:lnTo>
                <a:lnTo>
                  <a:pt x="1000487" y="943996"/>
                </a:lnTo>
                <a:lnTo>
                  <a:pt x="946472" y="952788"/>
                </a:lnTo>
                <a:lnTo>
                  <a:pt x="891000" y="959184"/>
                </a:lnTo>
                <a:lnTo>
                  <a:pt x="834222" y="963089"/>
                </a:lnTo>
                <a:lnTo>
                  <a:pt x="776287" y="964412"/>
                </a:lnTo>
                <a:lnTo>
                  <a:pt x="718352" y="963089"/>
                </a:lnTo>
                <a:lnTo>
                  <a:pt x="661574" y="959184"/>
                </a:lnTo>
                <a:lnTo>
                  <a:pt x="606102" y="952788"/>
                </a:lnTo>
                <a:lnTo>
                  <a:pt x="552087" y="943996"/>
                </a:lnTo>
                <a:lnTo>
                  <a:pt x="499678" y="932901"/>
                </a:lnTo>
                <a:lnTo>
                  <a:pt x="449026" y="919595"/>
                </a:lnTo>
                <a:lnTo>
                  <a:pt x="400281" y="904173"/>
                </a:lnTo>
                <a:lnTo>
                  <a:pt x="353593" y="886727"/>
                </a:lnTo>
                <a:lnTo>
                  <a:pt x="309111" y="867350"/>
                </a:lnTo>
                <a:lnTo>
                  <a:pt x="266987" y="846136"/>
                </a:lnTo>
                <a:lnTo>
                  <a:pt x="227371" y="823179"/>
                </a:lnTo>
                <a:lnTo>
                  <a:pt x="190411" y="798570"/>
                </a:lnTo>
                <a:lnTo>
                  <a:pt x="156260" y="772404"/>
                </a:lnTo>
                <a:lnTo>
                  <a:pt x="125066" y="744774"/>
                </a:lnTo>
                <a:lnTo>
                  <a:pt x="96979" y="715773"/>
                </a:lnTo>
                <a:lnTo>
                  <a:pt x="72150" y="685493"/>
                </a:lnTo>
                <a:lnTo>
                  <a:pt x="32867" y="621475"/>
                </a:lnTo>
                <a:lnTo>
                  <a:pt x="8417" y="553464"/>
                </a:lnTo>
                <a:lnTo>
                  <a:pt x="0" y="482206"/>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sp>
        <p:nvSpPr>
          <p:cNvPr id="12" name="object 12"/>
          <p:cNvSpPr/>
          <p:nvPr/>
        </p:nvSpPr>
        <p:spPr>
          <a:xfrm>
            <a:off x="4132827" y="1272844"/>
            <a:ext cx="370724" cy="612125"/>
          </a:xfrm>
          <a:prstGeom prst="rect">
            <a:avLst/>
          </a:prstGeom>
          <a:blipFill>
            <a:blip r:embed="rId8" cstate="print"/>
            <a:stretch>
              <a:fillRect/>
            </a:stretch>
          </a:blipFill>
        </p:spPr>
        <p:txBody>
          <a:bodyPr wrap="square" lIns="0" tIns="0" rIns="0" bIns="0" rtlCol="0"/>
          <a:lstStyle/>
          <a:p>
            <a:pPr defTabSz="470239"/>
            <a:endParaRPr sz="926">
              <a:solidFill>
                <a:prstClr val="black"/>
              </a:solidFill>
            </a:endParaRPr>
          </a:p>
        </p:txBody>
      </p:sp>
      <p:sp>
        <p:nvSpPr>
          <p:cNvPr id="13" name="object 13"/>
          <p:cNvSpPr/>
          <p:nvPr/>
        </p:nvSpPr>
        <p:spPr>
          <a:xfrm>
            <a:off x="4158888" y="1286967"/>
            <a:ext cx="318407" cy="560070"/>
          </a:xfrm>
          <a:custGeom>
            <a:avLst/>
            <a:gdLst/>
            <a:ahLst/>
            <a:cxnLst/>
            <a:rect l="l" t="t" r="r" b="b"/>
            <a:pathLst>
              <a:path w="619125" h="1089025">
                <a:moveTo>
                  <a:pt x="0" y="544245"/>
                </a:moveTo>
                <a:lnTo>
                  <a:pt x="1816" y="484943"/>
                </a:lnTo>
                <a:lnTo>
                  <a:pt x="7139" y="427490"/>
                </a:lnTo>
                <a:lnTo>
                  <a:pt x="15781" y="372220"/>
                </a:lnTo>
                <a:lnTo>
                  <a:pt x="27552" y="319463"/>
                </a:lnTo>
                <a:lnTo>
                  <a:pt x="42264" y="269552"/>
                </a:lnTo>
                <a:lnTo>
                  <a:pt x="59727" y="222819"/>
                </a:lnTo>
                <a:lnTo>
                  <a:pt x="79753" y="179595"/>
                </a:lnTo>
                <a:lnTo>
                  <a:pt x="102153" y="140214"/>
                </a:lnTo>
                <a:lnTo>
                  <a:pt x="126738" y="105006"/>
                </a:lnTo>
                <a:lnTo>
                  <a:pt x="153320" y="74304"/>
                </a:lnTo>
                <a:lnTo>
                  <a:pt x="181708" y="48440"/>
                </a:lnTo>
                <a:lnTo>
                  <a:pt x="243153" y="12552"/>
                </a:lnTo>
                <a:lnTo>
                  <a:pt x="309562" y="0"/>
                </a:lnTo>
                <a:lnTo>
                  <a:pt x="343292" y="3193"/>
                </a:lnTo>
                <a:lnTo>
                  <a:pt x="407408" y="27745"/>
                </a:lnTo>
                <a:lnTo>
                  <a:pt x="465804" y="74304"/>
                </a:lnTo>
                <a:lnTo>
                  <a:pt x="492386" y="105006"/>
                </a:lnTo>
                <a:lnTo>
                  <a:pt x="516971" y="140214"/>
                </a:lnTo>
                <a:lnTo>
                  <a:pt x="539371" y="179595"/>
                </a:lnTo>
                <a:lnTo>
                  <a:pt x="559397" y="222819"/>
                </a:lnTo>
                <a:lnTo>
                  <a:pt x="576860" y="269552"/>
                </a:lnTo>
                <a:lnTo>
                  <a:pt x="591572" y="319463"/>
                </a:lnTo>
                <a:lnTo>
                  <a:pt x="603343" y="372220"/>
                </a:lnTo>
                <a:lnTo>
                  <a:pt x="611985" y="427490"/>
                </a:lnTo>
                <a:lnTo>
                  <a:pt x="617308" y="484943"/>
                </a:lnTo>
                <a:lnTo>
                  <a:pt x="619125" y="544245"/>
                </a:lnTo>
                <a:lnTo>
                  <a:pt x="617308" y="603548"/>
                </a:lnTo>
                <a:lnTo>
                  <a:pt x="611985" y="661000"/>
                </a:lnTo>
                <a:lnTo>
                  <a:pt x="603343" y="716271"/>
                </a:lnTo>
                <a:lnTo>
                  <a:pt x="591572" y="769028"/>
                </a:lnTo>
                <a:lnTo>
                  <a:pt x="576860" y="818939"/>
                </a:lnTo>
                <a:lnTo>
                  <a:pt x="559397" y="865672"/>
                </a:lnTo>
                <a:lnTo>
                  <a:pt x="539371" y="908895"/>
                </a:lnTo>
                <a:lnTo>
                  <a:pt x="516971" y="948277"/>
                </a:lnTo>
                <a:lnTo>
                  <a:pt x="492386" y="983485"/>
                </a:lnTo>
                <a:lnTo>
                  <a:pt x="465804" y="1014187"/>
                </a:lnTo>
                <a:lnTo>
                  <a:pt x="437416" y="1040051"/>
                </a:lnTo>
                <a:lnTo>
                  <a:pt x="375971" y="1075938"/>
                </a:lnTo>
                <a:lnTo>
                  <a:pt x="309562" y="1088491"/>
                </a:lnTo>
                <a:lnTo>
                  <a:pt x="275832" y="1085298"/>
                </a:lnTo>
                <a:lnTo>
                  <a:pt x="211716" y="1060746"/>
                </a:lnTo>
                <a:lnTo>
                  <a:pt x="153320" y="1014187"/>
                </a:lnTo>
                <a:lnTo>
                  <a:pt x="126738" y="983485"/>
                </a:lnTo>
                <a:lnTo>
                  <a:pt x="102153" y="948277"/>
                </a:lnTo>
                <a:lnTo>
                  <a:pt x="79753" y="908895"/>
                </a:lnTo>
                <a:lnTo>
                  <a:pt x="59727" y="865672"/>
                </a:lnTo>
                <a:lnTo>
                  <a:pt x="42264" y="818939"/>
                </a:lnTo>
                <a:lnTo>
                  <a:pt x="27552" y="769028"/>
                </a:lnTo>
                <a:lnTo>
                  <a:pt x="15781" y="716271"/>
                </a:lnTo>
                <a:lnTo>
                  <a:pt x="7139" y="661000"/>
                </a:lnTo>
                <a:lnTo>
                  <a:pt x="1816" y="603548"/>
                </a:lnTo>
                <a:lnTo>
                  <a:pt x="0" y="544245"/>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sp>
        <p:nvSpPr>
          <p:cNvPr id="14" name="object 14"/>
          <p:cNvSpPr/>
          <p:nvPr/>
        </p:nvSpPr>
        <p:spPr>
          <a:xfrm>
            <a:off x="3109222" y="2507285"/>
            <a:ext cx="850385" cy="547856"/>
          </a:xfrm>
          <a:prstGeom prst="rect">
            <a:avLst/>
          </a:prstGeom>
          <a:blipFill>
            <a:blip r:embed="rId9" cstate="print"/>
            <a:stretch>
              <a:fillRect/>
            </a:stretch>
          </a:blipFill>
        </p:spPr>
        <p:txBody>
          <a:bodyPr wrap="square" lIns="0" tIns="0" rIns="0" bIns="0" rtlCol="0"/>
          <a:lstStyle/>
          <a:p>
            <a:pPr defTabSz="470239"/>
            <a:endParaRPr sz="926">
              <a:solidFill>
                <a:prstClr val="black"/>
              </a:solidFill>
            </a:endParaRPr>
          </a:p>
        </p:txBody>
      </p:sp>
      <p:sp>
        <p:nvSpPr>
          <p:cNvPr id="15" name="object 15"/>
          <p:cNvSpPr/>
          <p:nvPr/>
        </p:nvSpPr>
        <p:spPr>
          <a:xfrm>
            <a:off x="3135086" y="2521539"/>
            <a:ext cx="798467" cy="496062"/>
          </a:xfrm>
          <a:custGeom>
            <a:avLst/>
            <a:gdLst/>
            <a:ahLst/>
            <a:cxnLst/>
            <a:rect l="l" t="t" r="r" b="b"/>
            <a:pathLst>
              <a:path w="1552575" h="964564">
                <a:moveTo>
                  <a:pt x="0" y="482206"/>
                </a:moveTo>
                <a:lnTo>
                  <a:pt x="8417" y="410948"/>
                </a:lnTo>
                <a:lnTo>
                  <a:pt x="32867" y="342937"/>
                </a:lnTo>
                <a:lnTo>
                  <a:pt x="72150" y="278918"/>
                </a:lnTo>
                <a:lnTo>
                  <a:pt x="96979" y="248639"/>
                </a:lnTo>
                <a:lnTo>
                  <a:pt x="125066" y="219638"/>
                </a:lnTo>
                <a:lnTo>
                  <a:pt x="156260" y="192007"/>
                </a:lnTo>
                <a:lnTo>
                  <a:pt x="190411" y="165842"/>
                </a:lnTo>
                <a:lnTo>
                  <a:pt x="227371" y="141233"/>
                </a:lnTo>
                <a:lnTo>
                  <a:pt x="266987" y="118275"/>
                </a:lnTo>
                <a:lnTo>
                  <a:pt x="309111" y="97062"/>
                </a:lnTo>
                <a:lnTo>
                  <a:pt x="353593" y="77685"/>
                </a:lnTo>
                <a:lnTo>
                  <a:pt x="400281" y="60239"/>
                </a:lnTo>
                <a:lnTo>
                  <a:pt x="449026" y="44816"/>
                </a:lnTo>
                <a:lnTo>
                  <a:pt x="499678" y="31511"/>
                </a:lnTo>
                <a:lnTo>
                  <a:pt x="552087" y="20415"/>
                </a:lnTo>
                <a:lnTo>
                  <a:pt x="606102" y="11623"/>
                </a:lnTo>
                <a:lnTo>
                  <a:pt x="661574" y="5228"/>
                </a:lnTo>
                <a:lnTo>
                  <a:pt x="718352" y="1322"/>
                </a:lnTo>
                <a:lnTo>
                  <a:pt x="776287" y="0"/>
                </a:lnTo>
                <a:lnTo>
                  <a:pt x="834222" y="1322"/>
                </a:lnTo>
                <a:lnTo>
                  <a:pt x="891000" y="5228"/>
                </a:lnTo>
                <a:lnTo>
                  <a:pt x="946472" y="11623"/>
                </a:lnTo>
                <a:lnTo>
                  <a:pt x="1000487" y="20415"/>
                </a:lnTo>
                <a:lnTo>
                  <a:pt x="1052896" y="31511"/>
                </a:lnTo>
                <a:lnTo>
                  <a:pt x="1103548" y="44816"/>
                </a:lnTo>
                <a:lnTo>
                  <a:pt x="1152293" y="60239"/>
                </a:lnTo>
                <a:lnTo>
                  <a:pt x="1198981" y="77685"/>
                </a:lnTo>
                <a:lnTo>
                  <a:pt x="1243463" y="97062"/>
                </a:lnTo>
                <a:lnTo>
                  <a:pt x="1285587" y="118275"/>
                </a:lnTo>
                <a:lnTo>
                  <a:pt x="1325203" y="141233"/>
                </a:lnTo>
                <a:lnTo>
                  <a:pt x="1362163" y="165842"/>
                </a:lnTo>
                <a:lnTo>
                  <a:pt x="1396314" y="192007"/>
                </a:lnTo>
                <a:lnTo>
                  <a:pt x="1427508" y="219638"/>
                </a:lnTo>
                <a:lnTo>
                  <a:pt x="1455595" y="248639"/>
                </a:lnTo>
                <a:lnTo>
                  <a:pt x="1480424" y="278918"/>
                </a:lnTo>
                <a:lnTo>
                  <a:pt x="1519707" y="342937"/>
                </a:lnTo>
                <a:lnTo>
                  <a:pt x="1544157" y="410948"/>
                </a:lnTo>
                <a:lnTo>
                  <a:pt x="1552575" y="482206"/>
                </a:lnTo>
                <a:lnTo>
                  <a:pt x="1550445" y="518194"/>
                </a:lnTo>
                <a:lnTo>
                  <a:pt x="1533861" y="587922"/>
                </a:lnTo>
                <a:lnTo>
                  <a:pt x="1501844" y="654030"/>
                </a:lnTo>
                <a:lnTo>
                  <a:pt x="1455595" y="715773"/>
                </a:lnTo>
                <a:lnTo>
                  <a:pt x="1427508" y="744774"/>
                </a:lnTo>
                <a:lnTo>
                  <a:pt x="1396314" y="772404"/>
                </a:lnTo>
                <a:lnTo>
                  <a:pt x="1362163" y="798570"/>
                </a:lnTo>
                <a:lnTo>
                  <a:pt x="1325203" y="823179"/>
                </a:lnTo>
                <a:lnTo>
                  <a:pt x="1285587" y="846136"/>
                </a:lnTo>
                <a:lnTo>
                  <a:pt x="1243463" y="867350"/>
                </a:lnTo>
                <a:lnTo>
                  <a:pt x="1198981" y="886727"/>
                </a:lnTo>
                <a:lnTo>
                  <a:pt x="1152293" y="904173"/>
                </a:lnTo>
                <a:lnTo>
                  <a:pt x="1103548" y="919595"/>
                </a:lnTo>
                <a:lnTo>
                  <a:pt x="1052896" y="932901"/>
                </a:lnTo>
                <a:lnTo>
                  <a:pt x="1000487" y="943996"/>
                </a:lnTo>
                <a:lnTo>
                  <a:pt x="946472" y="952788"/>
                </a:lnTo>
                <a:lnTo>
                  <a:pt x="891000" y="959184"/>
                </a:lnTo>
                <a:lnTo>
                  <a:pt x="834222" y="963089"/>
                </a:lnTo>
                <a:lnTo>
                  <a:pt x="776287" y="964412"/>
                </a:lnTo>
                <a:lnTo>
                  <a:pt x="718352" y="963089"/>
                </a:lnTo>
                <a:lnTo>
                  <a:pt x="661574" y="959184"/>
                </a:lnTo>
                <a:lnTo>
                  <a:pt x="606102" y="952788"/>
                </a:lnTo>
                <a:lnTo>
                  <a:pt x="552087" y="943996"/>
                </a:lnTo>
                <a:lnTo>
                  <a:pt x="499678" y="932901"/>
                </a:lnTo>
                <a:lnTo>
                  <a:pt x="449026" y="919595"/>
                </a:lnTo>
                <a:lnTo>
                  <a:pt x="400281" y="904173"/>
                </a:lnTo>
                <a:lnTo>
                  <a:pt x="353593" y="886727"/>
                </a:lnTo>
                <a:lnTo>
                  <a:pt x="309111" y="867350"/>
                </a:lnTo>
                <a:lnTo>
                  <a:pt x="266987" y="846136"/>
                </a:lnTo>
                <a:lnTo>
                  <a:pt x="227371" y="823179"/>
                </a:lnTo>
                <a:lnTo>
                  <a:pt x="190411" y="798570"/>
                </a:lnTo>
                <a:lnTo>
                  <a:pt x="156260" y="772404"/>
                </a:lnTo>
                <a:lnTo>
                  <a:pt x="125066" y="744774"/>
                </a:lnTo>
                <a:lnTo>
                  <a:pt x="96979" y="715773"/>
                </a:lnTo>
                <a:lnTo>
                  <a:pt x="72150" y="685493"/>
                </a:lnTo>
                <a:lnTo>
                  <a:pt x="32867" y="621475"/>
                </a:lnTo>
                <a:lnTo>
                  <a:pt x="8417" y="553464"/>
                </a:lnTo>
                <a:lnTo>
                  <a:pt x="0" y="482206"/>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sp>
        <p:nvSpPr>
          <p:cNvPr id="16" name="object 16"/>
          <p:cNvSpPr/>
          <p:nvPr/>
        </p:nvSpPr>
        <p:spPr>
          <a:xfrm>
            <a:off x="4132827" y="2477501"/>
            <a:ext cx="370724" cy="612125"/>
          </a:xfrm>
          <a:prstGeom prst="rect">
            <a:avLst/>
          </a:prstGeom>
          <a:blipFill>
            <a:blip r:embed="rId10" cstate="print"/>
            <a:stretch>
              <a:fillRect/>
            </a:stretch>
          </a:blipFill>
        </p:spPr>
        <p:txBody>
          <a:bodyPr wrap="square" lIns="0" tIns="0" rIns="0" bIns="0" rtlCol="0"/>
          <a:lstStyle/>
          <a:p>
            <a:pPr defTabSz="470239"/>
            <a:endParaRPr sz="926">
              <a:solidFill>
                <a:prstClr val="black"/>
              </a:solidFill>
            </a:endParaRPr>
          </a:p>
        </p:txBody>
      </p:sp>
      <p:sp>
        <p:nvSpPr>
          <p:cNvPr id="17" name="object 17"/>
          <p:cNvSpPr/>
          <p:nvPr/>
        </p:nvSpPr>
        <p:spPr>
          <a:xfrm>
            <a:off x="4158888" y="2492016"/>
            <a:ext cx="318407" cy="560070"/>
          </a:xfrm>
          <a:custGeom>
            <a:avLst/>
            <a:gdLst/>
            <a:ahLst/>
            <a:cxnLst/>
            <a:rect l="l" t="t" r="r" b="b"/>
            <a:pathLst>
              <a:path w="619125" h="1089025">
                <a:moveTo>
                  <a:pt x="0" y="544245"/>
                </a:moveTo>
                <a:lnTo>
                  <a:pt x="1816" y="484943"/>
                </a:lnTo>
                <a:lnTo>
                  <a:pt x="7139" y="427490"/>
                </a:lnTo>
                <a:lnTo>
                  <a:pt x="15781" y="372220"/>
                </a:lnTo>
                <a:lnTo>
                  <a:pt x="27552" y="319463"/>
                </a:lnTo>
                <a:lnTo>
                  <a:pt x="42264" y="269552"/>
                </a:lnTo>
                <a:lnTo>
                  <a:pt x="59727" y="222819"/>
                </a:lnTo>
                <a:lnTo>
                  <a:pt x="79753" y="179595"/>
                </a:lnTo>
                <a:lnTo>
                  <a:pt x="102153" y="140214"/>
                </a:lnTo>
                <a:lnTo>
                  <a:pt x="126738" y="105006"/>
                </a:lnTo>
                <a:lnTo>
                  <a:pt x="153320" y="74304"/>
                </a:lnTo>
                <a:lnTo>
                  <a:pt x="181708" y="48440"/>
                </a:lnTo>
                <a:lnTo>
                  <a:pt x="243153" y="12552"/>
                </a:lnTo>
                <a:lnTo>
                  <a:pt x="309562" y="0"/>
                </a:lnTo>
                <a:lnTo>
                  <a:pt x="343292" y="3193"/>
                </a:lnTo>
                <a:lnTo>
                  <a:pt x="407408" y="27745"/>
                </a:lnTo>
                <a:lnTo>
                  <a:pt x="465804" y="74304"/>
                </a:lnTo>
                <a:lnTo>
                  <a:pt x="492386" y="105006"/>
                </a:lnTo>
                <a:lnTo>
                  <a:pt x="516971" y="140214"/>
                </a:lnTo>
                <a:lnTo>
                  <a:pt x="539371" y="179595"/>
                </a:lnTo>
                <a:lnTo>
                  <a:pt x="559397" y="222819"/>
                </a:lnTo>
                <a:lnTo>
                  <a:pt x="576860" y="269552"/>
                </a:lnTo>
                <a:lnTo>
                  <a:pt x="591572" y="319463"/>
                </a:lnTo>
                <a:lnTo>
                  <a:pt x="603343" y="372220"/>
                </a:lnTo>
                <a:lnTo>
                  <a:pt x="611985" y="427490"/>
                </a:lnTo>
                <a:lnTo>
                  <a:pt x="617308" y="484943"/>
                </a:lnTo>
                <a:lnTo>
                  <a:pt x="619125" y="544245"/>
                </a:lnTo>
                <a:lnTo>
                  <a:pt x="617308" y="603548"/>
                </a:lnTo>
                <a:lnTo>
                  <a:pt x="611985" y="661000"/>
                </a:lnTo>
                <a:lnTo>
                  <a:pt x="603343" y="716271"/>
                </a:lnTo>
                <a:lnTo>
                  <a:pt x="591572" y="769028"/>
                </a:lnTo>
                <a:lnTo>
                  <a:pt x="576860" y="818939"/>
                </a:lnTo>
                <a:lnTo>
                  <a:pt x="559397" y="865672"/>
                </a:lnTo>
                <a:lnTo>
                  <a:pt x="539371" y="908895"/>
                </a:lnTo>
                <a:lnTo>
                  <a:pt x="516971" y="948277"/>
                </a:lnTo>
                <a:lnTo>
                  <a:pt x="492386" y="983485"/>
                </a:lnTo>
                <a:lnTo>
                  <a:pt x="465804" y="1014187"/>
                </a:lnTo>
                <a:lnTo>
                  <a:pt x="437416" y="1040051"/>
                </a:lnTo>
                <a:lnTo>
                  <a:pt x="375971" y="1075938"/>
                </a:lnTo>
                <a:lnTo>
                  <a:pt x="309562" y="1088491"/>
                </a:lnTo>
                <a:lnTo>
                  <a:pt x="275832" y="1085298"/>
                </a:lnTo>
                <a:lnTo>
                  <a:pt x="211716" y="1060746"/>
                </a:lnTo>
                <a:lnTo>
                  <a:pt x="153320" y="1014187"/>
                </a:lnTo>
                <a:lnTo>
                  <a:pt x="126738" y="983485"/>
                </a:lnTo>
                <a:lnTo>
                  <a:pt x="102153" y="948277"/>
                </a:lnTo>
                <a:lnTo>
                  <a:pt x="79753" y="908895"/>
                </a:lnTo>
                <a:lnTo>
                  <a:pt x="59727" y="865672"/>
                </a:lnTo>
                <a:lnTo>
                  <a:pt x="42264" y="818939"/>
                </a:lnTo>
                <a:lnTo>
                  <a:pt x="27552" y="769028"/>
                </a:lnTo>
                <a:lnTo>
                  <a:pt x="15781" y="716271"/>
                </a:lnTo>
                <a:lnTo>
                  <a:pt x="7139" y="661000"/>
                </a:lnTo>
                <a:lnTo>
                  <a:pt x="1816" y="603548"/>
                </a:lnTo>
                <a:lnTo>
                  <a:pt x="0" y="544245"/>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sp>
        <p:nvSpPr>
          <p:cNvPr id="18" name="object 18"/>
          <p:cNvSpPr/>
          <p:nvPr/>
        </p:nvSpPr>
        <p:spPr>
          <a:xfrm>
            <a:off x="3400784" y="1797972"/>
            <a:ext cx="850385" cy="346426"/>
          </a:xfrm>
          <a:prstGeom prst="rect">
            <a:avLst/>
          </a:prstGeom>
          <a:blipFill>
            <a:blip r:embed="rId11" cstate="print"/>
            <a:stretch>
              <a:fillRect/>
            </a:stretch>
          </a:blipFill>
        </p:spPr>
        <p:txBody>
          <a:bodyPr wrap="square" lIns="0" tIns="0" rIns="0" bIns="0" rtlCol="0"/>
          <a:lstStyle/>
          <a:p>
            <a:pPr defTabSz="470239"/>
            <a:endParaRPr sz="926">
              <a:solidFill>
                <a:prstClr val="black"/>
              </a:solidFill>
            </a:endParaRPr>
          </a:p>
        </p:txBody>
      </p:sp>
      <p:sp>
        <p:nvSpPr>
          <p:cNvPr id="19" name="object 19"/>
          <p:cNvSpPr/>
          <p:nvPr/>
        </p:nvSpPr>
        <p:spPr>
          <a:xfrm>
            <a:off x="3426561" y="1812472"/>
            <a:ext cx="798467" cy="293914"/>
          </a:xfrm>
          <a:custGeom>
            <a:avLst/>
            <a:gdLst/>
            <a:ahLst/>
            <a:cxnLst/>
            <a:rect l="l" t="t" r="r" b="b"/>
            <a:pathLst>
              <a:path w="1552575" h="571500">
                <a:moveTo>
                  <a:pt x="0" y="285750"/>
                </a:moveTo>
                <a:lnTo>
                  <a:pt x="11242" y="237022"/>
                </a:lnTo>
                <a:lnTo>
                  <a:pt x="43727" y="190967"/>
                </a:lnTo>
                <a:lnTo>
                  <a:pt x="95590" y="148270"/>
                </a:lnTo>
                <a:lnTo>
                  <a:pt x="128205" y="128395"/>
                </a:lnTo>
                <a:lnTo>
                  <a:pt x="164966" y="109618"/>
                </a:lnTo>
                <a:lnTo>
                  <a:pt x="205640" y="92023"/>
                </a:lnTo>
                <a:lnTo>
                  <a:pt x="249992" y="75696"/>
                </a:lnTo>
                <a:lnTo>
                  <a:pt x="297792" y="60725"/>
                </a:lnTo>
                <a:lnTo>
                  <a:pt x="348804" y="47193"/>
                </a:lnTo>
                <a:lnTo>
                  <a:pt x="402796" y="35187"/>
                </a:lnTo>
                <a:lnTo>
                  <a:pt x="459536" y="24793"/>
                </a:lnTo>
                <a:lnTo>
                  <a:pt x="518790" y="16096"/>
                </a:lnTo>
                <a:lnTo>
                  <a:pt x="580325" y="9182"/>
                </a:lnTo>
                <a:lnTo>
                  <a:pt x="643908" y="4138"/>
                </a:lnTo>
                <a:lnTo>
                  <a:pt x="709307" y="1048"/>
                </a:lnTo>
                <a:lnTo>
                  <a:pt x="776287" y="0"/>
                </a:lnTo>
                <a:lnTo>
                  <a:pt x="843267" y="1048"/>
                </a:lnTo>
                <a:lnTo>
                  <a:pt x="908666" y="4138"/>
                </a:lnTo>
                <a:lnTo>
                  <a:pt x="972249" y="9182"/>
                </a:lnTo>
                <a:lnTo>
                  <a:pt x="1033784" y="16096"/>
                </a:lnTo>
                <a:lnTo>
                  <a:pt x="1093038" y="24793"/>
                </a:lnTo>
                <a:lnTo>
                  <a:pt x="1149778" y="35187"/>
                </a:lnTo>
                <a:lnTo>
                  <a:pt x="1203770" y="47193"/>
                </a:lnTo>
                <a:lnTo>
                  <a:pt x="1254782" y="60725"/>
                </a:lnTo>
                <a:lnTo>
                  <a:pt x="1302582" y="75696"/>
                </a:lnTo>
                <a:lnTo>
                  <a:pt x="1346934" y="92023"/>
                </a:lnTo>
                <a:lnTo>
                  <a:pt x="1387608" y="109618"/>
                </a:lnTo>
                <a:lnTo>
                  <a:pt x="1424369" y="128395"/>
                </a:lnTo>
                <a:lnTo>
                  <a:pt x="1456984" y="148270"/>
                </a:lnTo>
                <a:lnTo>
                  <a:pt x="1508847" y="190967"/>
                </a:lnTo>
                <a:lnTo>
                  <a:pt x="1541332" y="237022"/>
                </a:lnTo>
                <a:lnTo>
                  <a:pt x="1552575" y="285750"/>
                </a:lnTo>
                <a:lnTo>
                  <a:pt x="1549725" y="310404"/>
                </a:lnTo>
                <a:lnTo>
                  <a:pt x="1527628" y="357882"/>
                </a:lnTo>
                <a:lnTo>
                  <a:pt x="1485221" y="402343"/>
                </a:lnTo>
                <a:lnTo>
                  <a:pt x="1424369" y="443104"/>
                </a:lnTo>
                <a:lnTo>
                  <a:pt x="1387608" y="461881"/>
                </a:lnTo>
                <a:lnTo>
                  <a:pt x="1346934" y="479476"/>
                </a:lnTo>
                <a:lnTo>
                  <a:pt x="1302582" y="495803"/>
                </a:lnTo>
                <a:lnTo>
                  <a:pt x="1254782" y="510774"/>
                </a:lnTo>
                <a:lnTo>
                  <a:pt x="1203770" y="524306"/>
                </a:lnTo>
                <a:lnTo>
                  <a:pt x="1149778" y="536312"/>
                </a:lnTo>
                <a:lnTo>
                  <a:pt x="1093038" y="546706"/>
                </a:lnTo>
                <a:lnTo>
                  <a:pt x="1033784" y="555403"/>
                </a:lnTo>
                <a:lnTo>
                  <a:pt x="972249" y="562317"/>
                </a:lnTo>
                <a:lnTo>
                  <a:pt x="908666" y="567361"/>
                </a:lnTo>
                <a:lnTo>
                  <a:pt x="843267" y="570451"/>
                </a:lnTo>
                <a:lnTo>
                  <a:pt x="776287" y="571500"/>
                </a:lnTo>
                <a:lnTo>
                  <a:pt x="709307" y="570451"/>
                </a:lnTo>
                <a:lnTo>
                  <a:pt x="643908" y="567361"/>
                </a:lnTo>
                <a:lnTo>
                  <a:pt x="580325" y="562317"/>
                </a:lnTo>
                <a:lnTo>
                  <a:pt x="518790" y="555403"/>
                </a:lnTo>
                <a:lnTo>
                  <a:pt x="459536" y="546706"/>
                </a:lnTo>
                <a:lnTo>
                  <a:pt x="402796" y="536312"/>
                </a:lnTo>
                <a:lnTo>
                  <a:pt x="348804" y="524306"/>
                </a:lnTo>
                <a:lnTo>
                  <a:pt x="297792" y="510774"/>
                </a:lnTo>
                <a:lnTo>
                  <a:pt x="249992" y="495803"/>
                </a:lnTo>
                <a:lnTo>
                  <a:pt x="205640" y="479476"/>
                </a:lnTo>
                <a:lnTo>
                  <a:pt x="164966" y="461881"/>
                </a:lnTo>
                <a:lnTo>
                  <a:pt x="128205" y="443104"/>
                </a:lnTo>
                <a:lnTo>
                  <a:pt x="95590" y="423229"/>
                </a:lnTo>
                <a:lnTo>
                  <a:pt x="43727" y="380532"/>
                </a:lnTo>
                <a:lnTo>
                  <a:pt x="11242" y="334477"/>
                </a:lnTo>
                <a:lnTo>
                  <a:pt x="0" y="285750"/>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sp>
        <p:nvSpPr>
          <p:cNvPr id="20" name="object 20"/>
          <p:cNvSpPr/>
          <p:nvPr/>
        </p:nvSpPr>
        <p:spPr>
          <a:xfrm>
            <a:off x="3273029" y="2993223"/>
            <a:ext cx="1115307" cy="346426"/>
          </a:xfrm>
          <a:prstGeom prst="rect">
            <a:avLst/>
          </a:prstGeom>
          <a:blipFill>
            <a:blip r:embed="rId12" cstate="print"/>
            <a:stretch>
              <a:fillRect/>
            </a:stretch>
          </a:blipFill>
        </p:spPr>
        <p:txBody>
          <a:bodyPr wrap="square" lIns="0" tIns="0" rIns="0" bIns="0" rtlCol="0"/>
          <a:lstStyle/>
          <a:p>
            <a:pPr defTabSz="470239"/>
            <a:endParaRPr sz="926">
              <a:solidFill>
                <a:prstClr val="black"/>
              </a:solidFill>
            </a:endParaRPr>
          </a:p>
        </p:txBody>
      </p:sp>
      <p:sp>
        <p:nvSpPr>
          <p:cNvPr id="21" name="object 21"/>
          <p:cNvSpPr/>
          <p:nvPr/>
        </p:nvSpPr>
        <p:spPr>
          <a:xfrm>
            <a:off x="3299313" y="3007723"/>
            <a:ext cx="1062990" cy="293914"/>
          </a:xfrm>
          <a:custGeom>
            <a:avLst/>
            <a:gdLst/>
            <a:ahLst/>
            <a:cxnLst/>
            <a:rect l="l" t="t" r="r" b="b"/>
            <a:pathLst>
              <a:path w="2066925" h="571500">
                <a:moveTo>
                  <a:pt x="0" y="285750"/>
                </a:moveTo>
                <a:lnTo>
                  <a:pt x="9432" y="246976"/>
                </a:lnTo>
                <a:lnTo>
                  <a:pt x="36908" y="209788"/>
                </a:lnTo>
                <a:lnTo>
                  <a:pt x="81197" y="174525"/>
                </a:lnTo>
                <a:lnTo>
                  <a:pt x="141067" y="141528"/>
                </a:lnTo>
                <a:lnTo>
                  <a:pt x="176460" y="125986"/>
                </a:lnTo>
                <a:lnTo>
                  <a:pt x="215288" y="111138"/>
                </a:lnTo>
                <a:lnTo>
                  <a:pt x="257395" y="97027"/>
                </a:lnTo>
                <a:lnTo>
                  <a:pt x="302628" y="83696"/>
                </a:lnTo>
                <a:lnTo>
                  <a:pt x="350833" y="71186"/>
                </a:lnTo>
                <a:lnTo>
                  <a:pt x="401856" y="59541"/>
                </a:lnTo>
                <a:lnTo>
                  <a:pt x="455544" y="48802"/>
                </a:lnTo>
                <a:lnTo>
                  <a:pt x="511742" y="39014"/>
                </a:lnTo>
                <a:lnTo>
                  <a:pt x="570296" y="30218"/>
                </a:lnTo>
                <a:lnTo>
                  <a:pt x="631053" y="22456"/>
                </a:lnTo>
                <a:lnTo>
                  <a:pt x="693859" y="15772"/>
                </a:lnTo>
                <a:lnTo>
                  <a:pt x="758560" y="10207"/>
                </a:lnTo>
                <a:lnTo>
                  <a:pt x="825002" y="5805"/>
                </a:lnTo>
                <a:lnTo>
                  <a:pt x="893030" y="2608"/>
                </a:lnTo>
                <a:lnTo>
                  <a:pt x="962492" y="659"/>
                </a:lnTo>
                <a:lnTo>
                  <a:pt x="1033233" y="0"/>
                </a:lnTo>
                <a:lnTo>
                  <a:pt x="1103976" y="659"/>
                </a:lnTo>
                <a:lnTo>
                  <a:pt x="1173439" y="2608"/>
                </a:lnTo>
                <a:lnTo>
                  <a:pt x="1241469" y="5805"/>
                </a:lnTo>
                <a:lnTo>
                  <a:pt x="1307912" y="10207"/>
                </a:lnTo>
                <a:lnTo>
                  <a:pt x="1372614" y="15772"/>
                </a:lnTo>
                <a:lnTo>
                  <a:pt x="1435421" y="22456"/>
                </a:lnTo>
                <a:lnTo>
                  <a:pt x="1496179" y="30218"/>
                </a:lnTo>
                <a:lnTo>
                  <a:pt x="1554734" y="39014"/>
                </a:lnTo>
                <a:lnTo>
                  <a:pt x="1610933" y="48802"/>
                </a:lnTo>
                <a:lnTo>
                  <a:pt x="1664621" y="59541"/>
                </a:lnTo>
                <a:lnTo>
                  <a:pt x="1715645" y="71186"/>
                </a:lnTo>
                <a:lnTo>
                  <a:pt x="1763850" y="83696"/>
                </a:lnTo>
                <a:lnTo>
                  <a:pt x="1809084" y="97027"/>
                </a:lnTo>
                <a:lnTo>
                  <a:pt x="1851191" y="111138"/>
                </a:lnTo>
                <a:lnTo>
                  <a:pt x="1890018" y="125986"/>
                </a:lnTo>
                <a:lnTo>
                  <a:pt x="1925412" y="141528"/>
                </a:lnTo>
                <a:lnTo>
                  <a:pt x="1985283" y="174525"/>
                </a:lnTo>
                <a:lnTo>
                  <a:pt x="2029572" y="209788"/>
                </a:lnTo>
                <a:lnTo>
                  <a:pt x="2057048" y="246976"/>
                </a:lnTo>
                <a:lnTo>
                  <a:pt x="2066480" y="285750"/>
                </a:lnTo>
                <a:lnTo>
                  <a:pt x="2064096" y="305313"/>
                </a:lnTo>
                <a:lnTo>
                  <a:pt x="2045488" y="343337"/>
                </a:lnTo>
                <a:lnTo>
                  <a:pt x="2009452" y="379605"/>
                </a:lnTo>
                <a:lnTo>
                  <a:pt x="1957218" y="413777"/>
                </a:lnTo>
                <a:lnTo>
                  <a:pt x="1890018" y="445513"/>
                </a:lnTo>
                <a:lnTo>
                  <a:pt x="1851191" y="460361"/>
                </a:lnTo>
                <a:lnTo>
                  <a:pt x="1809084" y="474472"/>
                </a:lnTo>
                <a:lnTo>
                  <a:pt x="1763850" y="487803"/>
                </a:lnTo>
                <a:lnTo>
                  <a:pt x="1715645" y="500313"/>
                </a:lnTo>
                <a:lnTo>
                  <a:pt x="1664621" y="511958"/>
                </a:lnTo>
                <a:lnTo>
                  <a:pt x="1610933" y="522697"/>
                </a:lnTo>
                <a:lnTo>
                  <a:pt x="1554734" y="532485"/>
                </a:lnTo>
                <a:lnTo>
                  <a:pt x="1496179" y="541281"/>
                </a:lnTo>
                <a:lnTo>
                  <a:pt x="1435421" y="549043"/>
                </a:lnTo>
                <a:lnTo>
                  <a:pt x="1372614" y="555727"/>
                </a:lnTo>
                <a:lnTo>
                  <a:pt x="1307912" y="561292"/>
                </a:lnTo>
                <a:lnTo>
                  <a:pt x="1241469" y="565694"/>
                </a:lnTo>
                <a:lnTo>
                  <a:pt x="1173439" y="568891"/>
                </a:lnTo>
                <a:lnTo>
                  <a:pt x="1103976" y="570840"/>
                </a:lnTo>
                <a:lnTo>
                  <a:pt x="1033233" y="571500"/>
                </a:lnTo>
                <a:lnTo>
                  <a:pt x="962492" y="570840"/>
                </a:lnTo>
                <a:lnTo>
                  <a:pt x="893030" y="568891"/>
                </a:lnTo>
                <a:lnTo>
                  <a:pt x="825002" y="565694"/>
                </a:lnTo>
                <a:lnTo>
                  <a:pt x="758560" y="561292"/>
                </a:lnTo>
                <a:lnTo>
                  <a:pt x="693859" y="555727"/>
                </a:lnTo>
                <a:lnTo>
                  <a:pt x="631053" y="549043"/>
                </a:lnTo>
                <a:lnTo>
                  <a:pt x="570296" y="541281"/>
                </a:lnTo>
                <a:lnTo>
                  <a:pt x="511742" y="532485"/>
                </a:lnTo>
                <a:lnTo>
                  <a:pt x="455544" y="522697"/>
                </a:lnTo>
                <a:lnTo>
                  <a:pt x="401856" y="511958"/>
                </a:lnTo>
                <a:lnTo>
                  <a:pt x="350833" y="500313"/>
                </a:lnTo>
                <a:lnTo>
                  <a:pt x="302628" y="487803"/>
                </a:lnTo>
                <a:lnTo>
                  <a:pt x="257395" y="474472"/>
                </a:lnTo>
                <a:lnTo>
                  <a:pt x="215288" y="460361"/>
                </a:lnTo>
                <a:lnTo>
                  <a:pt x="176460" y="445513"/>
                </a:lnTo>
                <a:lnTo>
                  <a:pt x="141067" y="429971"/>
                </a:lnTo>
                <a:lnTo>
                  <a:pt x="81197" y="396974"/>
                </a:lnTo>
                <a:lnTo>
                  <a:pt x="36908" y="361711"/>
                </a:lnTo>
                <a:lnTo>
                  <a:pt x="9432" y="324523"/>
                </a:lnTo>
                <a:lnTo>
                  <a:pt x="0" y="285750"/>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spTree>
    <p:extLst>
      <p:ext uri="{BB962C8B-B14F-4D97-AF65-F5344CB8AC3E}">
        <p14:creationId xmlns:p14="http://schemas.microsoft.com/office/powerpoint/2010/main" val="136838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a:xfrm>
            <a:off x="152400" y="228600"/>
            <a:ext cx="4232366" cy="284913"/>
          </a:xfrm>
        </p:spPr>
        <p:txBody>
          <a:bodyPr/>
          <a:lstStyle/>
          <a:p>
            <a:r>
              <a:rPr lang="en-US" altLang="en-US" dirty="0" smtClean="0">
                <a:latin typeface="+mj-lt"/>
              </a:rPr>
              <a:t>Advanced Parameter Monitoring</a:t>
            </a:r>
          </a:p>
        </p:txBody>
      </p:sp>
      <p:sp>
        <p:nvSpPr>
          <p:cNvPr id="8" name="Content Placeholder 2"/>
          <p:cNvSpPr txBox="1">
            <a:spLocks/>
          </p:cNvSpPr>
          <p:nvPr/>
        </p:nvSpPr>
        <p:spPr>
          <a:xfrm>
            <a:off x="-533400" y="533400"/>
            <a:ext cx="4343400" cy="3881191"/>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2" defTabSz="470239">
              <a:lnSpc>
                <a:spcPct val="150000"/>
              </a:lnSpc>
              <a:defRPr/>
            </a:pPr>
            <a:r>
              <a:rPr lang="en-US" sz="1200" b="1" kern="0" dirty="0" err="1">
                <a:solidFill>
                  <a:sysClr val="windowText" lastClr="000000"/>
                </a:solidFill>
                <a:latin typeface="Century Gothic" panose="020B0502020202020204" pitchFamily="34" charset="0"/>
                <a:ea typeface="ＭＳ Ｐゴシック" pitchFamily="34" charset="-128"/>
              </a:rPr>
              <a:t>SpHb</a:t>
            </a:r>
            <a:r>
              <a:rPr lang="en-US" sz="1200" b="1" kern="0" dirty="0">
                <a:solidFill>
                  <a:sysClr val="windowText" lastClr="000000"/>
                </a:solidFill>
                <a:latin typeface="Century Gothic" panose="020B0502020202020204" pitchFamily="34" charset="0"/>
                <a:ea typeface="ＭＳ Ｐゴシック" pitchFamily="34" charset="-128"/>
              </a:rPr>
              <a:t>*: Total Hemoglobin</a:t>
            </a:r>
          </a:p>
          <a:p>
            <a:pPr marL="1309509" lvl="4" indent="-146950" defTabSz="470239">
              <a:buFont typeface="Arial" panose="020B0604020202020204" pitchFamily="34" charset="0"/>
              <a:buChar char="•"/>
              <a:defRPr/>
            </a:pPr>
            <a:r>
              <a:rPr lang="en-US" sz="1050" kern="0" dirty="0">
                <a:solidFill>
                  <a:sysClr val="windowText" lastClr="000000"/>
                </a:solidFill>
                <a:latin typeface="Century Gothic" panose="020B0502020202020204" pitchFamily="34" charset="0"/>
                <a:ea typeface="ＭＳ Ｐゴシック" pitchFamily="34" charset="-128"/>
              </a:rPr>
              <a:t>Track changes in hemoglobin </a:t>
            </a:r>
          </a:p>
          <a:p>
            <a:pPr marL="1544628" lvl="5" indent="-146950" defTabSz="470239">
              <a:buFont typeface="Wingdings" panose="05000000000000000000" pitchFamily="2" charset="2"/>
              <a:buChar char="Ø"/>
              <a:defRPr/>
            </a:pPr>
            <a:r>
              <a:rPr lang="en-US" sz="1050" kern="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Does my patient need blood?</a:t>
            </a:r>
            <a:endParaRPr lang="en-US" sz="1100" b="1" kern="0" dirty="0">
              <a:solidFill>
                <a:sysClr val="windowText" lastClr="000000"/>
              </a:solidFill>
              <a:latin typeface="Century Gothic" panose="020B0502020202020204" pitchFamily="34" charset="0"/>
              <a:ea typeface="ＭＳ Ｐゴシック" pitchFamily="34" charset="-128"/>
            </a:endParaRPr>
          </a:p>
          <a:p>
            <a:pPr lvl="2" defTabSz="470239">
              <a:lnSpc>
                <a:spcPct val="150000"/>
              </a:lnSpc>
              <a:defRPr/>
            </a:pPr>
            <a:r>
              <a:rPr lang="en-US" sz="1200" b="1" kern="0" dirty="0">
                <a:solidFill>
                  <a:sysClr val="windowText" lastClr="000000"/>
                </a:solidFill>
                <a:latin typeface="Century Gothic" panose="020B0502020202020204" pitchFamily="34" charset="0"/>
                <a:ea typeface="ＭＳ Ｐゴシック" pitchFamily="34" charset="-128"/>
              </a:rPr>
              <a:t>SpOC*: </a:t>
            </a:r>
            <a:r>
              <a:rPr lang="en-US" sz="1200" b="1" kern="0" dirty="0">
                <a:solidFill>
                  <a:sysClr val="windowText" lastClr="000000"/>
                </a:solidFill>
                <a:latin typeface="Century Gothic" panose="020B0502020202020204" pitchFamily="34" charset="0"/>
              </a:rPr>
              <a:t>Total Arterial Oxygen Content</a:t>
            </a:r>
          </a:p>
          <a:p>
            <a:pPr marL="1309509" lvl="4" indent="-146950" defTabSz="470239">
              <a:buFont typeface="Arial" panose="020B0604020202020204" pitchFamily="34" charset="0"/>
              <a:buChar char="•"/>
              <a:defRPr/>
            </a:pPr>
            <a:r>
              <a:rPr lang="en-US" sz="1050" kern="0" dirty="0">
                <a:solidFill>
                  <a:prstClr val="black"/>
                </a:solidFill>
                <a:latin typeface="Century Gothic" panose="020B0502020202020204" pitchFamily="34" charset="0"/>
              </a:rPr>
              <a:t>Measurement factors both SpO2 and </a:t>
            </a:r>
            <a:r>
              <a:rPr lang="en-US" sz="1050" kern="0" dirty="0" err="1">
                <a:solidFill>
                  <a:prstClr val="black"/>
                </a:solidFill>
                <a:latin typeface="Century Gothic" panose="020B0502020202020204" pitchFamily="34" charset="0"/>
              </a:rPr>
              <a:t>Hb</a:t>
            </a:r>
            <a:r>
              <a:rPr lang="en-US" sz="1050" kern="0" dirty="0">
                <a:solidFill>
                  <a:prstClr val="black"/>
                </a:solidFill>
                <a:latin typeface="Century Gothic" panose="020B0502020202020204" pitchFamily="34" charset="0"/>
              </a:rPr>
              <a:t> together providing a combined assessment in quick, automated, continuous manner</a:t>
            </a:r>
          </a:p>
          <a:p>
            <a:pPr marL="1544628" lvl="5" indent="-146950" defTabSz="470239">
              <a:buFont typeface="Wingdings" panose="05000000000000000000" pitchFamily="2" charset="2"/>
              <a:buChar char="Ø"/>
              <a:defRPr/>
            </a:pPr>
            <a:r>
              <a:rPr lang="en-US" sz="1050" kern="0" dirty="0">
                <a:solidFill>
                  <a:prstClr val="black"/>
                </a:solidFill>
                <a:latin typeface="Century Gothic" panose="020B0502020202020204" pitchFamily="34" charset="0"/>
              </a:rPr>
              <a:t>What’s my patient’s true oxygenation status? </a:t>
            </a:r>
            <a:endParaRPr lang="en-US" sz="1100" b="1" kern="0" dirty="0">
              <a:solidFill>
                <a:sysClr val="windowText" lastClr="000000"/>
              </a:solidFill>
              <a:latin typeface="Century Gothic" panose="020B0502020202020204" pitchFamily="34" charset="0"/>
            </a:endParaRPr>
          </a:p>
          <a:p>
            <a:pPr lvl="2" defTabSz="470239">
              <a:lnSpc>
                <a:spcPct val="150000"/>
              </a:lnSpc>
              <a:defRPr/>
            </a:pPr>
            <a:r>
              <a:rPr lang="en-US" sz="1200" b="1" kern="0" dirty="0">
                <a:solidFill>
                  <a:sysClr val="windowText" lastClr="000000"/>
                </a:solidFill>
                <a:latin typeface="Century Gothic" panose="020B0502020202020204" pitchFamily="34" charset="0"/>
              </a:rPr>
              <a:t>PVI*: </a:t>
            </a:r>
            <a:r>
              <a:rPr lang="en-US" sz="1200" b="1" kern="0" dirty="0" err="1">
                <a:solidFill>
                  <a:sysClr val="windowText" lastClr="000000"/>
                </a:solidFill>
                <a:latin typeface="Century Gothic" panose="020B0502020202020204" pitchFamily="34" charset="0"/>
              </a:rPr>
              <a:t>Pleth</a:t>
            </a:r>
            <a:r>
              <a:rPr lang="en-US" sz="1200" b="1" kern="0" dirty="0">
                <a:solidFill>
                  <a:sysClr val="windowText" lastClr="000000"/>
                </a:solidFill>
                <a:latin typeface="Century Gothic" panose="020B0502020202020204" pitchFamily="34" charset="0"/>
              </a:rPr>
              <a:t> Variability Index</a:t>
            </a:r>
          </a:p>
          <a:p>
            <a:pPr marL="1309509" lvl="4" indent="-146950" defTabSz="470239">
              <a:buFont typeface="Arial" panose="020B0604020202020204" pitchFamily="34" charset="0"/>
              <a:buChar char="•"/>
              <a:defRPr/>
            </a:pPr>
            <a:r>
              <a:rPr lang="en-US" sz="1050" kern="0" dirty="0">
                <a:solidFill>
                  <a:sysClr val="windowText" lastClr="000000"/>
                </a:solidFill>
                <a:latin typeface="Century Gothic" panose="020B0502020202020204" pitchFamily="34" charset="0"/>
              </a:rPr>
              <a:t>Fluid Status assessment</a:t>
            </a:r>
          </a:p>
          <a:p>
            <a:pPr marL="1544628" lvl="5" indent="-146950" defTabSz="470239">
              <a:buFont typeface="Wingdings" panose="05000000000000000000" pitchFamily="2" charset="2"/>
              <a:buChar char="Ø"/>
              <a:defRPr/>
            </a:pPr>
            <a:r>
              <a:rPr lang="en-US" sz="1050" kern="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Will my patient respond to fluid? </a:t>
            </a:r>
            <a:endParaRPr lang="en-US" sz="1050" kern="0" dirty="0">
              <a:solidFill>
                <a:sysClr val="windowText" lastClr="000000"/>
              </a:solidFill>
              <a:latin typeface="Century Gothic" panose="020B0502020202020204" pitchFamily="34" charset="0"/>
            </a:endParaRPr>
          </a:p>
          <a:p>
            <a:pPr lvl="2" defTabSz="470239">
              <a:lnSpc>
                <a:spcPct val="150000"/>
              </a:lnSpc>
              <a:defRPr/>
            </a:pPr>
            <a:r>
              <a:rPr lang="en-US" sz="1200" b="1" kern="0" dirty="0">
                <a:solidFill>
                  <a:sysClr val="windowText" lastClr="000000"/>
                </a:solidFill>
                <a:latin typeface="Century Gothic" panose="020B0502020202020204" pitchFamily="34" charset="0"/>
              </a:rPr>
              <a:t>PI*: Perfusion Index</a:t>
            </a:r>
          </a:p>
          <a:p>
            <a:pPr marL="1309509" lvl="4" indent="-146950" defTabSz="470239">
              <a:buFont typeface="Arial" panose="020B0604020202020204" pitchFamily="34" charset="0"/>
              <a:buChar char="•"/>
              <a:defRPr/>
            </a:pPr>
            <a:r>
              <a:rPr lang="en-US" sz="1050" kern="0" dirty="0">
                <a:solidFill>
                  <a:srgbClr val="000000"/>
                </a:solidFill>
                <a:latin typeface="Century Gothic" panose="020B0502020202020204" pitchFamily="34" charset="0"/>
                <a:cs typeface="Times New Roman" panose="02020603050405020304" pitchFamily="18" charset="0"/>
              </a:rPr>
              <a:t>Quality of monitoring site?</a:t>
            </a:r>
            <a:endParaRPr lang="en-US" sz="1050" kern="0" dirty="0">
              <a:solidFill>
                <a:prstClr val="black"/>
              </a:solidFill>
              <a:latin typeface="Century Gothic" panose="020B0502020202020204" pitchFamily="34" charset="0"/>
            </a:endParaRPr>
          </a:p>
          <a:p>
            <a:pPr marL="1544628" lvl="5" indent="-146950" defTabSz="470239">
              <a:buFont typeface="Wingdings" panose="05000000000000000000" pitchFamily="2" charset="2"/>
              <a:buChar char="Ø"/>
              <a:defRPr/>
            </a:pPr>
            <a:r>
              <a:rPr lang="en-US" sz="1050" kern="0" dirty="0">
                <a:solidFill>
                  <a:srgbClr val="000000"/>
                </a:solidFill>
                <a:latin typeface="Century Gothic" panose="020B0502020202020204" pitchFamily="34" charset="0"/>
                <a:cs typeface="Times New Roman" panose="02020603050405020304" pitchFamily="18" charset="0"/>
              </a:rPr>
              <a:t>How well is my patient really </a:t>
            </a:r>
            <a:r>
              <a:rPr lang="en-US" sz="1050" kern="0" dirty="0" err="1">
                <a:solidFill>
                  <a:srgbClr val="000000"/>
                </a:solidFill>
                <a:latin typeface="Century Gothic" panose="020B0502020202020204" pitchFamily="34" charset="0"/>
                <a:cs typeface="Times New Roman" panose="02020603050405020304" pitchFamily="18" charset="0"/>
              </a:rPr>
              <a:t>perfusing</a:t>
            </a:r>
            <a:r>
              <a:rPr lang="en-US" sz="1050" kern="0" dirty="0">
                <a:solidFill>
                  <a:srgbClr val="000000"/>
                </a:solidFill>
                <a:latin typeface="Century Gothic" panose="020B0502020202020204" pitchFamily="34" charset="0"/>
                <a:cs typeface="Times New Roman" panose="02020603050405020304" pitchFamily="18" charset="0"/>
              </a:rPr>
              <a:t> peripherally?</a:t>
            </a:r>
          </a:p>
          <a:p>
            <a:pPr lvl="2" defTabSz="470239">
              <a:defRPr/>
            </a:pPr>
            <a:endParaRPr lang="en-US" sz="1100" i="1" kern="0" dirty="0">
              <a:solidFill>
                <a:srgbClr val="0070C0"/>
              </a:solidFill>
              <a:latin typeface="Century Gothic" panose="020B0502020202020204" pitchFamily="34" charset="0"/>
            </a:endParaRPr>
          </a:p>
          <a:p>
            <a:pPr lvl="3" defTabSz="470239">
              <a:defRPr/>
            </a:pPr>
            <a:endParaRPr lang="en-US" sz="926" kern="0" dirty="0">
              <a:solidFill>
                <a:sysClr val="windowText" lastClr="000000"/>
              </a:solidFill>
            </a:endParaRPr>
          </a:p>
          <a:p>
            <a:pPr lvl="1" defTabSz="470239">
              <a:defRPr/>
            </a:pPr>
            <a:endParaRPr lang="en-US" sz="1440" kern="0" dirty="0">
              <a:solidFill>
                <a:sysClr val="windowText" lastClr="000000"/>
              </a:solidFill>
              <a:latin typeface="Times New Roman"/>
              <a:ea typeface="Times New Roman"/>
            </a:endParaRPr>
          </a:p>
          <a:p>
            <a:pPr marL="142868" defTabSz="470239">
              <a:defRPr/>
            </a:pPr>
            <a:endParaRPr lang="en-US" sz="926" kern="0" dirty="0">
              <a:solidFill>
                <a:sysClr val="windowText" lastClr="000000"/>
              </a:solidFill>
              <a:ea typeface="ＭＳ Ｐゴシック" pitchFamily="34" charset="-128"/>
            </a:endParaRPr>
          </a:p>
          <a:p>
            <a:pPr defTabSz="470239">
              <a:defRPr/>
            </a:pPr>
            <a:endParaRPr lang="en-US" sz="1029" kern="0" dirty="0">
              <a:solidFill>
                <a:sysClr val="windowText" lastClr="000000"/>
              </a:solidFill>
              <a:ea typeface="ＭＳ Ｐゴシック" pitchFamily="34" charset="-128"/>
              <a:cs typeface="Arial" charset="0"/>
            </a:endParaRPr>
          </a:p>
        </p:txBody>
      </p:sp>
      <p:pic>
        <p:nvPicPr>
          <p:cNvPr id="9" name="Picture 2" descr="Hemoglobin Sens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457200"/>
            <a:ext cx="1692891" cy="130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905000"/>
            <a:ext cx="760095" cy="40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3581400"/>
            <a:ext cx="4953000" cy="329321"/>
          </a:xfrm>
          <a:prstGeom prst="rect">
            <a:avLst/>
          </a:prstGeom>
        </p:spPr>
        <p:txBody>
          <a:bodyPr wrap="square">
            <a:spAutoFit/>
          </a:bodyPr>
          <a:lstStyle/>
          <a:p>
            <a:pPr marL="6531" marR="2612" defTabSz="470239">
              <a:lnSpc>
                <a:spcPct val="110000"/>
              </a:lnSpc>
            </a:pPr>
            <a:r>
              <a:rPr lang="en-US" sz="700" i="1" spc="13" dirty="0">
                <a:solidFill>
                  <a:srgbClr val="0070C0"/>
                </a:solidFill>
                <a:latin typeface="Century Gothic" panose="020B0502020202020204" pitchFamily="34" charset="0"/>
                <a:cs typeface="Calibri"/>
              </a:rPr>
              <a:t> </a:t>
            </a:r>
            <a:r>
              <a:rPr lang="en-US" sz="700" i="1" spc="13" dirty="0" err="1">
                <a:solidFill>
                  <a:srgbClr val="0070C0"/>
                </a:solidFill>
                <a:latin typeface="Century Gothic" panose="020B0502020202020204" pitchFamily="34" charset="0"/>
                <a:cs typeface="Calibri"/>
              </a:rPr>
              <a:t>Masimo</a:t>
            </a:r>
            <a:r>
              <a:rPr lang="en-US" sz="700" i="1" spc="13" dirty="0">
                <a:solidFill>
                  <a:srgbClr val="0070C0"/>
                </a:solidFill>
                <a:latin typeface="Century Gothic" panose="020B0502020202020204" pitchFamily="34" charset="0"/>
                <a:cs typeface="Calibri"/>
              </a:rPr>
              <a:t>, </a:t>
            </a:r>
            <a:r>
              <a:rPr lang="en-US" sz="700" i="1" spc="15" dirty="0">
                <a:solidFill>
                  <a:srgbClr val="0070C0"/>
                </a:solidFill>
                <a:latin typeface="Century Gothic" panose="020B0502020202020204" pitchFamily="34" charset="0"/>
                <a:cs typeface="Calibri"/>
              </a:rPr>
              <a:t>Rainbow, </a:t>
            </a:r>
            <a:r>
              <a:rPr lang="en-US" sz="700" i="1" spc="18" dirty="0">
                <a:solidFill>
                  <a:srgbClr val="0070C0"/>
                </a:solidFill>
                <a:latin typeface="Century Gothic" panose="020B0502020202020204" pitchFamily="34" charset="0"/>
                <a:cs typeface="Calibri"/>
              </a:rPr>
              <a:t>SET, </a:t>
            </a:r>
            <a:r>
              <a:rPr lang="en-US" sz="700" i="1" spc="54" dirty="0" err="1">
                <a:solidFill>
                  <a:srgbClr val="0070C0"/>
                </a:solidFill>
                <a:latin typeface="Century Gothic" panose="020B0502020202020204" pitchFamily="34" charset="0"/>
                <a:cs typeface="Calibri"/>
              </a:rPr>
              <a:t>SpHb</a:t>
            </a:r>
            <a:r>
              <a:rPr lang="en-US" sz="700" i="1" spc="54" dirty="0">
                <a:solidFill>
                  <a:srgbClr val="0070C0"/>
                </a:solidFill>
                <a:latin typeface="Century Gothic" panose="020B0502020202020204" pitchFamily="34" charset="0"/>
                <a:cs typeface="Calibri"/>
              </a:rPr>
              <a:t>, </a:t>
            </a:r>
            <a:r>
              <a:rPr lang="en-US" sz="700" i="1" spc="54" dirty="0" err="1">
                <a:solidFill>
                  <a:srgbClr val="0070C0"/>
                </a:solidFill>
                <a:latin typeface="Century Gothic" panose="020B0502020202020204" pitchFamily="34" charset="0"/>
                <a:cs typeface="Calibri"/>
              </a:rPr>
              <a:t>SpOC</a:t>
            </a:r>
            <a:r>
              <a:rPr lang="en-US" sz="700" i="1" spc="54" dirty="0">
                <a:solidFill>
                  <a:srgbClr val="0070C0"/>
                </a:solidFill>
                <a:latin typeface="Century Gothic" panose="020B0502020202020204" pitchFamily="34" charset="0"/>
                <a:cs typeface="Calibri"/>
              </a:rPr>
              <a:t>, PVI, and PI </a:t>
            </a:r>
            <a:r>
              <a:rPr lang="en-US" sz="700" i="1" spc="13" dirty="0">
                <a:solidFill>
                  <a:srgbClr val="0070C0"/>
                </a:solidFill>
                <a:latin typeface="Century Gothic" panose="020B0502020202020204" pitchFamily="34" charset="0"/>
                <a:cs typeface="Calibri"/>
              </a:rPr>
              <a:t>are </a:t>
            </a:r>
            <a:r>
              <a:rPr lang="en-US" sz="700" i="1" spc="3" dirty="0">
                <a:solidFill>
                  <a:srgbClr val="0070C0"/>
                </a:solidFill>
                <a:latin typeface="Century Gothic" panose="020B0502020202020204" pitchFamily="34" charset="0"/>
                <a:cs typeface="Calibri"/>
              </a:rPr>
              <a:t>trademarks </a:t>
            </a:r>
            <a:r>
              <a:rPr lang="en-US" sz="700" i="1" dirty="0">
                <a:solidFill>
                  <a:srgbClr val="0070C0"/>
                </a:solidFill>
                <a:latin typeface="Century Gothic" panose="020B0502020202020204" pitchFamily="34" charset="0"/>
                <a:cs typeface="Calibri"/>
              </a:rPr>
              <a:t>or  </a:t>
            </a:r>
            <a:r>
              <a:rPr lang="en-US" sz="700" i="1" spc="5" dirty="0">
                <a:solidFill>
                  <a:srgbClr val="0070C0"/>
                </a:solidFill>
                <a:latin typeface="Century Gothic" panose="020B0502020202020204" pitchFamily="34" charset="0"/>
                <a:cs typeface="Calibri"/>
              </a:rPr>
              <a:t>registered </a:t>
            </a:r>
            <a:r>
              <a:rPr lang="en-US" sz="700" i="1" spc="3" dirty="0">
                <a:solidFill>
                  <a:srgbClr val="0070C0"/>
                </a:solidFill>
                <a:latin typeface="Century Gothic" panose="020B0502020202020204" pitchFamily="34" charset="0"/>
                <a:cs typeface="Calibri"/>
              </a:rPr>
              <a:t>trademarks </a:t>
            </a:r>
            <a:r>
              <a:rPr lang="en-US" sz="700" i="1" spc="-3" dirty="0">
                <a:solidFill>
                  <a:srgbClr val="0070C0"/>
                </a:solidFill>
                <a:latin typeface="Century Gothic" panose="020B0502020202020204" pitchFamily="34" charset="0"/>
                <a:cs typeface="Calibri"/>
              </a:rPr>
              <a:t>of </a:t>
            </a:r>
            <a:r>
              <a:rPr lang="en-US" sz="700" i="1" spc="13" dirty="0" err="1">
                <a:solidFill>
                  <a:srgbClr val="0070C0"/>
                </a:solidFill>
                <a:latin typeface="Century Gothic" panose="020B0502020202020204" pitchFamily="34" charset="0"/>
                <a:cs typeface="Calibri"/>
              </a:rPr>
              <a:t>Masimo</a:t>
            </a:r>
            <a:r>
              <a:rPr lang="en-US" sz="700" i="1" spc="13" dirty="0">
                <a:solidFill>
                  <a:srgbClr val="0070C0"/>
                </a:solidFill>
                <a:latin typeface="Century Gothic" panose="020B0502020202020204" pitchFamily="34" charset="0"/>
                <a:cs typeface="Calibri"/>
              </a:rPr>
              <a:t> </a:t>
            </a:r>
            <a:r>
              <a:rPr lang="en-US" sz="700" i="1" spc="31" dirty="0">
                <a:solidFill>
                  <a:srgbClr val="0070C0"/>
                </a:solidFill>
                <a:latin typeface="Century Gothic" panose="020B0502020202020204" pitchFamily="34" charset="0"/>
                <a:cs typeface="Calibri"/>
              </a:rPr>
              <a:t> </a:t>
            </a:r>
            <a:r>
              <a:rPr lang="en-US" sz="700" i="1" spc="13" dirty="0">
                <a:solidFill>
                  <a:srgbClr val="0070C0"/>
                </a:solidFill>
                <a:latin typeface="Century Gothic" panose="020B0502020202020204" pitchFamily="34" charset="0"/>
                <a:cs typeface="Calibri"/>
              </a:rPr>
              <a:t>Corporation.</a:t>
            </a:r>
            <a:endParaRPr lang="en-US" sz="700" i="1" dirty="0">
              <a:solidFill>
                <a:srgbClr val="0070C0"/>
              </a:solidFill>
              <a:latin typeface="Century Gothic" panose="020B0502020202020204" pitchFamily="34" charset="0"/>
              <a:cs typeface="Calibri"/>
            </a:endParaRPr>
          </a:p>
        </p:txBody>
      </p:sp>
    </p:spTree>
    <p:extLst>
      <p:ext uri="{BB962C8B-B14F-4D97-AF65-F5344CB8AC3E}">
        <p14:creationId xmlns:p14="http://schemas.microsoft.com/office/powerpoint/2010/main" val="2236987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3" dirty="0"/>
              <a:t>Permanent</a:t>
            </a:r>
            <a:r>
              <a:rPr spc="105" dirty="0"/>
              <a:t> </a:t>
            </a:r>
            <a:r>
              <a:rPr spc="75" dirty="0"/>
              <a:t>Keys</a:t>
            </a:r>
          </a:p>
        </p:txBody>
      </p:sp>
      <p:sp>
        <p:nvSpPr>
          <p:cNvPr id="9" name="object 9"/>
          <p:cNvSpPr txBox="1"/>
          <p:nvPr/>
        </p:nvSpPr>
        <p:spPr>
          <a:xfrm>
            <a:off x="228600" y="685800"/>
            <a:ext cx="2590800" cy="2018501"/>
          </a:xfrm>
          <a:prstGeom prst="rect">
            <a:avLst/>
          </a:prstGeom>
        </p:spPr>
        <p:txBody>
          <a:bodyPr vert="horz" wrap="square" lIns="0" tIns="0" rIns="0" bIns="0" rtlCol="0">
            <a:spAutoFit/>
          </a:bodyPr>
          <a:lstStyle/>
          <a:p>
            <a:pPr marL="6531"/>
            <a:r>
              <a:rPr sz="1400" b="1" spc="18" dirty="0">
                <a:latin typeface="Century Gothic" panose="020B0502020202020204" pitchFamily="34" charset="0"/>
                <a:cs typeface="Calibri"/>
              </a:rPr>
              <a:t>Snapshot</a:t>
            </a:r>
            <a:r>
              <a:rPr sz="1400" b="1" spc="36" dirty="0">
                <a:latin typeface="Century Gothic" panose="020B0502020202020204" pitchFamily="34" charset="0"/>
                <a:cs typeface="Calibri"/>
              </a:rPr>
              <a:t>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sz="1200" b="1" spc="21" dirty="0">
                <a:latin typeface="Century Gothic" panose="020B0502020202020204" pitchFamily="34" charset="0"/>
                <a:cs typeface="Calibri"/>
              </a:rPr>
              <a:t>Captures </a:t>
            </a:r>
            <a:r>
              <a:rPr sz="1200" b="1" spc="87" dirty="0">
                <a:latin typeface="Century Gothic" panose="020B0502020202020204" pitchFamily="34" charset="0"/>
                <a:cs typeface="Calibri"/>
              </a:rPr>
              <a:t>24 </a:t>
            </a:r>
            <a:r>
              <a:rPr sz="1200" b="1" spc="18" dirty="0">
                <a:latin typeface="Century Gothic" panose="020B0502020202020204" pitchFamily="34" charset="0"/>
                <a:cs typeface="Calibri"/>
              </a:rPr>
              <a:t>seconds </a:t>
            </a:r>
            <a:r>
              <a:rPr sz="1200" b="1" dirty="0">
                <a:latin typeface="Century Gothic" panose="020B0502020202020204" pitchFamily="34" charset="0"/>
                <a:cs typeface="Calibri"/>
              </a:rPr>
              <a:t>of</a:t>
            </a:r>
            <a:r>
              <a:rPr sz="1200" b="1" spc="141" dirty="0">
                <a:latin typeface="Century Gothic" panose="020B0502020202020204" pitchFamily="34" charset="0"/>
                <a:cs typeface="Calibri"/>
              </a:rPr>
              <a:t> </a:t>
            </a:r>
            <a:r>
              <a:rPr sz="1200" b="1" spc="28" dirty="0">
                <a:latin typeface="Century Gothic" panose="020B0502020202020204" pitchFamily="34" charset="0"/>
                <a:cs typeface="Calibri"/>
              </a:rPr>
              <a:t>data</a:t>
            </a:r>
            <a:endParaRPr sz="1200" b="1"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87" dirty="0">
                <a:latin typeface="Century Gothic" panose="020B0502020202020204" pitchFamily="34" charset="0"/>
                <a:cs typeface="Calibri"/>
              </a:rPr>
              <a:t>12 </a:t>
            </a:r>
            <a:r>
              <a:rPr sz="1100" spc="18" dirty="0">
                <a:latin typeface="Century Gothic" panose="020B0502020202020204" pitchFamily="34" charset="0"/>
                <a:cs typeface="Calibri"/>
              </a:rPr>
              <a:t>seconds</a:t>
            </a:r>
            <a:r>
              <a:rPr sz="1100" spc="15" dirty="0">
                <a:latin typeface="Century Gothic" panose="020B0502020202020204" pitchFamily="34" charset="0"/>
                <a:cs typeface="Calibri"/>
              </a:rPr>
              <a:t> </a:t>
            </a:r>
            <a:r>
              <a:rPr sz="1100" spc="13" dirty="0">
                <a:latin typeface="Century Gothic" panose="020B0502020202020204" pitchFamily="34" charset="0"/>
                <a:cs typeface="Calibri"/>
              </a:rPr>
              <a:t>prior</a:t>
            </a:r>
            <a:endParaRPr sz="1100" dirty="0">
              <a:latin typeface="Century Gothic" panose="020B0502020202020204" pitchFamily="34" charset="0"/>
              <a:cs typeface="Calibri"/>
            </a:endParaRPr>
          </a:p>
          <a:p>
            <a:pPr marL="347446" lvl="1" indent="-146620">
              <a:spcBef>
                <a:spcPts val="98"/>
              </a:spcBef>
              <a:buFont typeface="Wingdings"/>
              <a:buChar char=""/>
              <a:tabLst>
                <a:tab pos="347446" algn="l"/>
              </a:tabLst>
            </a:pPr>
            <a:r>
              <a:rPr sz="1100" spc="87" dirty="0">
                <a:latin typeface="Century Gothic" panose="020B0502020202020204" pitchFamily="34" charset="0"/>
                <a:cs typeface="Calibri"/>
              </a:rPr>
              <a:t>12 </a:t>
            </a:r>
            <a:r>
              <a:rPr sz="1100" spc="18" dirty="0">
                <a:latin typeface="Century Gothic" panose="020B0502020202020204" pitchFamily="34" charset="0"/>
                <a:cs typeface="Calibri"/>
              </a:rPr>
              <a:t>seconds</a:t>
            </a:r>
            <a:r>
              <a:rPr sz="1100" spc="10" dirty="0">
                <a:latin typeface="Century Gothic" panose="020B0502020202020204" pitchFamily="34" charset="0"/>
                <a:cs typeface="Calibri"/>
              </a:rPr>
              <a:t> </a:t>
            </a:r>
            <a:r>
              <a:rPr sz="1100" spc="-5" dirty="0">
                <a:latin typeface="Century Gothic" panose="020B0502020202020204" pitchFamily="34" charset="0"/>
                <a:cs typeface="Calibri"/>
              </a:rPr>
              <a:t>after</a:t>
            </a:r>
            <a:endParaRPr lang="en-US" sz="1100" spc="-5" dirty="0">
              <a:latin typeface="Century Gothic" panose="020B0502020202020204" pitchFamily="34" charset="0"/>
              <a:cs typeface="Calibri"/>
            </a:endParaRPr>
          </a:p>
          <a:p>
            <a:pPr marL="112659" indent="-146946">
              <a:spcBef>
                <a:spcPts val="98"/>
              </a:spcBef>
              <a:buFont typeface="Arial" panose="020B0604020202020204" pitchFamily="34" charset="0"/>
              <a:buChar char="•"/>
              <a:tabLst>
                <a:tab pos="347446" algn="l"/>
              </a:tabLst>
            </a:pPr>
            <a:r>
              <a:rPr lang="en-US" sz="1200" b="1" spc="-5" dirty="0">
                <a:latin typeface="Century Gothic" panose="020B0502020202020204" pitchFamily="34" charset="0"/>
                <a:cs typeface="Calibri"/>
              </a:rPr>
              <a:t>Option to print on activation </a:t>
            </a:r>
          </a:p>
          <a:p>
            <a:pPr marL="347773" lvl="1" indent="-146946">
              <a:spcBef>
                <a:spcPts val="98"/>
              </a:spcBef>
              <a:buFont typeface="Wingdings" panose="05000000000000000000" pitchFamily="2" charset="2"/>
              <a:buChar char="§"/>
              <a:tabLst>
                <a:tab pos="347446" algn="l"/>
              </a:tabLst>
            </a:pPr>
            <a:r>
              <a:rPr lang="en-US" sz="1100" spc="-5" dirty="0">
                <a:latin typeface="Century Gothic" panose="020B0502020202020204" pitchFamily="34" charset="0"/>
                <a:cs typeface="Calibri"/>
              </a:rPr>
              <a:t>Stores temporarily to Trend Display for single snapshot print capability</a:t>
            </a:r>
          </a:p>
          <a:p>
            <a:pPr marL="347773" lvl="1" indent="-146946">
              <a:spcBef>
                <a:spcPts val="98"/>
              </a:spcBef>
              <a:buFont typeface="Wingdings" panose="05000000000000000000" pitchFamily="2" charset="2"/>
              <a:buChar char="§"/>
              <a:tabLst>
                <a:tab pos="347446" algn="l"/>
              </a:tabLst>
            </a:pPr>
            <a:r>
              <a:rPr lang="en-US" sz="1100" spc="-5" dirty="0">
                <a:latin typeface="Century Gothic" panose="020B0502020202020204" pitchFamily="34" charset="0"/>
                <a:cs typeface="Calibri"/>
              </a:rPr>
              <a:t>Stores to printable Treatment Summary Report</a:t>
            </a:r>
            <a:endParaRPr sz="1100" dirty="0">
              <a:latin typeface="Century Gothic" panose="020B0502020202020204" pitchFamily="34" charset="0"/>
              <a:cs typeface="Calibri"/>
            </a:endParaRPr>
          </a:p>
        </p:txBody>
      </p:sp>
      <p:grpSp>
        <p:nvGrpSpPr>
          <p:cNvPr id="14" name="Group 13"/>
          <p:cNvGrpSpPr/>
          <p:nvPr/>
        </p:nvGrpSpPr>
        <p:grpSpPr>
          <a:xfrm>
            <a:off x="2804875" y="1022988"/>
            <a:ext cx="2376725" cy="2710812"/>
            <a:chOff x="2804875" y="1022988"/>
            <a:chExt cx="1945893" cy="2247627"/>
          </a:xfrm>
        </p:grpSpPr>
        <p:sp>
          <p:nvSpPr>
            <p:cNvPr id="11" name="object 11"/>
            <p:cNvSpPr/>
            <p:nvPr/>
          </p:nvSpPr>
          <p:spPr>
            <a:xfrm>
              <a:off x="2804875" y="1022988"/>
              <a:ext cx="1945893" cy="2247627"/>
            </a:xfrm>
            <a:prstGeom prst="rect">
              <a:avLst/>
            </a:prstGeom>
            <a:blipFill>
              <a:blip r:embed="rId3" cstate="print"/>
              <a:stretch>
                <a:fillRect/>
              </a:stretch>
            </a:blipFill>
          </p:spPr>
          <p:txBody>
            <a:bodyPr wrap="square" lIns="0" tIns="0" rIns="0" bIns="0" rtlCol="0"/>
            <a:lstStyle/>
            <a:p>
              <a:endParaRPr sz="609"/>
            </a:p>
          </p:txBody>
        </p:sp>
        <p:sp>
          <p:nvSpPr>
            <p:cNvPr id="12" name="object 12"/>
            <p:cNvSpPr/>
            <p:nvPr/>
          </p:nvSpPr>
          <p:spPr>
            <a:xfrm>
              <a:off x="4281745" y="2222777"/>
              <a:ext cx="214753" cy="177132"/>
            </a:xfrm>
            <a:prstGeom prst="rect">
              <a:avLst/>
            </a:prstGeom>
            <a:blipFill>
              <a:blip r:embed="rId4" cstate="print"/>
              <a:stretch>
                <a:fillRect/>
              </a:stretch>
            </a:blipFill>
          </p:spPr>
          <p:txBody>
            <a:bodyPr wrap="square" lIns="0" tIns="0" rIns="0" bIns="0" rtlCol="0"/>
            <a:lstStyle/>
            <a:p>
              <a:endParaRPr sz="609"/>
            </a:p>
          </p:txBody>
        </p:sp>
        <p:sp>
          <p:nvSpPr>
            <p:cNvPr id="13" name="object 13"/>
            <p:cNvSpPr/>
            <p:nvPr/>
          </p:nvSpPr>
          <p:spPr>
            <a:xfrm>
              <a:off x="4308151" y="2236660"/>
              <a:ext cx="161979" cy="125730"/>
            </a:xfrm>
            <a:custGeom>
              <a:avLst/>
              <a:gdLst/>
              <a:ahLst/>
              <a:cxnLst/>
              <a:rect l="l" t="t" r="r" b="b"/>
              <a:pathLst>
                <a:path w="314959" h="244475">
                  <a:moveTo>
                    <a:pt x="0" y="122135"/>
                  </a:moveTo>
                  <a:lnTo>
                    <a:pt x="8026" y="83533"/>
                  </a:lnTo>
                  <a:lnTo>
                    <a:pt x="30375" y="50005"/>
                  </a:lnTo>
                  <a:lnTo>
                    <a:pt x="64456" y="23566"/>
                  </a:lnTo>
                  <a:lnTo>
                    <a:pt x="107676" y="6226"/>
                  </a:lnTo>
                  <a:lnTo>
                    <a:pt x="157441" y="0"/>
                  </a:lnTo>
                  <a:lnTo>
                    <a:pt x="207201" y="6226"/>
                  </a:lnTo>
                  <a:lnTo>
                    <a:pt x="250416" y="23566"/>
                  </a:lnTo>
                  <a:lnTo>
                    <a:pt x="284495" y="50005"/>
                  </a:lnTo>
                  <a:lnTo>
                    <a:pt x="306845" y="83533"/>
                  </a:lnTo>
                  <a:lnTo>
                    <a:pt x="314871" y="122135"/>
                  </a:lnTo>
                  <a:lnTo>
                    <a:pt x="306845" y="160738"/>
                  </a:lnTo>
                  <a:lnTo>
                    <a:pt x="284495" y="194266"/>
                  </a:lnTo>
                  <a:lnTo>
                    <a:pt x="250416" y="220705"/>
                  </a:lnTo>
                  <a:lnTo>
                    <a:pt x="207201" y="238044"/>
                  </a:lnTo>
                  <a:lnTo>
                    <a:pt x="157441" y="244271"/>
                  </a:lnTo>
                  <a:lnTo>
                    <a:pt x="107676" y="238044"/>
                  </a:lnTo>
                  <a:lnTo>
                    <a:pt x="64456" y="220705"/>
                  </a:lnTo>
                  <a:lnTo>
                    <a:pt x="30375" y="194266"/>
                  </a:lnTo>
                  <a:lnTo>
                    <a:pt x="8026" y="160738"/>
                  </a:lnTo>
                  <a:lnTo>
                    <a:pt x="0" y="122135"/>
                  </a:lnTo>
                  <a:close/>
                </a:path>
              </a:pathLst>
            </a:custGeom>
            <a:ln w="15875">
              <a:solidFill>
                <a:srgbClr val="FF0000"/>
              </a:solidFill>
              <a:prstDash val="dash"/>
            </a:ln>
          </p:spPr>
          <p:txBody>
            <a:bodyPr wrap="square" lIns="0" tIns="0" rIns="0" bIns="0" rtlCol="0"/>
            <a:lstStyle/>
            <a:p>
              <a:endParaRPr sz="609"/>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85908" y="527415"/>
            <a:ext cx="4417562"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3775166" cy="282129"/>
          </a:xfrm>
          <a:prstGeom prst="rect">
            <a:avLst/>
          </a:prstGeom>
        </p:spPr>
        <p:txBody>
          <a:bodyPr vert="horz" wrap="square" lIns="0" tIns="0" rIns="0" bIns="0" rtlCol="0">
            <a:spAutoFit/>
          </a:bodyPr>
          <a:lstStyle/>
          <a:p>
            <a:pPr marL="6531"/>
            <a:r>
              <a:rPr lang="en-US" spc="10" dirty="0">
                <a:solidFill>
                  <a:srgbClr val="0070C0"/>
                </a:solidFill>
              </a:rPr>
              <a:t>Specifications</a:t>
            </a:r>
            <a:endParaRPr dirty="0">
              <a:solidFill>
                <a:srgbClr val="0070C0"/>
              </a:solidFill>
            </a:endParaRPr>
          </a:p>
        </p:txBody>
      </p:sp>
      <p:sp>
        <p:nvSpPr>
          <p:cNvPr id="9" name="object 9"/>
          <p:cNvSpPr txBox="1"/>
          <p:nvPr/>
        </p:nvSpPr>
        <p:spPr>
          <a:xfrm>
            <a:off x="457200" y="762000"/>
            <a:ext cx="2209800" cy="2966453"/>
          </a:xfrm>
          <a:prstGeom prst="rect">
            <a:avLst/>
          </a:prstGeom>
        </p:spPr>
        <p:txBody>
          <a:bodyPr vert="horz" wrap="square" lIns="0" tIns="0" rIns="0" bIns="0" rtlCol="0">
            <a:spAutoFit/>
          </a:bodyPr>
          <a:lstStyle/>
          <a:p>
            <a:pPr marL="6531"/>
            <a:r>
              <a:rPr lang="en-US" sz="1400" b="1" spc="54" dirty="0">
                <a:latin typeface="Century Gothic" panose="020B0502020202020204" pitchFamily="34" charset="0"/>
                <a:cs typeface="Calibri"/>
              </a:rPr>
              <a:t>Small</a:t>
            </a:r>
            <a:endParaRPr sz="1400" b="1" dirty="0">
              <a:latin typeface="Century Gothic" panose="020B0502020202020204" pitchFamily="34" charset="0"/>
              <a:cs typeface="Calibri"/>
            </a:endParaRPr>
          </a:p>
          <a:p>
            <a:pPr marL="152824" marR="44737" indent="-146293">
              <a:lnSpc>
                <a:spcPct val="110000"/>
              </a:lnSpc>
              <a:buFont typeface="Arial"/>
              <a:buChar char="•"/>
              <a:tabLst>
                <a:tab pos="153151" algn="l"/>
              </a:tabLst>
            </a:pPr>
            <a:r>
              <a:rPr sz="1100" spc="72" dirty="0" smtClean="0">
                <a:latin typeface="Century Gothic" panose="020B0502020202020204" pitchFamily="34" charset="0"/>
                <a:cs typeface="Calibri"/>
              </a:rPr>
              <a:t>8.9 </a:t>
            </a:r>
            <a:r>
              <a:rPr sz="1100" spc="13" dirty="0">
                <a:latin typeface="Century Gothic" panose="020B0502020202020204" pitchFamily="34" charset="0"/>
                <a:cs typeface="Calibri"/>
              </a:rPr>
              <a:t>inches </a:t>
            </a:r>
            <a:r>
              <a:rPr sz="1100" spc="51" dirty="0">
                <a:latin typeface="Century Gothic" panose="020B0502020202020204" pitchFamily="34" charset="0"/>
                <a:cs typeface="Calibri"/>
              </a:rPr>
              <a:t>x </a:t>
            </a:r>
            <a:r>
              <a:rPr sz="1100" spc="77" dirty="0">
                <a:latin typeface="Century Gothic" panose="020B0502020202020204" pitchFamily="34" charset="0"/>
                <a:cs typeface="Calibri"/>
              </a:rPr>
              <a:t>10.4 </a:t>
            </a:r>
            <a:r>
              <a:rPr sz="1100" spc="13" dirty="0">
                <a:latin typeface="Century Gothic" panose="020B0502020202020204" pitchFamily="34" charset="0"/>
                <a:cs typeface="Calibri"/>
              </a:rPr>
              <a:t>inches </a:t>
            </a:r>
            <a:r>
              <a:rPr sz="1100" spc="51" dirty="0">
                <a:latin typeface="Century Gothic" panose="020B0502020202020204" pitchFamily="34" charset="0"/>
                <a:cs typeface="Calibri"/>
              </a:rPr>
              <a:t>x </a:t>
            </a:r>
            <a:r>
              <a:rPr sz="1100" spc="72" dirty="0">
                <a:latin typeface="Century Gothic" panose="020B0502020202020204" pitchFamily="34" charset="0"/>
                <a:cs typeface="Calibri"/>
              </a:rPr>
              <a:t>7.9  </a:t>
            </a:r>
            <a:r>
              <a:rPr sz="1100" spc="13" dirty="0">
                <a:latin typeface="Century Gothic" panose="020B0502020202020204" pitchFamily="34" charset="0"/>
                <a:cs typeface="Calibri"/>
              </a:rPr>
              <a:t>inches</a:t>
            </a:r>
            <a:r>
              <a:rPr sz="1100" spc="33" dirty="0">
                <a:latin typeface="Century Gothic" panose="020B0502020202020204" pitchFamily="34" charset="0"/>
                <a:cs typeface="Calibri"/>
              </a:rPr>
              <a:t> </a:t>
            </a:r>
            <a:r>
              <a:rPr sz="1100" spc="8" dirty="0">
                <a:latin typeface="Century Gothic" panose="020B0502020202020204" pitchFamily="34" charset="0"/>
                <a:cs typeface="Calibri"/>
              </a:rPr>
              <a:t>or</a:t>
            </a:r>
            <a:endParaRPr sz="1100" dirty="0">
              <a:latin typeface="Century Gothic" panose="020B0502020202020204" pitchFamily="34" charset="0"/>
              <a:cs typeface="Calibri"/>
            </a:endParaRPr>
          </a:p>
          <a:p>
            <a:pPr marL="6531">
              <a:spcBef>
                <a:spcPts val="98"/>
              </a:spcBef>
              <a:tabLst>
                <a:tab pos="152824" algn="l"/>
              </a:tabLst>
            </a:pPr>
            <a:r>
              <a:rPr sz="1100" spc="-3" dirty="0">
                <a:latin typeface="Century Gothic" panose="020B0502020202020204" pitchFamily="34" charset="0"/>
                <a:cs typeface="Arial"/>
              </a:rPr>
              <a:t>•	</a:t>
            </a:r>
            <a:r>
              <a:rPr sz="1100" spc="57" dirty="0" smtClean="0">
                <a:latin typeface="Century Gothic" panose="020B0502020202020204" pitchFamily="34" charset="0"/>
                <a:cs typeface="Calibri"/>
              </a:rPr>
              <a:t>22.6 </a:t>
            </a:r>
            <a:r>
              <a:rPr sz="1100" spc="5" dirty="0">
                <a:latin typeface="Century Gothic" panose="020B0502020202020204" pitchFamily="34" charset="0"/>
                <a:cs typeface="Calibri"/>
              </a:rPr>
              <a:t>cm </a:t>
            </a:r>
            <a:r>
              <a:rPr sz="1100" spc="51" dirty="0">
                <a:latin typeface="Century Gothic" panose="020B0502020202020204" pitchFamily="34" charset="0"/>
                <a:cs typeface="Calibri"/>
              </a:rPr>
              <a:t>x </a:t>
            </a:r>
            <a:r>
              <a:rPr sz="1100" spc="77" dirty="0">
                <a:latin typeface="Century Gothic" panose="020B0502020202020204" pitchFamily="34" charset="0"/>
                <a:cs typeface="Calibri"/>
              </a:rPr>
              <a:t>20.1 </a:t>
            </a:r>
            <a:r>
              <a:rPr sz="1100" spc="5" dirty="0">
                <a:latin typeface="Century Gothic" panose="020B0502020202020204" pitchFamily="34" charset="0"/>
                <a:cs typeface="Calibri"/>
              </a:rPr>
              <a:t>cm </a:t>
            </a:r>
            <a:r>
              <a:rPr sz="1100" spc="51" dirty="0">
                <a:latin typeface="Century Gothic" panose="020B0502020202020204" pitchFamily="34" charset="0"/>
                <a:cs typeface="Calibri"/>
              </a:rPr>
              <a:t>x </a:t>
            </a:r>
            <a:r>
              <a:rPr sz="1100" spc="77" dirty="0" smtClean="0">
                <a:latin typeface="Century Gothic" panose="020B0502020202020204" pitchFamily="34" charset="0"/>
                <a:cs typeface="Calibri"/>
              </a:rPr>
              <a:t>26.4</a:t>
            </a:r>
            <a:endParaRPr lang="en-US" sz="1100" spc="77" dirty="0" smtClean="0">
              <a:latin typeface="Century Gothic" panose="020B0502020202020204" pitchFamily="34" charset="0"/>
              <a:cs typeface="Calibri"/>
            </a:endParaRPr>
          </a:p>
          <a:p>
            <a:pPr marL="6531">
              <a:spcBef>
                <a:spcPts val="98"/>
              </a:spcBef>
              <a:tabLst>
                <a:tab pos="152824" algn="l"/>
              </a:tabLst>
            </a:pPr>
            <a:r>
              <a:rPr lang="en-US" sz="1100" spc="77" dirty="0">
                <a:latin typeface="Century Gothic" panose="020B0502020202020204" pitchFamily="34" charset="0"/>
                <a:cs typeface="Calibri"/>
              </a:rPr>
              <a:t> </a:t>
            </a:r>
            <a:r>
              <a:rPr lang="en-US" sz="1100" spc="77" dirty="0" smtClean="0">
                <a:latin typeface="Century Gothic" panose="020B0502020202020204" pitchFamily="34" charset="0"/>
                <a:cs typeface="Calibri"/>
              </a:rPr>
              <a:t> </a:t>
            </a:r>
            <a:r>
              <a:rPr sz="1100" spc="198" dirty="0" smtClean="0">
                <a:latin typeface="Century Gothic" panose="020B0502020202020204" pitchFamily="34" charset="0"/>
                <a:cs typeface="Calibri"/>
              </a:rPr>
              <a:t> </a:t>
            </a:r>
            <a:r>
              <a:rPr sz="1100" spc="-3" dirty="0" smtClean="0">
                <a:latin typeface="Century Gothic" panose="020B0502020202020204" pitchFamily="34" charset="0"/>
                <a:cs typeface="Calibri"/>
              </a:rPr>
              <a:t>cm</a:t>
            </a:r>
            <a:endParaRPr sz="1100" dirty="0">
              <a:latin typeface="Century Gothic" panose="020B0502020202020204" pitchFamily="34" charset="0"/>
              <a:cs typeface="Calibri"/>
            </a:endParaRPr>
          </a:p>
          <a:p>
            <a:pPr>
              <a:spcBef>
                <a:spcPts val="21"/>
              </a:spcBef>
            </a:pPr>
            <a:endParaRPr sz="1050" dirty="0">
              <a:latin typeface="Century Gothic" panose="020B0502020202020204" pitchFamily="34" charset="0"/>
              <a:cs typeface="Times New Roman"/>
            </a:endParaRPr>
          </a:p>
          <a:p>
            <a:pPr marL="6531" marR="175356">
              <a:lnSpc>
                <a:spcPct val="110000"/>
              </a:lnSpc>
            </a:pPr>
            <a:r>
              <a:rPr lang="en-US" sz="1400" b="1" spc="23" dirty="0">
                <a:latin typeface="Century Gothic" panose="020B0502020202020204" pitchFamily="34" charset="0"/>
                <a:cs typeface="Calibri"/>
              </a:rPr>
              <a:t>Light</a:t>
            </a:r>
            <a:r>
              <a:rPr sz="1400" b="1" spc="23" dirty="0">
                <a:latin typeface="Century Gothic" panose="020B0502020202020204" pitchFamily="34" charset="0"/>
                <a:cs typeface="Calibri"/>
              </a:rPr>
              <a:t> </a:t>
            </a:r>
            <a:endParaRPr lang="en-US" sz="1400" b="1" spc="23" dirty="0" smtClean="0">
              <a:latin typeface="Century Gothic" panose="020B0502020202020204" pitchFamily="34" charset="0"/>
              <a:cs typeface="Calibri"/>
            </a:endParaRPr>
          </a:p>
          <a:p>
            <a:pPr marL="6531" marR="175356">
              <a:lnSpc>
                <a:spcPct val="110000"/>
              </a:lnSpc>
            </a:pPr>
            <a:r>
              <a:rPr sz="1000" i="1" spc="-8" dirty="0" smtClean="0">
                <a:solidFill>
                  <a:srgbClr val="0070C0"/>
                </a:solidFill>
                <a:latin typeface="Century Gothic" panose="020B0502020202020204" pitchFamily="34" charset="0"/>
                <a:cs typeface="Calibri"/>
              </a:rPr>
              <a:t>(</a:t>
            </a:r>
            <a:r>
              <a:rPr sz="1000" i="1" spc="-8" dirty="0">
                <a:solidFill>
                  <a:srgbClr val="0070C0"/>
                </a:solidFill>
                <a:latin typeface="Century Gothic" panose="020B0502020202020204" pitchFamily="34" charset="0"/>
                <a:cs typeface="Calibri"/>
              </a:rPr>
              <a:t>with </a:t>
            </a:r>
            <a:r>
              <a:rPr sz="1000" i="1" spc="5" dirty="0">
                <a:solidFill>
                  <a:srgbClr val="0070C0"/>
                </a:solidFill>
                <a:latin typeface="Century Gothic" panose="020B0502020202020204" pitchFamily="34" charset="0"/>
                <a:cs typeface="Calibri"/>
              </a:rPr>
              <a:t>battery </a:t>
            </a:r>
            <a:r>
              <a:rPr sz="1000" i="1" spc="39" dirty="0">
                <a:solidFill>
                  <a:srgbClr val="0070C0"/>
                </a:solidFill>
                <a:latin typeface="Century Gothic" panose="020B0502020202020204" pitchFamily="34" charset="0"/>
                <a:cs typeface="Calibri"/>
              </a:rPr>
              <a:t>and </a:t>
            </a:r>
            <a:r>
              <a:rPr sz="1000" i="1" dirty="0">
                <a:solidFill>
                  <a:srgbClr val="0070C0"/>
                </a:solidFill>
                <a:latin typeface="Century Gothic" panose="020B0502020202020204" pitchFamily="34" charset="0"/>
                <a:cs typeface="Calibri"/>
              </a:rPr>
              <a:t>roll of  </a:t>
            </a:r>
            <a:r>
              <a:rPr lang="en-US" sz="1000" i="1" dirty="0" smtClean="0">
                <a:solidFill>
                  <a:srgbClr val="0070C0"/>
                </a:solidFill>
                <a:latin typeface="Century Gothic" panose="020B0502020202020204" pitchFamily="34" charset="0"/>
                <a:cs typeface="Calibri"/>
              </a:rPr>
              <a:t>p</a:t>
            </a:r>
            <a:r>
              <a:rPr sz="1000" i="1" spc="23" dirty="0" smtClean="0">
                <a:solidFill>
                  <a:srgbClr val="0070C0"/>
                </a:solidFill>
                <a:latin typeface="Century Gothic" panose="020B0502020202020204" pitchFamily="34" charset="0"/>
                <a:cs typeface="Calibri"/>
              </a:rPr>
              <a:t>aper</a:t>
            </a:r>
            <a:r>
              <a:rPr sz="1000" i="1" spc="23" dirty="0">
                <a:solidFill>
                  <a:srgbClr val="0070C0"/>
                </a:solidFill>
                <a:latin typeface="Century Gothic" panose="020B0502020202020204" pitchFamily="34" charset="0"/>
                <a:cs typeface="Calibri"/>
              </a:rPr>
              <a:t>)</a:t>
            </a:r>
            <a:endParaRPr sz="1100" i="1" dirty="0">
              <a:solidFill>
                <a:srgbClr val="0070C0"/>
              </a:solidFill>
              <a:latin typeface="Century Gothic" panose="020B0502020202020204" pitchFamily="34" charset="0"/>
              <a:cs typeface="Calibri"/>
            </a:endParaRPr>
          </a:p>
          <a:p>
            <a:pPr marL="152824" indent="-146293">
              <a:buFont typeface="Arial"/>
              <a:buChar char="•"/>
              <a:tabLst>
                <a:tab pos="153151" algn="l"/>
              </a:tabLst>
            </a:pPr>
            <a:r>
              <a:rPr sz="1100" spc="77" dirty="0" smtClean="0">
                <a:latin typeface="Century Gothic" panose="020B0502020202020204" pitchFamily="34" charset="0"/>
                <a:cs typeface="Calibri"/>
              </a:rPr>
              <a:t>11.7 </a:t>
            </a:r>
            <a:r>
              <a:rPr sz="1100" spc="13" dirty="0">
                <a:latin typeface="Century Gothic" panose="020B0502020202020204" pitchFamily="34" charset="0"/>
                <a:cs typeface="Calibri"/>
              </a:rPr>
              <a:t>lbs</a:t>
            </a:r>
            <a:r>
              <a:rPr sz="1100" spc="8" dirty="0">
                <a:latin typeface="Century Gothic" panose="020B0502020202020204" pitchFamily="34" charset="0"/>
                <a:cs typeface="Calibri"/>
              </a:rPr>
              <a:t> or</a:t>
            </a:r>
            <a:endParaRPr sz="1100" dirty="0">
              <a:latin typeface="Century Gothic" panose="020B0502020202020204" pitchFamily="34" charset="0"/>
              <a:cs typeface="Calibri"/>
            </a:endParaRPr>
          </a:p>
          <a:p>
            <a:pPr marL="6531">
              <a:spcBef>
                <a:spcPts val="98"/>
              </a:spcBef>
              <a:tabLst>
                <a:tab pos="152824" algn="l"/>
              </a:tabLst>
            </a:pPr>
            <a:r>
              <a:rPr sz="1100" spc="-3" dirty="0">
                <a:latin typeface="Century Gothic" panose="020B0502020202020204" pitchFamily="34" charset="0"/>
                <a:cs typeface="Arial"/>
              </a:rPr>
              <a:t>•	</a:t>
            </a:r>
            <a:r>
              <a:rPr sz="1100" spc="72" dirty="0">
                <a:latin typeface="Century Gothic" panose="020B0502020202020204" pitchFamily="34" charset="0"/>
                <a:cs typeface="Calibri"/>
              </a:rPr>
              <a:t>5.3</a:t>
            </a:r>
            <a:r>
              <a:rPr sz="1100" spc="23" dirty="0">
                <a:latin typeface="Century Gothic" panose="020B0502020202020204" pitchFamily="34" charset="0"/>
                <a:cs typeface="Calibri"/>
              </a:rPr>
              <a:t> </a:t>
            </a:r>
            <a:r>
              <a:rPr sz="1100" spc="49" dirty="0">
                <a:latin typeface="Century Gothic" panose="020B0502020202020204" pitchFamily="34" charset="0"/>
                <a:cs typeface="Calibri"/>
              </a:rPr>
              <a:t>kg</a:t>
            </a:r>
            <a:endParaRPr lang="en-US" sz="1100" spc="49" dirty="0">
              <a:latin typeface="Century Gothic" panose="020B0502020202020204" pitchFamily="34" charset="0"/>
              <a:cs typeface="Calibri"/>
            </a:endParaRPr>
          </a:p>
          <a:p>
            <a:pPr marL="6531">
              <a:spcBef>
                <a:spcPts val="98"/>
              </a:spcBef>
              <a:tabLst>
                <a:tab pos="152824" algn="l"/>
              </a:tabLst>
            </a:pPr>
            <a:endParaRPr lang="en-US" sz="1000" spc="49" dirty="0">
              <a:latin typeface="Century Gothic" panose="020B0502020202020204" pitchFamily="34" charset="0"/>
              <a:cs typeface="Calibri"/>
            </a:endParaRPr>
          </a:p>
          <a:p>
            <a:pPr marL="6531">
              <a:spcBef>
                <a:spcPts val="98"/>
              </a:spcBef>
              <a:tabLst>
                <a:tab pos="152824" algn="l"/>
              </a:tabLst>
            </a:pPr>
            <a:r>
              <a:rPr lang="en-US" sz="1400" b="1" spc="49" dirty="0">
                <a:latin typeface="Century Gothic" panose="020B0502020202020204" pitchFamily="34" charset="0"/>
                <a:cs typeface="Calibri"/>
              </a:rPr>
              <a:t>Durable</a:t>
            </a:r>
          </a:p>
          <a:p>
            <a:pPr marL="153477" indent="-146946">
              <a:spcBef>
                <a:spcPts val="98"/>
              </a:spcBef>
              <a:buFont typeface="Arial" panose="020B0604020202020204" pitchFamily="34" charset="0"/>
              <a:buChar char="•"/>
              <a:tabLst>
                <a:tab pos="152824" algn="l"/>
              </a:tabLst>
            </a:pPr>
            <a:r>
              <a:rPr lang="en-US" sz="1100" spc="49" dirty="0" smtClean="0">
                <a:latin typeface="Century Gothic" panose="020B0502020202020204" pitchFamily="34" charset="0"/>
                <a:cs typeface="Calibri"/>
              </a:rPr>
              <a:t>Ingress </a:t>
            </a:r>
            <a:r>
              <a:rPr lang="en-US" sz="1100" spc="49" dirty="0">
                <a:latin typeface="Century Gothic" panose="020B0502020202020204" pitchFamily="34" charset="0"/>
                <a:cs typeface="Calibri"/>
              </a:rPr>
              <a:t>Protection rating of 55</a:t>
            </a:r>
          </a:p>
          <a:p>
            <a:pPr marL="153477" indent="-146946">
              <a:spcBef>
                <a:spcPts val="98"/>
              </a:spcBef>
              <a:buFont typeface="Arial" panose="020B0604020202020204" pitchFamily="34" charset="0"/>
              <a:buChar char="•"/>
              <a:tabLst>
                <a:tab pos="152824" algn="l"/>
              </a:tabLst>
            </a:pPr>
            <a:endParaRPr lang="en-US" sz="1100" spc="49" dirty="0">
              <a:latin typeface="Century Gothic" panose="020B0502020202020204" pitchFamily="34" charset="0"/>
              <a:cs typeface="Calibri"/>
            </a:endParaRPr>
          </a:p>
          <a:p>
            <a:pPr marL="6531">
              <a:spcBef>
                <a:spcPts val="98"/>
              </a:spcBef>
              <a:tabLst>
                <a:tab pos="152824" algn="l"/>
              </a:tabLst>
            </a:pPr>
            <a:endParaRPr sz="1000" dirty="0">
              <a:latin typeface="Century Gothic" panose="020B0502020202020204" pitchFamily="34" charset="0"/>
              <a:cs typeface="Calibri"/>
            </a:endParaRPr>
          </a:p>
        </p:txBody>
      </p:sp>
      <p:sp>
        <p:nvSpPr>
          <p:cNvPr id="10" name="object 10"/>
          <p:cNvSpPr/>
          <p:nvPr/>
        </p:nvSpPr>
        <p:spPr>
          <a:xfrm>
            <a:off x="2704798" y="922500"/>
            <a:ext cx="2229829" cy="2525311"/>
          </a:xfrm>
          <a:prstGeom prst="rect">
            <a:avLst/>
          </a:prstGeom>
          <a:blipFill>
            <a:blip r:embed="rId3" cstate="print"/>
            <a:stretch>
              <a:fillRect/>
            </a:stretch>
          </a:blipFill>
        </p:spPr>
        <p:txBody>
          <a:bodyPr wrap="square" lIns="0" tIns="0" rIns="0" bIns="0" rtlCol="0"/>
          <a:lstStyle/>
          <a:p>
            <a:endParaRPr sz="609"/>
          </a:p>
        </p:txBody>
      </p:sp>
      <p:sp>
        <p:nvSpPr>
          <p:cNvPr id="11" name="object 11"/>
          <p:cNvSpPr/>
          <p:nvPr/>
        </p:nvSpPr>
        <p:spPr>
          <a:xfrm>
            <a:off x="2804871" y="609600"/>
            <a:ext cx="2224329" cy="2638710"/>
          </a:xfrm>
          <a:prstGeom prst="rect">
            <a:avLst/>
          </a:prstGeom>
          <a:blipFill>
            <a:blip r:embed="rId4" cstate="print"/>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543825" cy="284822"/>
          </a:xfrm>
          <a:prstGeom prst="rect">
            <a:avLst/>
          </a:prstGeom>
        </p:spPr>
        <p:txBody>
          <a:bodyPr vert="horz" wrap="square" lIns="0" tIns="0" rIns="0" bIns="0" rtlCol="0">
            <a:spAutoFit/>
          </a:bodyPr>
          <a:lstStyle/>
          <a:p>
            <a:pPr marL="6531"/>
            <a:r>
              <a:rPr spc="-3" dirty="0"/>
              <a:t>Permanent</a:t>
            </a:r>
            <a:r>
              <a:rPr spc="105" dirty="0"/>
              <a:t> </a:t>
            </a:r>
            <a:r>
              <a:rPr spc="75" dirty="0"/>
              <a:t>Keys</a:t>
            </a:r>
          </a:p>
        </p:txBody>
      </p:sp>
      <p:sp>
        <p:nvSpPr>
          <p:cNvPr id="9" name="object 9"/>
          <p:cNvSpPr txBox="1"/>
          <p:nvPr/>
        </p:nvSpPr>
        <p:spPr>
          <a:xfrm>
            <a:off x="304800" y="838200"/>
            <a:ext cx="2209800" cy="1974387"/>
          </a:xfrm>
          <a:prstGeom prst="rect">
            <a:avLst/>
          </a:prstGeom>
        </p:spPr>
        <p:txBody>
          <a:bodyPr vert="horz" wrap="square" lIns="0" tIns="0" rIns="0" bIns="0" rtlCol="0">
            <a:spAutoFit/>
          </a:bodyPr>
          <a:lstStyle/>
          <a:p>
            <a:pPr marL="6531"/>
            <a:r>
              <a:rPr sz="1400" b="1" spc="36" dirty="0">
                <a:latin typeface="Century Gothic" panose="020B0502020202020204" pitchFamily="34" charset="0"/>
                <a:cs typeface="Calibri"/>
                <a:hlinkClick r:id="rId3" action="ppaction://hlinkpres?slideindex=1&amp;slidetitle="/>
              </a:rPr>
              <a:t>NIBP</a:t>
            </a:r>
            <a:r>
              <a:rPr sz="1400" b="1" spc="21" dirty="0">
                <a:latin typeface="Century Gothic" panose="020B0502020202020204" pitchFamily="34" charset="0"/>
                <a:cs typeface="Calibri"/>
                <a:hlinkClick r:id="rId3" action="ppaction://hlinkpres?slideindex=1&amp;slidetitle="/>
              </a:rPr>
              <a:t> </a:t>
            </a:r>
            <a:r>
              <a:rPr sz="1400" b="1" spc="41" dirty="0">
                <a:latin typeface="Century Gothic" panose="020B0502020202020204" pitchFamily="34" charset="0"/>
                <a:cs typeface="Calibri"/>
                <a:hlinkClick r:id="rId3" action="ppaction://hlinkpres?slideindex=1&amp;slidetitle="/>
              </a:rPr>
              <a:t>Key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3" dirty="0">
                <a:latin typeface="Century Gothic" panose="020B0502020202020204" pitchFamily="34" charset="0"/>
                <a:cs typeface="Calibri"/>
              </a:rPr>
              <a:t>Initiates </a:t>
            </a:r>
            <a:r>
              <a:rPr sz="1200" spc="8" dirty="0">
                <a:latin typeface="Century Gothic" panose="020B0502020202020204" pitchFamily="34" charset="0"/>
                <a:cs typeface="Calibri"/>
              </a:rPr>
              <a:t>or </a:t>
            </a:r>
            <a:r>
              <a:rPr sz="1200" spc="13" dirty="0">
                <a:latin typeface="Century Gothic" panose="020B0502020202020204" pitchFamily="34" charset="0"/>
                <a:cs typeface="Calibri"/>
              </a:rPr>
              <a:t>aborts </a:t>
            </a:r>
            <a:r>
              <a:rPr sz="1200" spc="77" dirty="0">
                <a:latin typeface="Century Gothic" panose="020B0502020202020204" pitchFamily="34" charset="0"/>
                <a:cs typeface="Calibri"/>
              </a:rPr>
              <a:t>a </a:t>
            </a:r>
            <a:r>
              <a:rPr sz="1200" spc="26" dirty="0">
                <a:latin typeface="Century Gothic" panose="020B0502020202020204" pitchFamily="34" charset="0"/>
                <a:cs typeface="Calibri"/>
              </a:rPr>
              <a:t>blood  </a:t>
            </a:r>
            <a:r>
              <a:rPr sz="1200" spc="3" dirty="0">
                <a:latin typeface="Century Gothic" panose="020B0502020202020204" pitchFamily="34" charset="0"/>
                <a:cs typeface="Calibri"/>
              </a:rPr>
              <a:t>pressure</a:t>
            </a:r>
            <a:r>
              <a:rPr sz="1200" spc="57" dirty="0">
                <a:latin typeface="Century Gothic" panose="020B0502020202020204" pitchFamily="34" charset="0"/>
                <a:cs typeface="Calibri"/>
              </a:rPr>
              <a:t> </a:t>
            </a:r>
            <a:r>
              <a:rPr sz="1200" spc="-5" dirty="0">
                <a:latin typeface="Century Gothic" panose="020B0502020202020204" pitchFamily="34" charset="0"/>
                <a:cs typeface="Calibri"/>
              </a:rPr>
              <a:t>measurement</a:t>
            </a:r>
            <a:endParaRPr lang="en-US" sz="1200" spc="-5" dirty="0">
              <a:latin typeface="Century Gothic" panose="020B0502020202020204" pitchFamily="34" charset="0"/>
              <a:cs typeface="Calibri"/>
            </a:endParaRPr>
          </a:p>
          <a:p>
            <a:pPr marL="152824" marR="2612" indent="-146293">
              <a:lnSpc>
                <a:spcPct val="110000"/>
              </a:lnSpc>
              <a:buFont typeface="Arial"/>
              <a:buChar char="•"/>
              <a:tabLst>
                <a:tab pos="153151" algn="l"/>
              </a:tabLst>
            </a:pPr>
            <a:endParaRPr lang="en-US" sz="1200" spc="-5" dirty="0">
              <a:latin typeface="Century Gothic" panose="020B0502020202020204" pitchFamily="34" charset="0"/>
              <a:cs typeface="Calibri"/>
            </a:endParaRPr>
          </a:p>
          <a:p>
            <a:pPr marL="152824" marR="2612" indent="-146293">
              <a:lnSpc>
                <a:spcPct val="110000"/>
              </a:lnSpc>
              <a:buFont typeface="Arial"/>
              <a:buChar char="•"/>
              <a:tabLst>
                <a:tab pos="153151" algn="l"/>
              </a:tabLst>
            </a:pPr>
            <a:r>
              <a:rPr lang="en-US" sz="1200" dirty="0">
                <a:latin typeface="Century Gothic" panose="020B0502020202020204" pitchFamily="34" charset="0"/>
                <a:cs typeface="Calibri"/>
              </a:rPr>
              <a:t>When obtaining NIBP</a:t>
            </a:r>
          </a:p>
          <a:p>
            <a:pPr marL="413095" marR="2612" lvl="1" indent="-171450">
              <a:lnSpc>
                <a:spcPct val="110000"/>
              </a:lnSpc>
              <a:buFont typeface="Arial" panose="020B0604020202020204" pitchFamily="34" charset="0"/>
              <a:buChar char="•"/>
              <a:tabLst>
                <a:tab pos="153151" algn="l"/>
              </a:tabLst>
            </a:pPr>
            <a:r>
              <a:rPr lang="en-US" sz="1100" spc="-5" dirty="0">
                <a:latin typeface="Century Gothic" panose="020B0502020202020204" pitchFamily="34" charset="0"/>
                <a:cs typeface="Calibri"/>
              </a:rPr>
              <a:t>Right size </a:t>
            </a:r>
          </a:p>
          <a:p>
            <a:pPr marL="413095" marR="2612" lvl="1" indent="-171450">
              <a:lnSpc>
                <a:spcPct val="110000"/>
              </a:lnSpc>
              <a:buFont typeface="Arial" panose="020B0604020202020204" pitchFamily="34" charset="0"/>
              <a:buChar char="•"/>
              <a:tabLst>
                <a:tab pos="153151" algn="l"/>
              </a:tabLst>
            </a:pPr>
            <a:r>
              <a:rPr lang="en-US" sz="1100" spc="-5" dirty="0">
                <a:latin typeface="Century Gothic" panose="020B0502020202020204" pitchFamily="34" charset="0"/>
                <a:cs typeface="Calibri"/>
              </a:rPr>
              <a:t>Right Placement </a:t>
            </a:r>
          </a:p>
          <a:p>
            <a:pPr marL="413095" marR="2612" lvl="1" indent="-171450">
              <a:lnSpc>
                <a:spcPct val="110000"/>
              </a:lnSpc>
              <a:buFont typeface="Arial" panose="020B0604020202020204" pitchFamily="34" charset="0"/>
              <a:buChar char="•"/>
              <a:tabLst>
                <a:tab pos="153151" algn="l"/>
              </a:tabLst>
            </a:pPr>
            <a:r>
              <a:rPr lang="en-US" sz="1100" spc="-5" dirty="0">
                <a:latin typeface="Century Gothic" panose="020B0502020202020204" pitchFamily="34" charset="0"/>
                <a:cs typeface="Calibri"/>
              </a:rPr>
              <a:t>As close to skin as possible</a:t>
            </a:r>
          </a:p>
          <a:p>
            <a:pPr marL="241645" marR="2612" lvl="1">
              <a:lnSpc>
                <a:spcPct val="110000"/>
              </a:lnSpc>
              <a:tabLst>
                <a:tab pos="153151" algn="l"/>
              </a:tabLst>
            </a:pPr>
            <a:endParaRPr lang="en-US" sz="1200" spc="-5" dirty="0">
              <a:latin typeface="Century Gothic" panose="020B0502020202020204" pitchFamily="34" charset="0"/>
              <a:cs typeface="Calibri"/>
            </a:endParaRPr>
          </a:p>
        </p:txBody>
      </p:sp>
      <p:sp>
        <p:nvSpPr>
          <p:cNvPr id="11" name="object 11"/>
          <p:cNvSpPr/>
          <p:nvPr/>
        </p:nvSpPr>
        <p:spPr>
          <a:xfrm>
            <a:off x="2590800" y="609600"/>
            <a:ext cx="2529129" cy="2971800"/>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sz="609"/>
          </a:p>
        </p:txBody>
      </p:sp>
      <p:sp>
        <p:nvSpPr>
          <p:cNvPr id="12" name="object 12"/>
          <p:cNvSpPr/>
          <p:nvPr/>
        </p:nvSpPr>
        <p:spPr>
          <a:xfrm>
            <a:off x="4414987" y="2285479"/>
            <a:ext cx="213969" cy="177132"/>
          </a:xfrm>
          <a:prstGeom prst="rect">
            <a:avLst/>
          </a:prstGeom>
          <a:blipFill>
            <a:blip r:embed="rId6" cstate="print"/>
            <a:stretch>
              <a:fillRect/>
            </a:stretch>
          </a:blipFill>
        </p:spPr>
        <p:txBody>
          <a:bodyPr wrap="square" lIns="0" tIns="0" rIns="0" bIns="0" rtlCol="0"/>
          <a:lstStyle/>
          <a:p>
            <a:endParaRPr sz="609"/>
          </a:p>
        </p:txBody>
      </p:sp>
      <p:sp>
        <p:nvSpPr>
          <p:cNvPr id="13" name="object 13"/>
          <p:cNvSpPr/>
          <p:nvPr/>
        </p:nvSpPr>
        <p:spPr>
          <a:xfrm>
            <a:off x="4440695" y="2299470"/>
            <a:ext cx="161979" cy="125730"/>
          </a:xfrm>
          <a:custGeom>
            <a:avLst/>
            <a:gdLst/>
            <a:ahLst/>
            <a:cxnLst/>
            <a:rect l="l" t="t" r="r" b="b"/>
            <a:pathLst>
              <a:path w="314959" h="244475">
                <a:moveTo>
                  <a:pt x="0" y="122135"/>
                </a:moveTo>
                <a:lnTo>
                  <a:pt x="8026" y="83533"/>
                </a:lnTo>
                <a:lnTo>
                  <a:pt x="30375" y="50005"/>
                </a:lnTo>
                <a:lnTo>
                  <a:pt x="64456" y="23566"/>
                </a:lnTo>
                <a:lnTo>
                  <a:pt x="107676" y="6226"/>
                </a:lnTo>
                <a:lnTo>
                  <a:pt x="157441" y="0"/>
                </a:lnTo>
                <a:lnTo>
                  <a:pt x="207201" y="6226"/>
                </a:lnTo>
                <a:lnTo>
                  <a:pt x="250416" y="23566"/>
                </a:lnTo>
                <a:lnTo>
                  <a:pt x="284495" y="50005"/>
                </a:lnTo>
                <a:lnTo>
                  <a:pt x="306845" y="83533"/>
                </a:lnTo>
                <a:lnTo>
                  <a:pt x="314871" y="122135"/>
                </a:lnTo>
                <a:lnTo>
                  <a:pt x="306845" y="160738"/>
                </a:lnTo>
                <a:lnTo>
                  <a:pt x="284495" y="194266"/>
                </a:lnTo>
                <a:lnTo>
                  <a:pt x="250416" y="220705"/>
                </a:lnTo>
                <a:lnTo>
                  <a:pt x="207201" y="238044"/>
                </a:lnTo>
                <a:lnTo>
                  <a:pt x="157441" y="244271"/>
                </a:lnTo>
                <a:lnTo>
                  <a:pt x="107676" y="238044"/>
                </a:lnTo>
                <a:lnTo>
                  <a:pt x="64456" y="220705"/>
                </a:lnTo>
                <a:lnTo>
                  <a:pt x="30375" y="194266"/>
                </a:lnTo>
                <a:lnTo>
                  <a:pt x="8026" y="160738"/>
                </a:lnTo>
                <a:lnTo>
                  <a:pt x="0" y="122135"/>
                </a:lnTo>
                <a:close/>
              </a:path>
            </a:pathLst>
          </a:custGeom>
          <a:ln w="15875">
            <a:solidFill>
              <a:srgbClr val="FF0000"/>
            </a:solidFill>
            <a:prstDash val="dash"/>
          </a:ln>
        </p:spPr>
        <p:txBody>
          <a:bodyPr wrap="square" lIns="0" tIns="0" rIns="0" bIns="0" rtlCol="0"/>
          <a:lstStyle/>
          <a:p>
            <a:endParaRPr sz="609"/>
          </a:p>
        </p:txBody>
      </p:sp>
    </p:spTree>
    <p:extLst>
      <p:ext uri="{BB962C8B-B14F-4D97-AF65-F5344CB8AC3E}">
        <p14:creationId xmlns:p14="http://schemas.microsoft.com/office/powerpoint/2010/main" val="1224399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100" dirty="0"/>
              <a:t>Quick </a:t>
            </a:r>
            <a:r>
              <a:rPr spc="80" dirty="0"/>
              <a:t>Access</a:t>
            </a:r>
            <a:r>
              <a:rPr spc="144" dirty="0"/>
              <a:t> </a:t>
            </a:r>
            <a:r>
              <a:rPr spc="75" dirty="0"/>
              <a:t>Keys</a:t>
            </a:r>
          </a:p>
        </p:txBody>
      </p:sp>
      <p:sp>
        <p:nvSpPr>
          <p:cNvPr id="8" name="object 8"/>
          <p:cNvSpPr/>
          <p:nvPr/>
        </p:nvSpPr>
        <p:spPr>
          <a:xfrm>
            <a:off x="698046" y="1031968"/>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endParaRPr sz="609"/>
          </a:p>
        </p:txBody>
      </p:sp>
      <p:sp>
        <p:nvSpPr>
          <p:cNvPr id="9" name="object 9"/>
          <p:cNvSpPr txBox="1"/>
          <p:nvPr/>
        </p:nvSpPr>
        <p:spPr>
          <a:xfrm>
            <a:off x="381000" y="838200"/>
            <a:ext cx="1905000" cy="1577355"/>
          </a:xfrm>
          <a:prstGeom prst="rect">
            <a:avLst/>
          </a:prstGeom>
        </p:spPr>
        <p:txBody>
          <a:bodyPr vert="horz" wrap="square" lIns="0" tIns="0" rIns="0" bIns="0" rtlCol="0">
            <a:spAutoFit/>
          </a:bodyPr>
          <a:lstStyle/>
          <a:p>
            <a:pPr marL="6531"/>
            <a:r>
              <a:rPr sz="1400" b="1" spc="41" dirty="0">
                <a:latin typeface="Century Gothic" panose="020B0502020202020204" pitchFamily="34" charset="0"/>
                <a:cs typeface="Calibri"/>
              </a:rPr>
              <a:t>Quick </a:t>
            </a:r>
            <a:r>
              <a:rPr sz="1400" b="1" spc="33" dirty="0">
                <a:latin typeface="Century Gothic" panose="020B0502020202020204" pitchFamily="34" charset="0"/>
                <a:cs typeface="Calibri"/>
              </a:rPr>
              <a:t>Access </a:t>
            </a:r>
            <a:r>
              <a:rPr sz="1400" b="1" spc="41" dirty="0">
                <a:latin typeface="Century Gothic" panose="020B0502020202020204" pitchFamily="34" charset="0"/>
                <a:cs typeface="Calibri"/>
              </a:rPr>
              <a:t>Key</a:t>
            </a:r>
            <a:r>
              <a:rPr sz="1400" b="1" spc="98" dirty="0">
                <a:latin typeface="Century Gothic" panose="020B0502020202020204" pitchFamily="34" charset="0"/>
                <a:cs typeface="Calibri"/>
              </a:rPr>
              <a:t> </a:t>
            </a:r>
            <a:r>
              <a:rPr sz="1400" b="1" dirty="0">
                <a:latin typeface="Century Gothic" panose="020B0502020202020204" pitchFamily="34" charset="0"/>
                <a:cs typeface="Calibri"/>
              </a:rPr>
              <a:t>Levels</a:t>
            </a: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sz="1200" spc="-10" dirty="0">
                <a:latin typeface="Century Gothic" panose="020B0502020202020204" pitchFamily="34" charset="0"/>
                <a:cs typeface="Calibri"/>
              </a:rPr>
              <a:t>First </a:t>
            </a:r>
            <a:r>
              <a:rPr sz="1200" spc="5" dirty="0">
                <a:latin typeface="Century Gothic" panose="020B0502020202020204" pitchFamily="34" charset="0"/>
                <a:cs typeface="Calibri"/>
              </a:rPr>
              <a:t>level</a:t>
            </a:r>
            <a:r>
              <a:rPr sz="1200" spc="105" dirty="0">
                <a:latin typeface="Century Gothic" panose="020B0502020202020204" pitchFamily="34" charset="0"/>
                <a:cs typeface="Calibri"/>
              </a:rPr>
              <a:t> </a:t>
            </a:r>
            <a:r>
              <a:rPr sz="1200" spc="15" dirty="0">
                <a:latin typeface="Century Gothic" panose="020B0502020202020204" pitchFamily="34" charset="0"/>
                <a:cs typeface="Calibri"/>
              </a:rPr>
              <a:t>keys</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33" dirty="0">
                <a:latin typeface="Century Gothic" panose="020B0502020202020204" pitchFamily="34" charset="0"/>
                <a:cs typeface="Calibri"/>
              </a:rPr>
              <a:t>Second </a:t>
            </a:r>
            <a:r>
              <a:rPr sz="1200" spc="5" dirty="0">
                <a:latin typeface="Century Gothic" panose="020B0502020202020204" pitchFamily="34" charset="0"/>
                <a:cs typeface="Calibri"/>
              </a:rPr>
              <a:t>level</a:t>
            </a:r>
            <a:r>
              <a:rPr sz="1200" spc="72" dirty="0">
                <a:latin typeface="Century Gothic" panose="020B0502020202020204" pitchFamily="34" charset="0"/>
                <a:cs typeface="Calibri"/>
              </a:rPr>
              <a:t> </a:t>
            </a:r>
            <a:r>
              <a:rPr sz="1200" spc="15" dirty="0">
                <a:latin typeface="Century Gothic" panose="020B0502020202020204" pitchFamily="34" charset="0"/>
                <a:cs typeface="Calibri"/>
              </a:rPr>
              <a:t>keys</a:t>
            </a:r>
            <a:endParaRPr lang="en-US" sz="1200" spc="15" dirty="0">
              <a:latin typeface="Century Gothic" panose="020B0502020202020204" pitchFamily="34" charset="0"/>
              <a:cs typeface="Calibri"/>
            </a:endParaRPr>
          </a:p>
          <a:p>
            <a:pPr marL="6531">
              <a:spcBef>
                <a:spcPts val="98"/>
              </a:spcBef>
              <a:tabLst>
                <a:tab pos="153151" algn="l"/>
              </a:tabLst>
            </a:pPr>
            <a:endParaRPr lang="en-US" sz="1200" spc="15" dirty="0">
              <a:latin typeface="Century Gothic" panose="020B0502020202020204" pitchFamily="34" charset="0"/>
              <a:cs typeface="Calibri"/>
            </a:endParaRPr>
          </a:p>
          <a:p>
            <a:pPr marL="6531">
              <a:spcBef>
                <a:spcPts val="98"/>
              </a:spcBef>
              <a:tabLst>
                <a:tab pos="153151" algn="l"/>
              </a:tabLst>
            </a:pPr>
            <a:r>
              <a:rPr lang="en-US" sz="1200" spc="15" dirty="0">
                <a:latin typeface="Century Gothic" panose="020B0502020202020204" pitchFamily="34" charset="0"/>
                <a:cs typeface="Calibri"/>
              </a:rPr>
              <a:t>ICON represents associated application</a:t>
            </a:r>
            <a:endParaRPr sz="1200" dirty="0">
              <a:latin typeface="Century Gothic" panose="020B0502020202020204" pitchFamily="34" charset="0"/>
              <a:cs typeface="Calibri"/>
            </a:endParaRPr>
          </a:p>
        </p:txBody>
      </p:sp>
      <p:sp>
        <p:nvSpPr>
          <p:cNvPr id="11" name="object 11"/>
          <p:cNvSpPr/>
          <p:nvPr/>
        </p:nvSpPr>
        <p:spPr>
          <a:xfrm>
            <a:off x="2816679" y="1075526"/>
            <a:ext cx="753413" cy="2119456"/>
          </a:xfrm>
          <a:prstGeom prst="rect">
            <a:avLst/>
          </a:prstGeom>
          <a:blipFill>
            <a:blip r:embed="rId3" cstate="print"/>
            <a:stretch>
              <a:fillRect/>
            </a:stretch>
          </a:blipFill>
        </p:spPr>
        <p:txBody>
          <a:bodyPr wrap="square" lIns="0" tIns="0" rIns="0" bIns="0" rtlCol="0"/>
          <a:lstStyle/>
          <a:p>
            <a:endParaRPr sz="609"/>
          </a:p>
        </p:txBody>
      </p:sp>
      <p:sp>
        <p:nvSpPr>
          <p:cNvPr id="13" name="object 13"/>
          <p:cNvSpPr/>
          <p:nvPr/>
        </p:nvSpPr>
        <p:spPr>
          <a:xfrm>
            <a:off x="3959613" y="1087875"/>
            <a:ext cx="831581" cy="2120885"/>
          </a:xfrm>
          <a:prstGeom prst="rect">
            <a:avLst/>
          </a:prstGeom>
          <a:blipFill>
            <a:blip r:embed="rId4" cstate="print"/>
            <a:stretch>
              <a:fillRect/>
            </a:stretch>
          </a:blipFill>
        </p:spPr>
        <p:txBody>
          <a:bodyPr wrap="square" lIns="0" tIns="0" rIns="0" bIns="0" rtlCol="0"/>
          <a:lstStyle/>
          <a:p>
            <a:endParaRPr sz="609"/>
          </a:p>
        </p:txBody>
      </p:sp>
      <p:sp>
        <p:nvSpPr>
          <p:cNvPr id="14" name="object 14"/>
          <p:cNvSpPr/>
          <p:nvPr/>
        </p:nvSpPr>
        <p:spPr>
          <a:xfrm>
            <a:off x="3947581" y="1075524"/>
            <a:ext cx="830051" cy="2114833"/>
          </a:xfrm>
          <a:prstGeom prst="rect">
            <a:avLst/>
          </a:prstGeom>
          <a:blipFill>
            <a:blip r:embed="rId5" cstate="print"/>
            <a:stretch>
              <a:fillRect/>
            </a:stretch>
          </a:blipFill>
        </p:spPr>
        <p:txBody>
          <a:bodyPr wrap="square" lIns="0" tIns="0" rIns="0" bIns="0" rtlCol="0"/>
          <a:lstStyle/>
          <a:p>
            <a:endParaRPr sz="609"/>
          </a:p>
        </p:txBody>
      </p:sp>
      <p:sp>
        <p:nvSpPr>
          <p:cNvPr id="15" name="object 15"/>
          <p:cNvSpPr/>
          <p:nvPr/>
        </p:nvSpPr>
        <p:spPr>
          <a:xfrm>
            <a:off x="2832553" y="2515122"/>
            <a:ext cx="323697" cy="334670"/>
          </a:xfrm>
          <a:prstGeom prst="rect">
            <a:avLst/>
          </a:prstGeom>
          <a:blipFill>
            <a:blip r:embed="rId6" cstate="print"/>
            <a:stretch>
              <a:fillRect/>
            </a:stretch>
          </a:blipFill>
        </p:spPr>
        <p:txBody>
          <a:bodyPr wrap="square" lIns="0" tIns="0" rIns="0" bIns="0" rtlCol="0"/>
          <a:lstStyle/>
          <a:p>
            <a:endParaRPr sz="609"/>
          </a:p>
        </p:txBody>
      </p:sp>
      <p:sp>
        <p:nvSpPr>
          <p:cNvPr id="16" name="object 16"/>
          <p:cNvSpPr/>
          <p:nvPr/>
        </p:nvSpPr>
        <p:spPr>
          <a:xfrm>
            <a:off x="2858460" y="2529701"/>
            <a:ext cx="272034" cy="282158"/>
          </a:xfrm>
          <a:custGeom>
            <a:avLst/>
            <a:gdLst/>
            <a:ahLst/>
            <a:cxnLst/>
            <a:rect l="l" t="t" r="r" b="b"/>
            <a:pathLst>
              <a:path w="528954" h="548639">
                <a:moveTo>
                  <a:pt x="0" y="274243"/>
                </a:moveTo>
                <a:lnTo>
                  <a:pt x="4256" y="224948"/>
                </a:lnTo>
                <a:lnTo>
                  <a:pt x="16527" y="178551"/>
                </a:lnTo>
                <a:lnTo>
                  <a:pt x="36068" y="135827"/>
                </a:lnTo>
                <a:lnTo>
                  <a:pt x="62131" y="97552"/>
                </a:lnTo>
                <a:lnTo>
                  <a:pt x="93972" y="64498"/>
                </a:lnTo>
                <a:lnTo>
                  <a:pt x="130843" y="37442"/>
                </a:lnTo>
                <a:lnTo>
                  <a:pt x="172000" y="17157"/>
                </a:lnTo>
                <a:lnTo>
                  <a:pt x="216696" y="4418"/>
                </a:lnTo>
                <a:lnTo>
                  <a:pt x="264185" y="0"/>
                </a:lnTo>
                <a:lnTo>
                  <a:pt x="311670" y="4418"/>
                </a:lnTo>
                <a:lnTo>
                  <a:pt x="356365" y="17157"/>
                </a:lnTo>
                <a:lnTo>
                  <a:pt x="397521" y="37442"/>
                </a:lnTo>
                <a:lnTo>
                  <a:pt x="434393" y="64498"/>
                </a:lnTo>
                <a:lnTo>
                  <a:pt x="466235" y="97552"/>
                </a:lnTo>
                <a:lnTo>
                  <a:pt x="492299" y="135827"/>
                </a:lnTo>
                <a:lnTo>
                  <a:pt x="511841" y="178551"/>
                </a:lnTo>
                <a:lnTo>
                  <a:pt x="524114" y="224948"/>
                </a:lnTo>
                <a:lnTo>
                  <a:pt x="528370" y="274243"/>
                </a:lnTo>
                <a:lnTo>
                  <a:pt x="524114" y="323539"/>
                </a:lnTo>
                <a:lnTo>
                  <a:pt x="511841" y="369936"/>
                </a:lnTo>
                <a:lnTo>
                  <a:pt x="492299" y="412659"/>
                </a:lnTo>
                <a:lnTo>
                  <a:pt x="466235" y="450935"/>
                </a:lnTo>
                <a:lnTo>
                  <a:pt x="434393" y="483988"/>
                </a:lnTo>
                <a:lnTo>
                  <a:pt x="397521" y="511045"/>
                </a:lnTo>
                <a:lnTo>
                  <a:pt x="356365" y="531330"/>
                </a:lnTo>
                <a:lnTo>
                  <a:pt x="311670" y="544069"/>
                </a:lnTo>
                <a:lnTo>
                  <a:pt x="264185" y="548487"/>
                </a:lnTo>
                <a:lnTo>
                  <a:pt x="216696" y="544069"/>
                </a:lnTo>
                <a:lnTo>
                  <a:pt x="172000" y="531330"/>
                </a:lnTo>
                <a:lnTo>
                  <a:pt x="130843" y="511045"/>
                </a:lnTo>
                <a:lnTo>
                  <a:pt x="93972" y="483988"/>
                </a:lnTo>
                <a:lnTo>
                  <a:pt x="62131" y="450935"/>
                </a:lnTo>
                <a:lnTo>
                  <a:pt x="36067" y="412659"/>
                </a:lnTo>
                <a:lnTo>
                  <a:pt x="16527" y="369936"/>
                </a:lnTo>
                <a:lnTo>
                  <a:pt x="4256" y="323539"/>
                </a:lnTo>
                <a:lnTo>
                  <a:pt x="0" y="274243"/>
                </a:lnTo>
                <a:close/>
              </a:path>
            </a:pathLst>
          </a:custGeom>
          <a:ln w="15875">
            <a:solidFill>
              <a:srgbClr val="FF0000"/>
            </a:solidFill>
            <a:prstDash val="dash"/>
          </a:ln>
        </p:spPr>
        <p:txBody>
          <a:bodyPr wrap="square" lIns="0" tIns="0" rIns="0" bIns="0" rtlCol="0"/>
          <a:lstStyle/>
          <a:p>
            <a:endParaRPr sz="609"/>
          </a:p>
        </p:txBody>
      </p:sp>
      <p:sp>
        <p:nvSpPr>
          <p:cNvPr id="17" name="object 17"/>
          <p:cNvSpPr/>
          <p:nvPr/>
        </p:nvSpPr>
        <p:spPr>
          <a:xfrm>
            <a:off x="2704798" y="922500"/>
            <a:ext cx="2229829" cy="2525311"/>
          </a:xfrm>
          <a:prstGeom prst="rect">
            <a:avLst/>
          </a:prstGeom>
          <a:blipFill>
            <a:blip r:embed="rId7" cstate="print"/>
            <a:stretch>
              <a:fillRect/>
            </a:stretch>
          </a:blipFill>
        </p:spPr>
        <p:txBody>
          <a:bodyPr wrap="square" lIns="0" tIns="0" rIns="0" bIns="0" rtlCol="0"/>
          <a:lstStyle/>
          <a:p>
            <a:endParaRPr sz="609"/>
          </a:p>
        </p:txBody>
      </p:sp>
      <p:sp>
        <p:nvSpPr>
          <p:cNvPr id="18" name="object 18"/>
          <p:cNvSpPr/>
          <p:nvPr/>
        </p:nvSpPr>
        <p:spPr>
          <a:xfrm>
            <a:off x="2804872" y="1022988"/>
            <a:ext cx="1931064" cy="2225324"/>
          </a:xfrm>
          <a:prstGeom prst="rect">
            <a:avLst/>
          </a:prstGeom>
          <a:blipFill>
            <a:blip r:embed="rId8" cstate="print">
              <a:extLst>
                <a:ext uri="{BEBA8EAE-BF5A-486C-A8C5-ECC9F3942E4B}">
                  <a14:imgProps xmlns:a14="http://schemas.microsoft.com/office/drawing/2010/main">
                    <a14:imgLayer r:embed="rId9">
                      <a14:imgEffect>
                        <a14:brightnessContrast bright="20000"/>
                      </a14:imgEffect>
                    </a14:imgLayer>
                  </a14:imgProps>
                </a:ext>
              </a:extLst>
            </a:blip>
            <a:stretch>
              <a:fillRect/>
            </a:stretch>
          </a:blipFill>
        </p:spPr>
        <p:txBody>
          <a:bodyPr wrap="square" lIns="0" tIns="0" rIns="0" bIns="0" rtlCol="0"/>
          <a:lstStyle/>
          <a:p>
            <a:endParaRPr sz="609"/>
          </a:p>
        </p:txBody>
      </p:sp>
      <p:sp>
        <p:nvSpPr>
          <p:cNvPr id="19" name="object 19"/>
          <p:cNvSpPr/>
          <p:nvPr/>
        </p:nvSpPr>
        <p:spPr>
          <a:xfrm>
            <a:off x="2910930" y="1573030"/>
            <a:ext cx="293130" cy="913877"/>
          </a:xfrm>
          <a:prstGeom prst="rect">
            <a:avLst/>
          </a:prstGeom>
          <a:blipFill>
            <a:blip r:embed="rId10" cstate="print"/>
            <a:stretch>
              <a:fillRect/>
            </a:stretch>
          </a:blipFill>
        </p:spPr>
        <p:txBody>
          <a:bodyPr wrap="square" lIns="0" tIns="0" rIns="0" bIns="0" rtlCol="0"/>
          <a:lstStyle/>
          <a:p>
            <a:endParaRPr sz="609"/>
          </a:p>
        </p:txBody>
      </p:sp>
      <p:sp>
        <p:nvSpPr>
          <p:cNvPr id="20" name="object 20"/>
          <p:cNvSpPr/>
          <p:nvPr/>
        </p:nvSpPr>
        <p:spPr>
          <a:xfrm>
            <a:off x="2936837" y="1587139"/>
            <a:ext cx="241336" cy="862475"/>
          </a:xfrm>
          <a:custGeom>
            <a:avLst/>
            <a:gdLst/>
            <a:ahLst/>
            <a:cxnLst/>
            <a:rect l="l" t="t" r="r" b="b"/>
            <a:pathLst>
              <a:path w="469264" h="1677035">
                <a:moveTo>
                  <a:pt x="0" y="838301"/>
                </a:moveTo>
                <a:lnTo>
                  <a:pt x="860" y="765970"/>
                </a:lnTo>
                <a:lnTo>
                  <a:pt x="3394" y="695347"/>
                </a:lnTo>
                <a:lnTo>
                  <a:pt x="7531" y="626684"/>
                </a:lnTo>
                <a:lnTo>
                  <a:pt x="13201" y="560233"/>
                </a:lnTo>
                <a:lnTo>
                  <a:pt x="20333" y="496245"/>
                </a:lnTo>
                <a:lnTo>
                  <a:pt x="28858" y="434973"/>
                </a:lnTo>
                <a:lnTo>
                  <a:pt x="38704" y="376667"/>
                </a:lnTo>
                <a:lnTo>
                  <a:pt x="49802" y="321580"/>
                </a:lnTo>
                <a:lnTo>
                  <a:pt x="62081" y="269962"/>
                </a:lnTo>
                <a:lnTo>
                  <a:pt x="75471" y="222066"/>
                </a:lnTo>
                <a:lnTo>
                  <a:pt x="89901" y="178144"/>
                </a:lnTo>
                <a:lnTo>
                  <a:pt x="105301" y="138446"/>
                </a:lnTo>
                <a:lnTo>
                  <a:pt x="121601" y="103225"/>
                </a:lnTo>
                <a:lnTo>
                  <a:pt x="156618" y="47220"/>
                </a:lnTo>
                <a:lnTo>
                  <a:pt x="194389" y="12140"/>
                </a:lnTo>
                <a:lnTo>
                  <a:pt x="234353" y="0"/>
                </a:lnTo>
                <a:lnTo>
                  <a:pt x="254573" y="3077"/>
                </a:lnTo>
                <a:lnTo>
                  <a:pt x="293511" y="26938"/>
                </a:lnTo>
                <a:lnTo>
                  <a:pt x="329975" y="72733"/>
                </a:lnTo>
                <a:lnTo>
                  <a:pt x="363404" y="138446"/>
                </a:lnTo>
                <a:lnTo>
                  <a:pt x="378804" y="178144"/>
                </a:lnTo>
                <a:lnTo>
                  <a:pt x="393234" y="222066"/>
                </a:lnTo>
                <a:lnTo>
                  <a:pt x="406624" y="269962"/>
                </a:lnTo>
                <a:lnTo>
                  <a:pt x="418903" y="321580"/>
                </a:lnTo>
                <a:lnTo>
                  <a:pt x="430001" y="376667"/>
                </a:lnTo>
                <a:lnTo>
                  <a:pt x="439848" y="434973"/>
                </a:lnTo>
                <a:lnTo>
                  <a:pt x="448372" y="496245"/>
                </a:lnTo>
                <a:lnTo>
                  <a:pt x="455505" y="560233"/>
                </a:lnTo>
                <a:lnTo>
                  <a:pt x="461175" y="626684"/>
                </a:lnTo>
                <a:lnTo>
                  <a:pt x="465312" y="695347"/>
                </a:lnTo>
                <a:lnTo>
                  <a:pt x="467845" y="765970"/>
                </a:lnTo>
                <a:lnTo>
                  <a:pt x="468706" y="838301"/>
                </a:lnTo>
                <a:lnTo>
                  <a:pt x="467845" y="910633"/>
                </a:lnTo>
                <a:lnTo>
                  <a:pt x="465312" y="981256"/>
                </a:lnTo>
                <a:lnTo>
                  <a:pt x="461175" y="1049918"/>
                </a:lnTo>
                <a:lnTo>
                  <a:pt x="455505" y="1116369"/>
                </a:lnTo>
                <a:lnTo>
                  <a:pt x="448372" y="1180357"/>
                </a:lnTo>
                <a:lnTo>
                  <a:pt x="439848" y="1241629"/>
                </a:lnTo>
                <a:lnTo>
                  <a:pt x="430001" y="1299935"/>
                </a:lnTo>
                <a:lnTo>
                  <a:pt x="418903" y="1355023"/>
                </a:lnTo>
                <a:lnTo>
                  <a:pt x="406624" y="1406640"/>
                </a:lnTo>
                <a:lnTo>
                  <a:pt x="393234" y="1454536"/>
                </a:lnTo>
                <a:lnTo>
                  <a:pt x="378804" y="1498458"/>
                </a:lnTo>
                <a:lnTo>
                  <a:pt x="363404" y="1538156"/>
                </a:lnTo>
                <a:lnTo>
                  <a:pt x="347104" y="1573377"/>
                </a:lnTo>
                <a:lnTo>
                  <a:pt x="312087" y="1629382"/>
                </a:lnTo>
                <a:lnTo>
                  <a:pt x="274316" y="1664462"/>
                </a:lnTo>
                <a:lnTo>
                  <a:pt x="234353" y="1676603"/>
                </a:lnTo>
                <a:lnTo>
                  <a:pt x="214132" y="1673526"/>
                </a:lnTo>
                <a:lnTo>
                  <a:pt x="175195" y="1649664"/>
                </a:lnTo>
                <a:lnTo>
                  <a:pt x="138730" y="1603870"/>
                </a:lnTo>
                <a:lnTo>
                  <a:pt x="105301" y="1538156"/>
                </a:lnTo>
                <a:lnTo>
                  <a:pt x="89901" y="1498458"/>
                </a:lnTo>
                <a:lnTo>
                  <a:pt x="75471" y="1454536"/>
                </a:lnTo>
                <a:lnTo>
                  <a:pt x="62081" y="1406640"/>
                </a:lnTo>
                <a:lnTo>
                  <a:pt x="49802" y="1355023"/>
                </a:lnTo>
                <a:lnTo>
                  <a:pt x="38704" y="1299935"/>
                </a:lnTo>
                <a:lnTo>
                  <a:pt x="28858" y="1241629"/>
                </a:lnTo>
                <a:lnTo>
                  <a:pt x="20333" y="1180357"/>
                </a:lnTo>
                <a:lnTo>
                  <a:pt x="13201" y="1116369"/>
                </a:lnTo>
                <a:lnTo>
                  <a:pt x="7531" y="1049918"/>
                </a:lnTo>
                <a:lnTo>
                  <a:pt x="3394" y="981256"/>
                </a:lnTo>
                <a:lnTo>
                  <a:pt x="860" y="910633"/>
                </a:lnTo>
                <a:lnTo>
                  <a:pt x="0" y="838301"/>
                </a:lnTo>
                <a:close/>
              </a:path>
            </a:pathLst>
          </a:custGeom>
          <a:ln w="15875">
            <a:solidFill>
              <a:srgbClr val="FF0000"/>
            </a:solidFill>
            <a:prstDash val="dash"/>
          </a:ln>
        </p:spPr>
        <p:txBody>
          <a:bodyPr wrap="square" lIns="0" tIns="0" rIns="0" bIns="0" rtlCol="0"/>
          <a:lstStyle/>
          <a:p>
            <a:endParaRPr sz="609"/>
          </a:p>
        </p:txBody>
      </p:sp>
      <p:sp>
        <p:nvSpPr>
          <p:cNvPr id="21" name="object 21"/>
          <p:cNvSpPr/>
          <p:nvPr/>
        </p:nvSpPr>
        <p:spPr>
          <a:xfrm rot="15540691">
            <a:off x="3404389" y="2117908"/>
            <a:ext cx="330751" cy="160672"/>
          </a:xfrm>
          <a:prstGeom prst="rect">
            <a:avLst/>
          </a:prstGeom>
          <a:blipFill>
            <a:blip r:embed="rId11" cstate="print"/>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304800"/>
            <a:ext cx="48006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23" dirty="0"/>
              <a:t>(First</a:t>
            </a:r>
            <a:r>
              <a:rPr spc="309" dirty="0"/>
              <a:t> </a:t>
            </a:r>
            <a:r>
              <a:rPr spc="72" dirty="0"/>
              <a:t>Group)</a:t>
            </a:r>
          </a:p>
        </p:txBody>
      </p:sp>
      <p:sp>
        <p:nvSpPr>
          <p:cNvPr id="9" name="object 9"/>
          <p:cNvSpPr txBox="1"/>
          <p:nvPr/>
        </p:nvSpPr>
        <p:spPr>
          <a:xfrm>
            <a:off x="381000" y="914400"/>
            <a:ext cx="1463693" cy="1009507"/>
          </a:xfrm>
          <a:prstGeom prst="rect">
            <a:avLst/>
          </a:prstGeom>
        </p:spPr>
        <p:txBody>
          <a:bodyPr vert="horz" wrap="square" lIns="0" tIns="0" rIns="0" bIns="0" rtlCol="0">
            <a:spAutoFit/>
          </a:bodyPr>
          <a:lstStyle/>
          <a:p>
            <a:pPr marL="6531"/>
            <a:r>
              <a:rPr sz="1400" b="1" spc="23" dirty="0">
                <a:latin typeface="Century Gothic" panose="020B0502020202020204" pitchFamily="34" charset="0"/>
                <a:cs typeface="Calibri"/>
              </a:rPr>
              <a:t>Lead </a:t>
            </a:r>
            <a:r>
              <a:rPr sz="1400" b="1" spc="10" dirty="0">
                <a:latin typeface="Century Gothic" panose="020B0502020202020204" pitchFamily="34" charset="0"/>
                <a:cs typeface="Calibri"/>
              </a:rPr>
              <a:t>Select</a:t>
            </a:r>
            <a:r>
              <a:rPr sz="1400" b="1" spc="77" dirty="0">
                <a:latin typeface="Century Gothic" panose="020B0502020202020204" pitchFamily="34" charset="0"/>
                <a:cs typeface="Calibri"/>
              </a:rPr>
              <a:t>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46" dirty="0">
                <a:latin typeface="Century Gothic" panose="020B0502020202020204" pitchFamily="34" charset="0"/>
                <a:cs typeface="Calibri"/>
              </a:rPr>
              <a:t>Changes </a:t>
            </a:r>
            <a:r>
              <a:rPr sz="1200" spc="21" dirty="0">
                <a:latin typeface="Century Gothic" panose="020B0502020202020204" pitchFamily="34" charset="0"/>
                <a:cs typeface="Calibri"/>
              </a:rPr>
              <a:t>primary </a:t>
            </a:r>
            <a:r>
              <a:rPr sz="1200" spc="5" dirty="0">
                <a:latin typeface="Century Gothic" panose="020B0502020202020204" pitchFamily="34" charset="0"/>
                <a:cs typeface="Calibri"/>
              </a:rPr>
              <a:t>monitoring  </a:t>
            </a:r>
            <a:r>
              <a:rPr sz="1200" spc="31" dirty="0">
                <a:latin typeface="Century Gothic" panose="020B0502020202020204" pitchFamily="34" charset="0"/>
                <a:cs typeface="Calibri"/>
              </a:rPr>
              <a:t>lead</a:t>
            </a:r>
            <a:endParaRPr sz="1200" dirty="0">
              <a:latin typeface="Century Gothic" panose="020B0502020202020204" pitchFamily="34" charset="0"/>
              <a:cs typeface="Calibri"/>
            </a:endParaRPr>
          </a:p>
        </p:txBody>
      </p:sp>
      <p:sp>
        <p:nvSpPr>
          <p:cNvPr id="11" name="object 11"/>
          <p:cNvSpPr/>
          <p:nvPr/>
        </p:nvSpPr>
        <p:spPr>
          <a:xfrm>
            <a:off x="3048000" y="762000"/>
            <a:ext cx="1752600" cy="2971800"/>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304800"/>
            <a:ext cx="50292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23" dirty="0"/>
              <a:t>(First</a:t>
            </a:r>
            <a:r>
              <a:rPr spc="309" dirty="0"/>
              <a:t> </a:t>
            </a:r>
            <a:r>
              <a:rPr spc="72" dirty="0"/>
              <a:t>Group)</a:t>
            </a:r>
          </a:p>
        </p:txBody>
      </p:sp>
      <p:sp>
        <p:nvSpPr>
          <p:cNvPr id="9" name="object 9"/>
          <p:cNvSpPr txBox="1"/>
          <p:nvPr/>
        </p:nvSpPr>
        <p:spPr>
          <a:xfrm>
            <a:off x="457200" y="990600"/>
            <a:ext cx="1752600" cy="806375"/>
          </a:xfrm>
          <a:prstGeom prst="rect">
            <a:avLst/>
          </a:prstGeom>
        </p:spPr>
        <p:txBody>
          <a:bodyPr vert="horz" wrap="square" lIns="0" tIns="0" rIns="0" bIns="0" rtlCol="0">
            <a:spAutoFit/>
          </a:bodyPr>
          <a:lstStyle/>
          <a:p>
            <a:pPr marL="6531"/>
            <a:r>
              <a:rPr lang="en-US" sz="1400" b="1" spc="26" dirty="0">
                <a:latin typeface="Century Gothic" panose="020B0502020202020204" pitchFamily="34" charset="0"/>
                <a:cs typeface="Calibri"/>
                <a:hlinkClick r:id="rId3" action="ppaction://hlinkpres?slideindex=1&amp;slidetitle="/>
              </a:rPr>
              <a:t>12-Lead</a:t>
            </a:r>
            <a:r>
              <a:rPr lang="en-US" sz="1400" b="1" spc="31" dirty="0">
                <a:latin typeface="Century Gothic" panose="020B0502020202020204" pitchFamily="34" charset="0"/>
                <a:cs typeface="Calibri"/>
                <a:hlinkClick r:id="rId3" action="ppaction://hlinkpres?slideindex=1&amp;slidetitle="/>
              </a:rPr>
              <a:t> </a:t>
            </a:r>
            <a:r>
              <a:rPr lang="en-US" sz="1400" b="1" spc="41" dirty="0">
                <a:latin typeface="Century Gothic" panose="020B0502020202020204" pitchFamily="34" charset="0"/>
                <a:cs typeface="Calibri"/>
                <a:hlinkClick r:id="rId3" action="ppaction://hlinkpres?slideindex=1&amp;slidetitle="/>
              </a:rPr>
              <a:t>Key</a:t>
            </a:r>
            <a:endParaRPr lang="en-US"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26" dirty="0">
                <a:latin typeface="Century Gothic" panose="020B0502020202020204" pitchFamily="34" charset="0"/>
                <a:cs typeface="Calibri"/>
              </a:rPr>
              <a:t>Accesses 12-Lead </a:t>
            </a:r>
            <a:r>
              <a:rPr sz="1200" spc="5" dirty="0">
                <a:latin typeface="Century Gothic" panose="020B0502020202020204" pitchFamily="34" charset="0"/>
                <a:cs typeface="Calibri"/>
              </a:rPr>
              <a:t>monitoring  </a:t>
            </a:r>
            <a:r>
              <a:rPr sz="1200" spc="-10" dirty="0">
                <a:latin typeface="Century Gothic" panose="020B0502020202020204" pitchFamily="34" charset="0"/>
                <a:cs typeface="Calibri"/>
              </a:rPr>
              <a:t>menu</a:t>
            </a:r>
            <a:endParaRPr sz="1200" dirty="0">
              <a:latin typeface="Century Gothic" panose="020B0502020202020204" pitchFamily="34" charset="0"/>
              <a:cs typeface="Calibri"/>
            </a:endParaRPr>
          </a:p>
        </p:txBody>
      </p:sp>
      <p:sp>
        <p:nvSpPr>
          <p:cNvPr id="11" name="object 11"/>
          <p:cNvSpPr/>
          <p:nvPr/>
        </p:nvSpPr>
        <p:spPr>
          <a:xfrm>
            <a:off x="3124200" y="685800"/>
            <a:ext cx="1939673" cy="3124200"/>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599259" y="527415"/>
            <a:ext cx="4304211"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304800"/>
            <a:ext cx="48768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23" dirty="0"/>
              <a:t>(First</a:t>
            </a:r>
            <a:r>
              <a:rPr spc="309" dirty="0"/>
              <a:t> </a:t>
            </a:r>
            <a:r>
              <a:rPr spc="72" dirty="0"/>
              <a:t>Group)</a:t>
            </a:r>
          </a:p>
        </p:txBody>
      </p:sp>
      <p:sp>
        <p:nvSpPr>
          <p:cNvPr id="9" name="object 9"/>
          <p:cNvSpPr txBox="1"/>
          <p:nvPr/>
        </p:nvSpPr>
        <p:spPr>
          <a:xfrm>
            <a:off x="381000" y="914400"/>
            <a:ext cx="2286000" cy="1822037"/>
          </a:xfrm>
          <a:prstGeom prst="rect">
            <a:avLst/>
          </a:prstGeom>
        </p:spPr>
        <p:txBody>
          <a:bodyPr vert="horz" wrap="square" lIns="0" tIns="0" rIns="0" bIns="0" rtlCol="0">
            <a:spAutoFit/>
          </a:bodyPr>
          <a:lstStyle/>
          <a:p>
            <a:pPr marL="6531"/>
            <a:r>
              <a:rPr lang="en-US" sz="1400" b="1" spc="123" dirty="0">
                <a:latin typeface="Century Gothic" panose="020B0502020202020204" pitchFamily="34" charset="0"/>
                <a:cs typeface="Calibri"/>
                <a:hlinkClick r:id="rId3" action="ppaction://hlinkpres?slideindex=1&amp;slidetitle="/>
              </a:rPr>
              <a:t>CO</a:t>
            </a:r>
            <a:r>
              <a:rPr lang="en-US" sz="1400" b="1" spc="184" baseline="-21164" dirty="0">
                <a:latin typeface="Century Gothic" panose="020B0502020202020204" pitchFamily="34" charset="0"/>
                <a:cs typeface="Calibri"/>
                <a:hlinkClick r:id="rId3" action="ppaction://hlinkpres?slideindex=1&amp;slidetitle="/>
              </a:rPr>
              <a:t>2</a:t>
            </a:r>
            <a:r>
              <a:rPr lang="en-US" sz="1400" b="1" spc="8" baseline="-21164" dirty="0">
                <a:latin typeface="Century Gothic" panose="020B0502020202020204" pitchFamily="34" charset="0"/>
                <a:cs typeface="Calibri"/>
                <a:hlinkClick r:id="rId3" action="ppaction://hlinkpres?slideindex=1&amp;slidetitle="/>
              </a:rPr>
              <a:t> </a:t>
            </a:r>
            <a:r>
              <a:rPr lang="en-US" sz="1400" b="1" spc="41" dirty="0">
                <a:latin typeface="Century Gothic" panose="020B0502020202020204" pitchFamily="34" charset="0"/>
                <a:cs typeface="Calibri"/>
                <a:hlinkClick r:id="rId3" action="ppaction://hlinkpres?slideindex=1&amp;slidetitle="/>
              </a:rPr>
              <a:t>Key</a:t>
            </a:r>
            <a:endParaRPr lang="en-US"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13" dirty="0">
                <a:latin typeface="Century Gothic" panose="020B0502020202020204" pitchFamily="34" charset="0"/>
                <a:cs typeface="Calibri"/>
              </a:rPr>
              <a:t>Activates </a:t>
            </a:r>
            <a:r>
              <a:rPr sz="1200" spc="39" dirty="0">
                <a:latin typeface="Century Gothic" panose="020B0502020202020204" pitchFamily="34" charset="0"/>
                <a:cs typeface="Calibri"/>
              </a:rPr>
              <a:t>and </a:t>
            </a:r>
            <a:r>
              <a:rPr sz="1200" spc="13" dirty="0">
                <a:latin typeface="Century Gothic" panose="020B0502020202020204" pitchFamily="34" charset="0"/>
                <a:cs typeface="Calibri"/>
              </a:rPr>
              <a:t>deactivates  </a:t>
            </a:r>
            <a:r>
              <a:rPr sz="1200" spc="36" dirty="0">
                <a:latin typeface="Century Gothic" panose="020B0502020202020204" pitchFamily="34" charset="0"/>
                <a:cs typeface="Calibri"/>
              </a:rPr>
              <a:t>capnography</a:t>
            </a:r>
            <a:endParaRPr lang="en-US" sz="1200" spc="36" dirty="0">
              <a:latin typeface="Century Gothic" panose="020B0502020202020204" pitchFamily="34" charset="0"/>
              <a:cs typeface="Calibri"/>
            </a:endParaRPr>
          </a:p>
          <a:p>
            <a:pPr marL="6531" marR="2612">
              <a:lnSpc>
                <a:spcPct val="110000"/>
              </a:lnSpc>
              <a:tabLst>
                <a:tab pos="153151" algn="l"/>
              </a:tabLst>
            </a:pPr>
            <a:endParaRPr lang="en-US" sz="1200" spc="36" dirty="0">
              <a:latin typeface="Century Gothic" panose="020B0502020202020204" pitchFamily="34" charset="0"/>
              <a:cs typeface="Calibri"/>
            </a:endParaRPr>
          </a:p>
          <a:p>
            <a:pPr marL="182867" marR="2612" indent="-176335">
              <a:lnSpc>
                <a:spcPct val="110000"/>
              </a:lnSpc>
              <a:buFont typeface="+mj-lt"/>
              <a:buAutoNum type="arabicPeriod"/>
              <a:tabLst>
                <a:tab pos="153151" algn="l"/>
              </a:tabLst>
            </a:pPr>
            <a:r>
              <a:rPr lang="en-US" sz="1200" spc="36" dirty="0">
                <a:latin typeface="Century Gothic" panose="020B0502020202020204" pitchFamily="34" charset="0"/>
                <a:cs typeface="Calibri"/>
              </a:rPr>
              <a:t>Insert sampling adjunct</a:t>
            </a:r>
          </a:p>
          <a:p>
            <a:pPr marL="182867" marR="2612" indent="-176335">
              <a:lnSpc>
                <a:spcPct val="110000"/>
              </a:lnSpc>
              <a:buFont typeface="+mj-lt"/>
              <a:buAutoNum type="arabicPeriod"/>
              <a:tabLst>
                <a:tab pos="153151" algn="l"/>
              </a:tabLst>
            </a:pPr>
            <a:r>
              <a:rPr lang="en-US" sz="1200" spc="36" dirty="0">
                <a:latin typeface="Century Gothic" panose="020B0502020202020204" pitchFamily="34" charset="0"/>
                <a:cs typeface="Calibri"/>
              </a:rPr>
              <a:t>Turn ON</a:t>
            </a:r>
          </a:p>
          <a:p>
            <a:pPr marL="182867" marR="2612" indent="-176335">
              <a:lnSpc>
                <a:spcPct val="110000"/>
              </a:lnSpc>
              <a:buFont typeface="+mj-lt"/>
              <a:buAutoNum type="arabicPeriod"/>
              <a:tabLst>
                <a:tab pos="153151" algn="l"/>
              </a:tabLst>
            </a:pPr>
            <a:r>
              <a:rPr lang="en-US" sz="1200" spc="36" dirty="0">
                <a:latin typeface="Century Gothic" panose="020B0502020202020204" pitchFamily="34" charset="0"/>
                <a:cs typeface="Calibri"/>
              </a:rPr>
              <a:t>Attach to patient</a:t>
            </a:r>
          </a:p>
          <a:p>
            <a:pPr marL="6531" marR="2612">
              <a:lnSpc>
                <a:spcPct val="110000"/>
              </a:lnSpc>
              <a:tabLst>
                <a:tab pos="153151" algn="l"/>
              </a:tabLst>
            </a:pPr>
            <a:endParaRPr sz="1200" dirty="0">
              <a:latin typeface="Century Gothic" panose="020B0502020202020204" pitchFamily="34" charset="0"/>
              <a:cs typeface="Calibri"/>
            </a:endParaRPr>
          </a:p>
        </p:txBody>
      </p:sp>
      <p:sp>
        <p:nvSpPr>
          <p:cNvPr id="11" name="object 11"/>
          <p:cNvSpPr/>
          <p:nvPr/>
        </p:nvSpPr>
        <p:spPr>
          <a:xfrm>
            <a:off x="3200400" y="762000"/>
            <a:ext cx="1802553" cy="3048000"/>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2400" y="228600"/>
            <a:ext cx="4051445"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23" dirty="0"/>
              <a:t>(First</a:t>
            </a:r>
            <a:r>
              <a:rPr spc="309" dirty="0"/>
              <a:t> </a:t>
            </a:r>
            <a:r>
              <a:rPr spc="72" dirty="0"/>
              <a:t>Group)</a:t>
            </a:r>
          </a:p>
        </p:txBody>
      </p:sp>
      <p:sp>
        <p:nvSpPr>
          <p:cNvPr id="9" name="object 9"/>
          <p:cNvSpPr txBox="1"/>
          <p:nvPr/>
        </p:nvSpPr>
        <p:spPr>
          <a:xfrm>
            <a:off x="304800" y="762000"/>
            <a:ext cx="2209800" cy="2150332"/>
          </a:xfrm>
          <a:prstGeom prst="rect">
            <a:avLst/>
          </a:prstGeom>
        </p:spPr>
        <p:txBody>
          <a:bodyPr vert="horz" wrap="square" lIns="0" tIns="0" rIns="0" bIns="0" rtlCol="0">
            <a:spAutoFit/>
          </a:bodyPr>
          <a:lstStyle/>
          <a:p>
            <a:pPr marL="6531"/>
            <a:r>
              <a:rPr sz="1400" b="1" spc="-15" dirty="0">
                <a:latin typeface="Century Gothic" panose="020B0502020202020204" pitchFamily="34" charset="0"/>
                <a:cs typeface="Calibri"/>
              </a:rPr>
              <a:t>Treatment</a:t>
            </a:r>
            <a:r>
              <a:rPr sz="1400" b="1" spc="23" dirty="0">
                <a:latin typeface="Century Gothic" panose="020B0502020202020204" pitchFamily="34" charset="0"/>
                <a:cs typeface="Calibri"/>
              </a:rPr>
              <a:t>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13" dirty="0">
                <a:latin typeface="Century Gothic" panose="020B0502020202020204" pitchFamily="34" charset="0"/>
                <a:cs typeface="Calibri"/>
              </a:rPr>
              <a:t>Formally known </a:t>
            </a:r>
            <a:r>
              <a:rPr sz="1200" spc="41" dirty="0">
                <a:latin typeface="Century Gothic" panose="020B0502020202020204" pitchFamily="34" charset="0"/>
                <a:cs typeface="Calibri"/>
              </a:rPr>
              <a:t>as </a:t>
            </a:r>
            <a:r>
              <a:rPr sz="1200" spc="57" dirty="0">
                <a:latin typeface="Century Gothic" panose="020B0502020202020204" pitchFamily="34" charset="0"/>
                <a:cs typeface="Calibri"/>
              </a:rPr>
              <a:t>Code  </a:t>
            </a:r>
            <a:r>
              <a:rPr sz="1200" spc="15" dirty="0">
                <a:latin typeface="Century Gothic" panose="020B0502020202020204" pitchFamily="34" charset="0"/>
                <a:cs typeface="Calibri"/>
              </a:rPr>
              <a:t>Markers</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dirty="0">
                <a:latin typeface="Century Gothic" panose="020B0502020202020204" pitchFamily="34" charset="0"/>
                <a:cs typeface="Calibri"/>
              </a:rPr>
              <a:t>Multiple</a:t>
            </a:r>
            <a:r>
              <a:rPr sz="1200" spc="46" dirty="0">
                <a:latin typeface="Century Gothic" panose="020B0502020202020204" pitchFamily="34" charset="0"/>
                <a:cs typeface="Calibri"/>
              </a:rPr>
              <a:t> </a:t>
            </a:r>
            <a:r>
              <a:rPr sz="1200" spc="5" dirty="0">
                <a:latin typeface="Century Gothic" panose="020B0502020202020204" pitchFamily="34" charset="0"/>
                <a:cs typeface="Calibri"/>
              </a:rPr>
              <a:t>options</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8" dirty="0">
                <a:latin typeface="Century Gothic" panose="020B0502020202020204" pitchFamily="34" charset="0"/>
                <a:cs typeface="Calibri"/>
              </a:rPr>
              <a:t>Custom</a:t>
            </a:r>
            <a:r>
              <a:rPr sz="1200" spc="41" dirty="0">
                <a:latin typeface="Century Gothic" panose="020B0502020202020204" pitchFamily="34" charset="0"/>
                <a:cs typeface="Calibri"/>
              </a:rPr>
              <a:t> </a:t>
            </a:r>
            <a:r>
              <a:rPr sz="1200" spc="21" dirty="0">
                <a:latin typeface="Century Gothic" panose="020B0502020202020204" pitchFamily="34" charset="0"/>
                <a:cs typeface="Calibri"/>
              </a:rPr>
              <a:t>configurable</a:t>
            </a:r>
            <a:endParaRPr lang="en-US" sz="1200" spc="21" dirty="0">
              <a:latin typeface="Century Gothic" panose="020B0502020202020204" pitchFamily="34" charset="0"/>
              <a:cs typeface="Calibri"/>
            </a:endParaRPr>
          </a:p>
          <a:p>
            <a:pPr marL="152824" indent="-146293">
              <a:spcBef>
                <a:spcPts val="98"/>
              </a:spcBef>
              <a:buFont typeface="Arial"/>
              <a:buChar char="•"/>
              <a:tabLst>
                <a:tab pos="153151" algn="l"/>
              </a:tabLst>
            </a:pPr>
            <a:r>
              <a:rPr lang="en-US" sz="1200" spc="21" dirty="0">
                <a:latin typeface="Century Gothic" panose="020B0502020202020204" pitchFamily="34" charset="0"/>
                <a:cs typeface="Calibri"/>
              </a:rPr>
              <a:t>Records 6 seconds prior and 8 seconds post selection</a:t>
            </a:r>
          </a:p>
          <a:p>
            <a:pPr marL="152824" indent="-146293">
              <a:spcBef>
                <a:spcPts val="98"/>
              </a:spcBef>
              <a:buFont typeface="Arial"/>
              <a:buChar char="•"/>
              <a:tabLst>
                <a:tab pos="153151" algn="l"/>
              </a:tabLst>
            </a:pPr>
            <a:r>
              <a:rPr lang="en-US" sz="1200" spc="21" dirty="0">
                <a:latin typeface="Century Gothic" panose="020B0502020202020204" pitchFamily="34" charset="0"/>
                <a:cs typeface="Calibri"/>
              </a:rPr>
              <a:t>Records to Treatment Summary</a:t>
            </a:r>
            <a:endParaRPr sz="1200" dirty="0">
              <a:latin typeface="Century Gothic" panose="020B0502020202020204" pitchFamily="34" charset="0"/>
              <a:cs typeface="Calibri"/>
            </a:endParaRPr>
          </a:p>
        </p:txBody>
      </p:sp>
      <p:sp>
        <p:nvSpPr>
          <p:cNvPr id="10" name="object 10"/>
          <p:cNvSpPr/>
          <p:nvPr/>
        </p:nvSpPr>
        <p:spPr>
          <a:xfrm>
            <a:off x="2791014" y="1108655"/>
            <a:ext cx="967173" cy="2712234"/>
          </a:xfrm>
          <a:prstGeom prst="rect">
            <a:avLst/>
          </a:prstGeom>
          <a:blipFill>
            <a:blip r:embed="rId3" cstate="print"/>
            <a:stretch>
              <a:fillRect/>
            </a:stretch>
          </a:blipFill>
        </p:spPr>
        <p:txBody>
          <a:bodyPr wrap="square" lIns="0" tIns="0" rIns="0" bIns="0" rtlCol="0"/>
          <a:lstStyle/>
          <a:p>
            <a:endParaRPr sz="609"/>
          </a:p>
        </p:txBody>
      </p:sp>
      <p:sp>
        <p:nvSpPr>
          <p:cNvPr id="11" name="object 11"/>
          <p:cNvSpPr/>
          <p:nvPr/>
        </p:nvSpPr>
        <p:spPr>
          <a:xfrm>
            <a:off x="4036423" y="3193869"/>
            <a:ext cx="974227" cy="627017"/>
          </a:xfrm>
          <a:prstGeom prst="rect">
            <a:avLst/>
          </a:prstGeom>
          <a:blipFill>
            <a:blip r:embed="rId4" cstate="print"/>
            <a:stretch>
              <a:fillRect/>
            </a:stretch>
          </a:blipFill>
        </p:spPr>
        <p:txBody>
          <a:bodyPr wrap="square" lIns="0" tIns="0" rIns="0" bIns="0" rtlCol="0"/>
          <a:lstStyle/>
          <a:p>
            <a:endParaRPr sz="609"/>
          </a:p>
        </p:txBody>
      </p:sp>
      <p:sp>
        <p:nvSpPr>
          <p:cNvPr id="12" name="object 12"/>
          <p:cNvSpPr/>
          <p:nvPr/>
        </p:nvSpPr>
        <p:spPr>
          <a:xfrm>
            <a:off x="4044552" y="1113550"/>
            <a:ext cx="958295" cy="2085279"/>
          </a:xfrm>
          <a:prstGeom prst="rect">
            <a:avLst/>
          </a:prstGeom>
          <a:blipFill>
            <a:blip r:embed="rId5" cstate="print"/>
            <a:stretch>
              <a:fillRect/>
            </a:stretch>
          </a:blipFill>
        </p:spPr>
        <p:txBody>
          <a:bodyPr wrap="square" lIns="0" tIns="0" rIns="0" bIns="0" rtlCol="0"/>
          <a:lstStyle/>
          <a:p>
            <a:endParaRPr sz="609"/>
          </a:p>
        </p:txBody>
      </p:sp>
      <p:sp>
        <p:nvSpPr>
          <p:cNvPr id="13" name="object 13"/>
          <p:cNvSpPr/>
          <p:nvPr/>
        </p:nvSpPr>
        <p:spPr>
          <a:xfrm>
            <a:off x="3779349" y="1989215"/>
            <a:ext cx="330745" cy="160672"/>
          </a:xfrm>
          <a:prstGeom prst="rect">
            <a:avLst/>
          </a:prstGeom>
          <a:blipFill>
            <a:blip r:embed="rId6" cstate="print"/>
            <a:stretch>
              <a:fillRect/>
            </a:stretch>
          </a:blipFill>
        </p:spPr>
        <p:txBody>
          <a:bodyPr wrap="square" lIns="0" tIns="0" rIns="0" bIns="0" rtlCol="0"/>
          <a:lstStyle/>
          <a:p>
            <a:endParaRPr sz="609"/>
          </a:p>
        </p:txBody>
      </p:sp>
      <p:sp>
        <p:nvSpPr>
          <p:cNvPr id="14" name="object 14"/>
          <p:cNvSpPr/>
          <p:nvPr/>
        </p:nvSpPr>
        <p:spPr>
          <a:xfrm>
            <a:off x="3801292" y="2059441"/>
            <a:ext cx="215863" cy="0"/>
          </a:xfrm>
          <a:custGeom>
            <a:avLst/>
            <a:gdLst/>
            <a:ahLst/>
            <a:cxnLst/>
            <a:rect l="l" t="t" r="r" b="b"/>
            <a:pathLst>
              <a:path w="419734">
                <a:moveTo>
                  <a:pt x="0" y="0"/>
                </a:moveTo>
                <a:lnTo>
                  <a:pt x="419277" y="0"/>
                </a:lnTo>
              </a:path>
            </a:pathLst>
          </a:custGeom>
          <a:ln w="25400">
            <a:solidFill>
              <a:srgbClr val="4F81BD"/>
            </a:solidFill>
          </a:ln>
        </p:spPr>
        <p:txBody>
          <a:bodyPr wrap="square" lIns="0" tIns="0" rIns="0" bIns="0" rtlCol="0"/>
          <a:lstStyle/>
          <a:p>
            <a:endParaRPr sz="609"/>
          </a:p>
        </p:txBody>
      </p:sp>
      <p:sp>
        <p:nvSpPr>
          <p:cNvPr id="15" name="object 15"/>
          <p:cNvSpPr/>
          <p:nvPr/>
        </p:nvSpPr>
        <p:spPr>
          <a:xfrm>
            <a:off x="3977733" y="2036578"/>
            <a:ext cx="39189" cy="45720"/>
          </a:xfrm>
          <a:custGeom>
            <a:avLst/>
            <a:gdLst/>
            <a:ahLst/>
            <a:cxnLst/>
            <a:rect l="l" t="t" r="r" b="b"/>
            <a:pathLst>
              <a:path w="76200" h="88900">
                <a:moveTo>
                  <a:pt x="0" y="0"/>
                </a:moveTo>
                <a:lnTo>
                  <a:pt x="76200" y="44450"/>
                </a:lnTo>
                <a:lnTo>
                  <a:pt x="0" y="88900"/>
                </a:lnTo>
              </a:path>
            </a:pathLst>
          </a:custGeom>
          <a:ln w="25400">
            <a:solidFill>
              <a:srgbClr val="4F81BD"/>
            </a:solidFill>
          </a:ln>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304800"/>
            <a:ext cx="48768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23" dirty="0"/>
              <a:t>(First</a:t>
            </a:r>
            <a:r>
              <a:rPr spc="309" dirty="0"/>
              <a:t> </a:t>
            </a:r>
            <a:r>
              <a:rPr spc="72" dirty="0"/>
              <a:t>Group)</a:t>
            </a:r>
          </a:p>
        </p:txBody>
      </p:sp>
      <p:sp>
        <p:nvSpPr>
          <p:cNvPr id="9" name="object 9"/>
          <p:cNvSpPr txBox="1"/>
          <p:nvPr/>
        </p:nvSpPr>
        <p:spPr>
          <a:xfrm>
            <a:off x="381000" y="914400"/>
            <a:ext cx="2209800" cy="1618905"/>
          </a:xfrm>
          <a:prstGeom prst="rect">
            <a:avLst/>
          </a:prstGeom>
        </p:spPr>
        <p:txBody>
          <a:bodyPr vert="horz" wrap="square" lIns="0" tIns="0" rIns="0" bIns="0" rtlCol="0">
            <a:spAutoFit/>
          </a:bodyPr>
          <a:lstStyle/>
          <a:p>
            <a:pPr marL="6531"/>
            <a:r>
              <a:rPr sz="1400" b="1" spc="-13" dirty="0">
                <a:latin typeface="Century Gothic" panose="020B0502020202020204" pitchFamily="34" charset="0"/>
                <a:cs typeface="Calibri"/>
              </a:rPr>
              <a:t>Printer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75" dirty="0">
                <a:latin typeface="Century Gothic" panose="020B0502020202020204" pitchFamily="34" charset="0"/>
                <a:cs typeface="Calibri"/>
              </a:rPr>
              <a:t>Can </a:t>
            </a:r>
            <a:r>
              <a:rPr sz="1200" spc="28" dirty="0">
                <a:latin typeface="Century Gothic" panose="020B0502020202020204" pitchFamily="34" charset="0"/>
                <a:cs typeface="Calibri"/>
              </a:rPr>
              <a:t>be </a:t>
            </a:r>
            <a:r>
              <a:rPr sz="1200" spc="13" dirty="0">
                <a:latin typeface="Century Gothic" panose="020B0502020202020204" pitchFamily="34" charset="0"/>
                <a:cs typeface="Calibri"/>
              </a:rPr>
              <a:t>activated </a:t>
            </a:r>
            <a:r>
              <a:rPr sz="1200" spc="39" dirty="0">
                <a:latin typeface="Century Gothic" panose="020B0502020202020204" pitchFamily="34" charset="0"/>
                <a:cs typeface="Calibri"/>
              </a:rPr>
              <a:t>and </a:t>
            </a:r>
            <a:r>
              <a:rPr sz="1200" spc="13" dirty="0">
                <a:latin typeface="Century Gothic" panose="020B0502020202020204" pitchFamily="34" charset="0"/>
                <a:cs typeface="Calibri"/>
              </a:rPr>
              <a:t>stopped  </a:t>
            </a:r>
            <a:r>
              <a:rPr sz="1200" spc="36" dirty="0">
                <a:latin typeface="Century Gothic" panose="020B0502020202020204" pitchFamily="34" charset="0"/>
                <a:cs typeface="Calibri"/>
              </a:rPr>
              <a:t>any</a:t>
            </a:r>
            <a:r>
              <a:rPr sz="1200" spc="31" dirty="0">
                <a:latin typeface="Century Gothic" panose="020B0502020202020204" pitchFamily="34" charset="0"/>
                <a:cs typeface="Calibri"/>
              </a:rPr>
              <a:t> </a:t>
            </a:r>
            <a:r>
              <a:rPr sz="1200" spc="-18" dirty="0">
                <a:latin typeface="Century Gothic" panose="020B0502020202020204" pitchFamily="34" charset="0"/>
                <a:cs typeface="Calibri"/>
              </a:rPr>
              <a:t>time</a:t>
            </a:r>
            <a:endParaRPr sz="1200" dirty="0">
              <a:latin typeface="Century Gothic" panose="020B0502020202020204" pitchFamily="34" charset="0"/>
              <a:cs typeface="Calibri"/>
            </a:endParaRPr>
          </a:p>
          <a:p>
            <a:pPr marL="152824" marR="66289" indent="-146293">
              <a:lnSpc>
                <a:spcPct val="110000"/>
              </a:lnSpc>
              <a:buFont typeface="Arial"/>
              <a:buChar char="•"/>
              <a:tabLst>
                <a:tab pos="153151" algn="l"/>
              </a:tabLst>
            </a:pPr>
            <a:r>
              <a:rPr sz="1200" spc="10" dirty="0">
                <a:latin typeface="Century Gothic" panose="020B0502020202020204" pitchFamily="34" charset="0"/>
                <a:cs typeface="Calibri"/>
              </a:rPr>
              <a:t>Provider </a:t>
            </a:r>
            <a:r>
              <a:rPr sz="1200" dirty="0">
                <a:latin typeface="Century Gothic" panose="020B0502020202020204" pitchFamily="34" charset="0"/>
                <a:cs typeface="Calibri"/>
              </a:rPr>
              <a:t>determines </a:t>
            </a:r>
            <a:r>
              <a:rPr sz="1200" spc="3" dirty="0">
                <a:latin typeface="Century Gothic" panose="020B0502020202020204" pitchFamily="34" charset="0"/>
                <a:cs typeface="Calibri"/>
              </a:rPr>
              <a:t>length </a:t>
            </a:r>
            <a:r>
              <a:rPr sz="1200" dirty="0">
                <a:latin typeface="Century Gothic" panose="020B0502020202020204" pitchFamily="34" charset="0"/>
                <a:cs typeface="Calibri"/>
              </a:rPr>
              <a:t>of  </a:t>
            </a:r>
            <a:r>
              <a:rPr sz="1200" spc="-5" dirty="0">
                <a:latin typeface="Century Gothic" panose="020B0502020202020204" pitchFamily="34" charset="0"/>
                <a:cs typeface="Calibri"/>
              </a:rPr>
              <a:t>strip</a:t>
            </a:r>
            <a:endParaRPr lang="en-US" sz="1200" spc="-5" dirty="0">
              <a:latin typeface="Century Gothic" panose="020B0502020202020204" pitchFamily="34" charset="0"/>
              <a:cs typeface="Calibri"/>
            </a:endParaRPr>
          </a:p>
          <a:p>
            <a:pPr marL="152824" marR="66289" indent="-146293">
              <a:lnSpc>
                <a:spcPct val="110000"/>
              </a:lnSpc>
              <a:buFont typeface="Arial"/>
              <a:buChar char="•"/>
              <a:tabLst>
                <a:tab pos="153151" algn="l"/>
              </a:tabLst>
            </a:pPr>
            <a:r>
              <a:rPr lang="en-US" sz="1200" spc="-5" dirty="0">
                <a:latin typeface="Century Gothic" panose="020B0502020202020204" pitchFamily="34" charset="0"/>
                <a:cs typeface="Calibri"/>
              </a:rPr>
              <a:t>Does not record to printable memory</a:t>
            </a:r>
            <a:endParaRPr sz="1200" dirty="0">
              <a:latin typeface="Century Gothic" panose="020B0502020202020204" pitchFamily="34" charset="0"/>
              <a:cs typeface="Calibri"/>
            </a:endParaRPr>
          </a:p>
        </p:txBody>
      </p:sp>
      <p:sp>
        <p:nvSpPr>
          <p:cNvPr id="11" name="object 11"/>
          <p:cNvSpPr/>
          <p:nvPr/>
        </p:nvSpPr>
        <p:spPr>
          <a:xfrm>
            <a:off x="3363950" y="838201"/>
            <a:ext cx="1436650" cy="2743200"/>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599259" y="527415"/>
            <a:ext cx="4304211"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50292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64" dirty="0"/>
              <a:t>(Second</a:t>
            </a:r>
            <a:r>
              <a:rPr spc="296" dirty="0"/>
              <a:t> </a:t>
            </a:r>
            <a:r>
              <a:rPr spc="72" dirty="0"/>
              <a:t>Group)</a:t>
            </a:r>
          </a:p>
        </p:txBody>
      </p:sp>
      <p:sp>
        <p:nvSpPr>
          <p:cNvPr id="9" name="object 9"/>
          <p:cNvSpPr txBox="1"/>
          <p:nvPr/>
        </p:nvSpPr>
        <p:spPr>
          <a:xfrm>
            <a:off x="304800" y="762000"/>
            <a:ext cx="2133600" cy="1397306"/>
          </a:xfrm>
          <a:prstGeom prst="rect">
            <a:avLst/>
          </a:prstGeom>
        </p:spPr>
        <p:txBody>
          <a:bodyPr vert="horz" wrap="square" lIns="0" tIns="0" rIns="0" bIns="0" rtlCol="0">
            <a:spAutoFit/>
          </a:bodyPr>
          <a:lstStyle/>
          <a:p>
            <a:pPr marL="6531"/>
            <a:r>
              <a:rPr sz="1400" b="1" spc="5" dirty="0">
                <a:latin typeface="Century Gothic" panose="020B0502020202020204" pitchFamily="34" charset="0"/>
                <a:cs typeface="Calibri"/>
              </a:rPr>
              <a:t>Brightness</a:t>
            </a:r>
            <a:r>
              <a:rPr sz="1400" b="1" spc="36" dirty="0">
                <a:latin typeface="Century Gothic" panose="020B0502020202020204" pitchFamily="34" charset="0"/>
                <a:cs typeface="Calibri"/>
              </a:rPr>
              <a:t>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sz="1200" spc="28" dirty="0">
                <a:latin typeface="Century Gothic" panose="020B0502020202020204" pitchFamily="34" charset="0"/>
                <a:cs typeface="Calibri"/>
              </a:rPr>
              <a:t>Standard </a:t>
            </a:r>
            <a:r>
              <a:rPr sz="1200" spc="15" dirty="0">
                <a:latin typeface="Century Gothic" panose="020B0502020202020204" pitchFamily="34" charset="0"/>
                <a:cs typeface="Calibri"/>
              </a:rPr>
              <a:t>color</a:t>
            </a:r>
            <a:r>
              <a:rPr sz="1200" spc="75" dirty="0">
                <a:latin typeface="Century Gothic" panose="020B0502020202020204" pitchFamily="34" charset="0"/>
                <a:cs typeface="Calibri"/>
              </a:rPr>
              <a:t> </a:t>
            </a:r>
            <a:r>
              <a:rPr sz="1200" spc="31" dirty="0">
                <a:latin typeface="Century Gothic" panose="020B0502020202020204" pitchFamily="34" charset="0"/>
                <a:cs typeface="Calibri"/>
              </a:rPr>
              <a:t>display</a:t>
            </a:r>
            <a:endParaRPr sz="1200" dirty="0">
              <a:latin typeface="Century Gothic" panose="020B0502020202020204" pitchFamily="34" charset="0"/>
              <a:cs typeface="Calibri"/>
            </a:endParaRPr>
          </a:p>
          <a:p>
            <a:pPr marL="152824" marR="153151" indent="-146293">
              <a:lnSpc>
                <a:spcPct val="110000"/>
              </a:lnSpc>
              <a:buFont typeface="Arial"/>
              <a:buChar char="•"/>
              <a:tabLst>
                <a:tab pos="153151" algn="l"/>
              </a:tabLst>
            </a:pPr>
            <a:r>
              <a:rPr sz="1200" spc="46" dirty="0">
                <a:latin typeface="Century Gothic" panose="020B0502020202020204" pitchFamily="34" charset="0"/>
                <a:cs typeface="Calibri"/>
              </a:rPr>
              <a:t>High </a:t>
            </a:r>
            <a:r>
              <a:rPr sz="1200" spc="-3" dirty="0">
                <a:latin typeface="Century Gothic" panose="020B0502020202020204" pitchFamily="34" charset="0"/>
                <a:cs typeface="Calibri"/>
              </a:rPr>
              <a:t>contrast </a:t>
            </a:r>
            <a:r>
              <a:rPr sz="1200" spc="-5" dirty="0">
                <a:latin typeface="Century Gothic" panose="020B0502020202020204" pitchFamily="34" charset="0"/>
                <a:cs typeface="Calibri"/>
              </a:rPr>
              <a:t>with </a:t>
            </a:r>
            <a:r>
              <a:rPr sz="1200" spc="-3" dirty="0">
                <a:latin typeface="Century Gothic" panose="020B0502020202020204" pitchFamily="34" charset="0"/>
                <a:cs typeface="Calibri"/>
              </a:rPr>
              <a:t>white  </a:t>
            </a:r>
            <a:r>
              <a:rPr sz="1200" spc="28" dirty="0">
                <a:latin typeface="Century Gothic" panose="020B0502020202020204" pitchFamily="34" charset="0"/>
                <a:cs typeface="Calibri"/>
              </a:rPr>
              <a:t>background</a:t>
            </a:r>
            <a:endParaRPr sz="1200" dirty="0">
              <a:latin typeface="Century Gothic" panose="020B0502020202020204" pitchFamily="34" charset="0"/>
              <a:cs typeface="Calibri"/>
            </a:endParaRPr>
          </a:p>
          <a:p>
            <a:pPr marL="152824" marR="2612" indent="-146293">
              <a:lnSpc>
                <a:spcPct val="110000"/>
              </a:lnSpc>
              <a:buFont typeface="Arial"/>
              <a:buChar char="•"/>
              <a:tabLst>
                <a:tab pos="153151" algn="l"/>
              </a:tabLst>
            </a:pPr>
            <a:r>
              <a:rPr sz="1200" spc="15" dirty="0">
                <a:latin typeface="Century Gothic" panose="020B0502020202020204" pitchFamily="34" charset="0"/>
                <a:cs typeface="Calibri"/>
              </a:rPr>
              <a:t>Night-vision </a:t>
            </a:r>
            <a:r>
              <a:rPr sz="1200" spc="18" dirty="0">
                <a:latin typeface="Century Gothic" panose="020B0502020202020204" pitchFamily="34" charset="0"/>
                <a:cs typeface="Calibri"/>
              </a:rPr>
              <a:t>goggle-friendly  </a:t>
            </a:r>
            <a:r>
              <a:rPr sz="1200" spc="13" dirty="0">
                <a:latin typeface="Century Gothic" panose="020B0502020202020204" pitchFamily="34" charset="0"/>
                <a:cs typeface="Calibri"/>
              </a:rPr>
              <a:t>mode</a:t>
            </a:r>
            <a:r>
              <a:rPr lang="en-US" sz="1200" spc="13" dirty="0">
                <a:latin typeface="Century Gothic" panose="020B0502020202020204" pitchFamily="34" charset="0"/>
                <a:cs typeface="Calibri"/>
              </a:rPr>
              <a:t> </a:t>
            </a:r>
            <a:r>
              <a:rPr lang="en-US" sz="1200" i="1" spc="13" dirty="0">
                <a:solidFill>
                  <a:srgbClr val="0070C0"/>
                </a:solidFill>
                <a:latin typeface="Century Gothic" panose="020B0502020202020204" pitchFamily="34" charset="0"/>
                <a:cs typeface="Calibri"/>
              </a:rPr>
              <a:t>(optional)</a:t>
            </a:r>
            <a:endParaRPr sz="1200" i="1" dirty="0">
              <a:solidFill>
                <a:srgbClr val="0070C0"/>
              </a:solidFill>
              <a:latin typeface="Century Gothic" panose="020B0502020202020204" pitchFamily="34" charset="0"/>
              <a:cs typeface="Calibri"/>
            </a:endParaRPr>
          </a:p>
        </p:txBody>
      </p:sp>
      <p:sp>
        <p:nvSpPr>
          <p:cNvPr id="10" name="object 10"/>
          <p:cNvSpPr/>
          <p:nvPr/>
        </p:nvSpPr>
        <p:spPr>
          <a:xfrm>
            <a:off x="2741570" y="1342212"/>
            <a:ext cx="2153660" cy="1647316"/>
          </a:xfrm>
          <a:prstGeom prst="rect">
            <a:avLst/>
          </a:prstGeom>
          <a:blipFill>
            <a:blip r:embed="rId3" cstate="print"/>
            <a:stretch>
              <a:fillRect/>
            </a:stretch>
          </a:blipFill>
        </p:spPr>
        <p:txBody>
          <a:bodyPr wrap="square" lIns="0" tIns="0" rIns="0" bIns="0" rtlCol="0"/>
          <a:lstStyle/>
          <a:p>
            <a:endParaRPr sz="609"/>
          </a:p>
        </p:txBody>
      </p:sp>
      <p:sp>
        <p:nvSpPr>
          <p:cNvPr id="12" name="object 12"/>
          <p:cNvSpPr/>
          <p:nvPr/>
        </p:nvSpPr>
        <p:spPr>
          <a:xfrm>
            <a:off x="2754176" y="1312820"/>
            <a:ext cx="2163208" cy="1695297"/>
          </a:xfrm>
          <a:prstGeom prst="rect">
            <a:avLst/>
          </a:prstGeom>
          <a:blipFill>
            <a:blip r:embed="rId4" cstate="print"/>
            <a:stretch>
              <a:fillRect/>
            </a:stretch>
          </a:blipFill>
        </p:spPr>
        <p:txBody>
          <a:bodyPr wrap="square" lIns="0" tIns="0" rIns="0" bIns="0" rtlCol="0"/>
          <a:lstStyle/>
          <a:p>
            <a:endParaRPr sz="609"/>
          </a:p>
        </p:txBody>
      </p:sp>
      <p:sp>
        <p:nvSpPr>
          <p:cNvPr id="13" name="object 13"/>
          <p:cNvSpPr/>
          <p:nvPr/>
        </p:nvSpPr>
        <p:spPr>
          <a:xfrm>
            <a:off x="2514600" y="1143001"/>
            <a:ext cx="2743200" cy="2133600"/>
          </a:xfrm>
          <a:prstGeom prst="rect">
            <a:avLst/>
          </a:prstGeom>
          <a:blipFill>
            <a:blip r:embed="rId5" cstate="print"/>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304800"/>
            <a:ext cx="51816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64" dirty="0"/>
              <a:t>(Second</a:t>
            </a:r>
            <a:r>
              <a:rPr spc="291" dirty="0"/>
              <a:t> </a:t>
            </a:r>
            <a:r>
              <a:rPr spc="72" dirty="0"/>
              <a:t>Group)</a:t>
            </a:r>
          </a:p>
        </p:txBody>
      </p:sp>
      <p:sp>
        <p:nvSpPr>
          <p:cNvPr id="9" name="object 9"/>
          <p:cNvSpPr txBox="1"/>
          <p:nvPr/>
        </p:nvSpPr>
        <p:spPr>
          <a:xfrm>
            <a:off x="457200" y="1066800"/>
            <a:ext cx="1718337" cy="584775"/>
          </a:xfrm>
          <a:prstGeom prst="rect">
            <a:avLst/>
          </a:prstGeom>
        </p:spPr>
        <p:txBody>
          <a:bodyPr vert="horz" wrap="square" lIns="0" tIns="0" rIns="0" bIns="0" rtlCol="0">
            <a:spAutoFit/>
          </a:bodyPr>
          <a:lstStyle/>
          <a:p>
            <a:pPr marL="6531"/>
            <a:r>
              <a:rPr lang="en-US" sz="1400" b="1" spc="-3" dirty="0">
                <a:latin typeface="Century Gothic" panose="020B0502020202020204" pitchFamily="34" charset="0"/>
                <a:cs typeface="Calibri"/>
                <a:hlinkClick r:id="rId3" action="ppaction://hlinkpres?slideindex=1&amp;slidetitle="/>
              </a:rPr>
              <a:t>IBP</a:t>
            </a:r>
            <a:r>
              <a:rPr lang="en-US" sz="1400" b="1" spc="18" dirty="0">
                <a:latin typeface="Century Gothic" panose="020B0502020202020204" pitchFamily="34" charset="0"/>
                <a:cs typeface="Calibri"/>
                <a:hlinkClick r:id="rId3" action="ppaction://hlinkpres?slideindex=1&amp;slidetitle="/>
              </a:rPr>
              <a:t> </a:t>
            </a:r>
            <a:r>
              <a:rPr lang="en-US" sz="1400" b="1" spc="41" dirty="0">
                <a:latin typeface="Century Gothic" panose="020B0502020202020204" pitchFamily="34" charset="0"/>
                <a:cs typeface="Calibri"/>
                <a:hlinkClick r:id="rId3" action="ppaction://hlinkpres?slideindex=1&amp;slidetitle="/>
              </a:rPr>
              <a:t>Key</a:t>
            </a:r>
            <a:endParaRPr lang="en-US"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sz="1200" spc="26" dirty="0">
                <a:latin typeface="Century Gothic" panose="020B0502020202020204" pitchFamily="34" charset="0"/>
                <a:cs typeface="Calibri"/>
              </a:rPr>
              <a:t>Accesses </a:t>
            </a:r>
            <a:r>
              <a:rPr sz="1200" spc="-3" dirty="0">
                <a:latin typeface="Century Gothic" panose="020B0502020202020204" pitchFamily="34" charset="0"/>
                <a:cs typeface="Calibri"/>
              </a:rPr>
              <a:t>IBP</a:t>
            </a:r>
            <a:r>
              <a:rPr sz="1200" spc="77" dirty="0">
                <a:latin typeface="Century Gothic" panose="020B0502020202020204" pitchFamily="34" charset="0"/>
                <a:cs typeface="Calibri"/>
              </a:rPr>
              <a:t> </a:t>
            </a:r>
            <a:r>
              <a:rPr sz="1200" spc="-8" dirty="0">
                <a:latin typeface="Century Gothic" panose="020B0502020202020204" pitchFamily="34" charset="0"/>
                <a:cs typeface="Calibri"/>
              </a:rPr>
              <a:t>menu</a:t>
            </a:r>
            <a:endParaRPr sz="1200" dirty="0">
              <a:latin typeface="Century Gothic" panose="020B0502020202020204" pitchFamily="34" charset="0"/>
              <a:cs typeface="Calibri"/>
            </a:endParaRPr>
          </a:p>
        </p:txBody>
      </p:sp>
      <p:sp>
        <p:nvSpPr>
          <p:cNvPr id="12" name="object 12"/>
          <p:cNvSpPr/>
          <p:nvPr/>
        </p:nvSpPr>
        <p:spPr>
          <a:xfrm>
            <a:off x="2286000" y="1143000"/>
            <a:ext cx="2915660" cy="2258150"/>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2400" y="304800"/>
            <a:ext cx="51054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64" dirty="0"/>
              <a:t>(Second</a:t>
            </a:r>
            <a:r>
              <a:rPr spc="296" dirty="0"/>
              <a:t> </a:t>
            </a:r>
            <a:r>
              <a:rPr spc="72" dirty="0"/>
              <a:t>Group)</a:t>
            </a:r>
          </a:p>
        </p:txBody>
      </p:sp>
      <p:sp>
        <p:nvSpPr>
          <p:cNvPr id="9" name="object 9"/>
          <p:cNvSpPr txBox="1"/>
          <p:nvPr/>
        </p:nvSpPr>
        <p:spPr>
          <a:xfrm>
            <a:off x="304800" y="838200"/>
            <a:ext cx="2209800" cy="1589153"/>
          </a:xfrm>
          <a:prstGeom prst="rect">
            <a:avLst/>
          </a:prstGeom>
        </p:spPr>
        <p:txBody>
          <a:bodyPr vert="horz" wrap="square" lIns="0" tIns="0" rIns="0" bIns="0" rtlCol="0">
            <a:spAutoFit/>
          </a:bodyPr>
          <a:lstStyle/>
          <a:p>
            <a:pPr marL="6531"/>
            <a:r>
              <a:rPr sz="1400" b="1" spc="26" dirty="0">
                <a:latin typeface="Century Gothic" panose="020B0502020202020204" pitchFamily="34" charset="0"/>
                <a:cs typeface="Calibri"/>
              </a:rPr>
              <a:t>Alarm </a:t>
            </a:r>
            <a:r>
              <a:rPr sz="1400" b="1" spc="8" dirty="0">
                <a:latin typeface="Century Gothic" panose="020B0502020202020204" pitchFamily="34" charset="0"/>
                <a:cs typeface="Calibri"/>
              </a:rPr>
              <a:t>Menu</a:t>
            </a:r>
            <a:r>
              <a:rPr sz="1400" b="1" spc="72" dirty="0">
                <a:latin typeface="Century Gothic" panose="020B0502020202020204" pitchFamily="34" charset="0"/>
                <a:cs typeface="Calibri"/>
              </a:rPr>
              <a:t>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3477" marR="2612" indent="-146946">
              <a:lnSpc>
                <a:spcPct val="110000"/>
              </a:lnSpc>
              <a:buFont typeface="Wingdings" panose="05000000000000000000" pitchFamily="2" charset="2"/>
              <a:buChar char="§"/>
              <a:tabLst>
                <a:tab pos="153151" algn="l"/>
              </a:tabLst>
            </a:pPr>
            <a:r>
              <a:rPr sz="1200" spc="26" dirty="0">
                <a:latin typeface="Century Gothic" panose="020B0502020202020204" pitchFamily="34" charset="0"/>
                <a:cs typeface="Calibri"/>
              </a:rPr>
              <a:t>Accesses </a:t>
            </a:r>
            <a:r>
              <a:rPr sz="1200" spc="23" dirty="0">
                <a:latin typeface="Century Gothic" panose="020B0502020202020204" pitchFamily="34" charset="0"/>
                <a:cs typeface="Calibri"/>
              </a:rPr>
              <a:t>alarm </a:t>
            </a:r>
            <a:r>
              <a:rPr sz="1200" spc="18" dirty="0">
                <a:latin typeface="Century Gothic" panose="020B0502020202020204" pitchFamily="34" charset="0"/>
                <a:cs typeface="Calibri"/>
              </a:rPr>
              <a:t>quick </a:t>
            </a:r>
            <a:r>
              <a:rPr sz="1200" spc="31" dirty="0">
                <a:latin typeface="Century Gothic" panose="020B0502020202020204" pitchFamily="34" charset="0"/>
                <a:cs typeface="Calibri"/>
              </a:rPr>
              <a:t>access  </a:t>
            </a:r>
            <a:r>
              <a:rPr sz="1200" spc="-8" dirty="0">
                <a:latin typeface="Century Gothic" panose="020B0502020202020204" pitchFamily="34" charset="0"/>
                <a:cs typeface="Calibri"/>
              </a:rPr>
              <a:t>menu</a:t>
            </a:r>
            <a:r>
              <a:rPr sz="1200" spc="31" dirty="0">
                <a:latin typeface="Century Gothic" panose="020B0502020202020204" pitchFamily="34" charset="0"/>
                <a:cs typeface="Calibri"/>
              </a:rPr>
              <a:t> </a:t>
            </a:r>
            <a:r>
              <a:rPr sz="1200" spc="15" dirty="0">
                <a:latin typeface="Century Gothic" panose="020B0502020202020204" pitchFamily="34" charset="0"/>
                <a:cs typeface="Calibri"/>
              </a:rPr>
              <a:t>keys</a:t>
            </a:r>
            <a:endParaRPr lang="en-US" sz="1200" spc="15" dirty="0">
              <a:latin typeface="Century Gothic" panose="020B0502020202020204" pitchFamily="34" charset="0"/>
              <a:cs typeface="Calibri"/>
            </a:endParaRPr>
          </a:p>
          <a:p>
            <a:pPr marL="387938" lvl="1" indent="-146293">
              <a:buFont typeface="Arial"/>
              <a:buChar char="•"/>
              <a:tabLst>
                <a:tab pos="153151" algn="l"/>
              </a:tabLst>
            </a:pPr>
            <a:r>
              <a:rPr lang="en-US" sz="1200" dirty="0">
                <a:latin typeface="Century Gothic" panose="020B0502020202020204" pitchFamily="34" charset="0"/>
                <a:cs typeface="Calibri"/>
              </a:rPr>
              <a:t>Stat </a:t>
            </a:r>
            <a:r>
              <a:rPr lang="en-US" sz="1200" spc="5" dirty="0">
                <a:latin typeface="Century Gothic" panose="020B0502020202020204" pitchFamily="34" charset="0"/>
                <a:cs typeface="Calibri"/>
              </a:rPr>
              <a:t>Set</a:t>
            </a:r>
            <a:r>
              <a:rPr lang="en-US" sz="1200" spc="93" dirty="0">
                <a:latin typeface="Century Gothic" panose="020B0502020202020204" pitchFamily="34" charset="0"/>
                <a:cs typeface="Calibri"/>
              </a:rPr>
              <a:t> </a:t>
            </a:r>
            <a:r>
              <a:rPr lang="en-US" sz="1200" spc="41" dirty="0">
                <a:latin typeface="Century Gothic" panose="020B0502020202020204" pitchFamily="34" charset="0"/>
                <a:cs typeface="Calibri"/>
              </a:rPr>
              <a:t>Key</a:t>
            </a:r>
            <a:endParaRPr lang="en-US" sz="1200" dirty="0">
              <a:latin typeface="Century Gothic" panose="020B0502020202020204" pitchFamily="34" charset="0"/>
              <a:cs typeface="Calibri"/>
            </a:endParaRPr>
          </a:p>
          <a:p>
            <a:pPr marL="387938" lvl="1" indent="-146293">
              <a:spcBef>
                <a:spcPts val="98"/>
              </a:spcBef>
              <a:buFont typeface="Arial"/>
              <a:buChar char="•"/>
              <a:tabLst>
                <a:tab pos="153151" algn="l"/>
              </a:tabLst>
            </a:pPr>
            <a:r>
              <a:rPr lang="en-US" sz="1200" spc="26" dirty="0">
                <a:latin typeface="Century Gothic" panose="020B0502020202020204" pitchFamily="34" charset="0"/>
                <a:cs typeface="Calibri"/>
              </a:rPr>
              <a:t>Alarm </a:t>
            </a:r>
            <a:r>
              <a:rPr lang="en-US" sz="1200" spc="23" dirty="0">
                <a:latin typeface="Century Gothic" panose="020B0502020202020204" pitchFamily="34" charset="0"/>
                <a:cs typeface="Calibri"/>
              </a:rPr>
              <a:t>Suspend</a:t>
            </a:r>
            <a:r>
              <a:rPr lang="en-US" sz="1200" spc="82" dirty="0">
                <a:latin typeface="Century Gothic" panose="020B0502020202020204" pitchFamily="34" charset="0"/>
                <a:cs typeface="Calibri"/>
              </a:rPr>
              <a:t> </a:t>
            </a:r>
            <a:r>
              <a:rPr lang="en-US" sz="1200" spc="41" dirty="0">
                <a:latin typeface="Century Gothic" panose="020B0502020202020204" pitchFamily="34" charset="0"/>
                <a:cs typeface="Calibri"/>
              </a:rPr>
              <a:t>Key</a:t>
            </a:r>
            <a:endParaRPr lang="en-US" sz="1200" dirty="0">
              <a:latin typeface="Century Gothic" panose="020B0502020202020204" pitchFamily="34" charset="0"/>
              <a:cs typeface="Calibri"/>
            </a:endParaRPr>
          </a:p>
          <a:p>
            <a:pPr marL="387938" lvl="1" indent="-146293">
              <a:spcBef>
                <a:spcPts val="98"/>
              </a:spcBef>
              <a:buFont typeface="Arial"/>
              <a:buChar char="•"/>
              <a:tabLst>
                <a:tab pos="153151" algn="l"/>
              </a:tabLst>
            </a:pPr>
            <a:r>
              <a:rPr lang="en-US" sz="1200" spc="26" dirty="0">
                <a:latin typeface="Century Gothic" panose="020B0502020202020204" pitchFamily="34" charset="0"/>
                <a:cs typeface="Calibri"/>
              </a:rPr>
              <a:t>Alarm </a:t>
            </a:r>
            <a:r>
              <a:rPr lang="en-US" sz="1200" spc="-15" dirty="0">
                <a:latin typeface="Century Gothic" panose="020B0502020202020204" pitchFamily="34" charset="0"/>
                <a:cs typeface="Calibri"/>
              </a:rPr>
              <a:t>Limits</a:t>
            </a:r>
            <a:r>
              <a:rPr lang="en-US" sz="1200" spc="75" dirty="0">
                <a:latin typeface="Century Gothic" panose="020B0502020202020204" pitchFamily="34" charset="0"/>
                <a:cs typeface="Calibri"/>
              </a:rPr>
              <a:t> </a:t>
            </a:r>
            <a:r>
              <a:rPr lang="en-US" sz="1200" spc="41" dirty="0">
                <a:latin typeface="Century Gothic" panose="020B0502020202020204" pitchFamily="34" charset="0"/>
                <a:cs typeface="Calibri"/>
              </a:rPr>
              <a:t>Key</a:t>
            </a:r>
            <a:endParaRPr lang="en-US" sz="1200" dirty="0">
              <a:latin typeface="Century Gothic" panose="020B0502020202020204" pitchFamily="34" charset="0"/>
              <a:cs typeface="Calibri"/>
            </a:endParaRPr>
          </a:p>
          <a:p>
            <a:pPr marL="152824" marR="2612" indent="-146293">
              <a:lnSpc>
                <a:spcPct val="110000"/>
              </a:lnSpc>
              <a:buFont typeface="Arial"/>
              <a:buChar char="•"/>
              <a:tabLst>
                <a:tab pos="153151" algn="l"/>
              </a:tabLst>
            </a:pPr>
            <a:endParaRPr sz="1200" dirty="0">
              <a:latin typeface="Century Gothic" panose="020B0502020202020204" pitchFamily="34" charset="0"/>
              <a:cs typeface="Calibri"/>
            </a:endParaRPr>
          </a:p>
        </p:txBody>
      </p:sp>
      <p:grpSp>
        <p:nvGrpSpPr>
          <p:cNvPr id="14" name="Group 13"/>
          <p:cNvGrpSpPr/>
          <p:nvPr/>
        </p:nvGrpSpPr>
        <p:grpSpPr>
          <a:xfrm>
            <a:off x="2362200" y="838200"/>
            <a:ext cx="2819400" cy="2666999"/>
            <a:chOff x="2738302" y="1399525"/>
            <a:chExt cx="1818321" cy="1676781"/>
          </a:xfrm>
        </p:grpSpPr>
        <p:sp>
          <p:nvSpPr>
            <p:cNvPr id="12" name="object 12"/>
            <p:cNvSpPr/>
            <p:nvPr/>
          </p:nvSpPr>
          <p:spPr>
            <a:xfrm>
              <a:off x="2738302" y="1435282"/>
              <a:ext cx="867046" cy="1560593"/>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r="-149718"/>
              </a:stretch>
            </a:blipFill>
          </p:spPr>
          <p:txBody>
            <a:bodyPr wrap="square" lIns="0" tIns="0" rIns="0" bIns="0" rtlCol="0"/>
            <a:lstStyle/>
            <a:p>
              <a:endParaRPr sz="609"/>
            </a:p>
          </p:txBody>
        </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675153" y="1399525"/>
              <a:ext cx="881470" cy="1676781"/>
            </a:xfrm>
            <a:prstGeom prst="rect">
              <a:avLst/>
            </a:prstGeom>
          </p:spPr>
        </p:pic>
      </p:grpSp>
      <p:pic>
        <p:nvPicPr>
          <p:cNvPr id="13" name="Picture 12"/>
          <p:cNvPicPr>
            <a:picLocks noChangeAspect="1"/>
          </p:cNvPicPr>
          <p:nvPr/>
        </p:nvPicPr>
        <p:blipFill>
          <a:blip r:embed="rId7"/>
          <a:stretch>
            <a:fillRect/>
          </a:stretch>
        </p:blipFill>
        <p:spPr>
          <a:xfrm>
            <a:off x="3958049" y="2011794"/>
            <a:ext cx="157842" cy="1052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48216" y="527415"/>
            <a:ext cx="4455255"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913"/>
          </a:xfrm>
          <a:prstGeom prst="rect">
            <a:avLst/>
          </a:prstGeom>
        </p:spPr>
        <p:txBody>
          <a:bodyPr vert="horz" wrap="square" lIns="0" tIns="0" rIns="0" bIns="0" rtlCol="0">
            <a:spAutoFit/>
          </a:bodyPr>
          <a:lstStyle/>
          <a:p>
            <a:pPr marL="6531"/>
            <a:r>
              <a:rPr spc="-72" dirty="0">
                <a:solidFill>
                  <a:srgbClr val="0070C0"/>
                </a:solidFill>
              </a:rPr>
              <a:t>Left  </a:t>
            </a:r>
            <a:r>
              <a:rPr spc="93" dirty="0">
                <a:solidFill>
                  <a:srgbClr val="0070C0"/>
                </a:solidFill>
              </a:rPr>
              <a:t>Side </a:t>
            </a:r>
            <a:r>
              <a:rPr spc="3" dirty="0">
                <a:solidFill>
                  <a:srgbClr val="0070C0"/>
                </a:solidFill>
              </a:rPr>
              <a:t>of</a:t>
            </a:r>
            <a:r>
              <a:rPr spc="41" dirty="0">
                <a:solidFill>
                  <a:srgbClr val="0070C0"/>
                </a:solidFill>
              </a:rPr>
              <a:t> </a:t>
            </a:r>
            <a:r>
              <a:rPr spc="62" dirty="0">
                <a:solidFill>
                  <a:srgbClr val="0070C0"/>
                </a:solidFill>
              </a:rPr>
              <a:t>Device</a:t>
            </a:r>
          </a:p>
        </p:txBody>
      </p:sp>
      <p:sp>
        <p:nvSpPr>
          <p:cNvPr id="9" name="object 9"/>
          <p:cNvSpPr txBox="1"/>
          <p:nvPr/>
        </p:nvSpPr>
        <p:spPr>
          <a:xfrm>
            <a:off x="457200" y="914400"/>
            <a:ext cx="2438400" cy="2593018"/>
          </a:xfrm>
          <a:prstGeom prst="rect">
            <a:avLst/>
          </a:prstGeom>
        </p:spPr>
        <p:txBody>
          <a:bodyPr vert="horz" wrap="square" lIns="0" tIns="0" rIns="0" bIns="0" rtlCol="0">
            <a:spAutoFit/>
          </a:bodyPr>
          <a:lstStyle/>
          <a:p>
            <a:pPr marL="6531"/>
            <a:r>
              <a:rPr sz="1400" b="1" spc="46" dirty="0">
                <a:latin typeface="Century Gothic" panose="020B0502020202020204" pitchFamily="34" charset="0"/>
                <a:cs typeface="Calibri"/>
              </a:rPr>
              <a:t>Cables </a:t>
            </a:r>
            <a:r>
              <a:rPr sz="1400" b="1" spc="39" dirty="0">
                <a:latin typeface="Century Gothic" panose="020B0502020202020204" pitchFamily="34" charset="0"/>
                <a:cs typeface="Calibri"/>
              </a:rPr>
              <a:t>and</a:t>
            </a:r>
            <a:r>
              <a:rPr sz="1400" b="1" spc="58" dirty="0">
                <a:latin typeface="Century Gothic" panose="020B0502020202020204" pitchFamily="34" charset="0"/>
                <a:cs typeface="Calibri"/>
              </a:rPr>
              <a:t> </a:t>
            </a:r>
            <a:r>
              <a:rPr sz="1400" b="1" spc="18" dirty="0">
                <a:latin typeface="Century Gothic" panose="020B0502020202020204" pitchFamily="34" charset="0"/>
                <a:cs typeface="Calibri"/>
              </a:rPr>
              <a:t>Connections</a:t>
            </a:r>
            <a:endParaRPr lang="en-US" sz="1400" b="1" spc="18" dirty="0">
              <a:latin typeface="Century Gothic" panose="020B0502020202020204" pitchFamily="34" charset="0"/>
              <a:cs typeface="Calibri"/>
            </a:endParaRPr>
          </a:p>
          <a:p>
            <a:pPr marL="6531"/>
            <a:endParaRPr lang="en-US" sz="1050" spc="18" dirty="0">
              <a:latin typeface="Century Gothic" panose="020B0502020202020204" pitchFamily="34" charset="0"/>
              <a:cs typeface="Calibri"/>
            </a:endParaRPr>
          </a:p>
          <a:p>
            <a:pPr marL="153477" indent="-146946">
              <a:buFont typeface="Arial" panose="020B0604020202020204" pitchFamily="34" charset="0"/>
              <a:buChar char="•"/>
            </a:pPr>
            <a:r>
              <a:rPr lang="en-US" sz="1200" spc="18" dirty="0">
                <a:latin typeface="Century Gothic" panose="020B0502020202020204" pitchFamily="34" charset="0"/>
                <a:cs typeface="Calibri"/>
              </a:rPr>
              <a:t>ECG Cable with 12 Lead interface</a:t>
            </a:r>
          </a:p>
          <a:p>
            <a:pPr marL="153477" indent="-146946">
              <a:buFont typeface="Arial" panose="020B0604020202020204" pitchFamily="34" charset="0"/>
              <a:buChar char="•"/>
            </a:pPr>
            <a:r>
              <a:rPr lang="en-US" sz="1200" spc="18" dirty="0" err="1">
                <a:latin typeface="Century Gothic" panose="020B0502020202020204" pitchFamily="34" charset="0"/>
                <a:cs typeface="Calibri"/>
              </a:rPr>
              <a:t>Masimo</a:t>
            </a:r>
            <a:r>
              <a:rPr lang="en-US" sz="1200" spc="18" dirty="0">
                <a:latin typeface="Century Gothic" panose="020B0502020202020204" pitchFamily="34" charset="0"/>
                <a:cs typeface="Calibri"/>
              </a:rPr>
              <a:t> Spo2, Co-Oximetry, or Advanced Parameters</a:t>
            </a:r>
          </a:p>
          <a:p>
            <a:pPr marL="153477" indent="-146946">
              <a:buFont typeface="Arial" panose="020B0604020202020204" pitchFamily="34" charset="0"/>
              <a:buChar char="•"/>
            </a:pPr>
            <a:r>
              <a:rPr lang="en-US" sz="1200" spc="18" dirty="0">
                <a:latin typeface="Century Gothic" panose="020B0502020202020204" pitchFamily="34" charset="0"/>
                <a:cs typeface="Calibri"/>
              </a:rPr>
              <a:t>Dual Lumen or Single Lumen NIBP Hose </a:t>
            </a:r>
          </a:p>
          <a:p>
            <a:pPr marL="153477" indent="-146946">
              <a:buFont typeface="Arial" panose="020B0604020202020204" pitchFamily="34" charset="0"/>
              <a:buChar char="•"/>
            </a:pPr>
            <a:r>
              <a:rPr lang="en-US" sz="1200" spc="18" dirty="0" err="1">
                <a:latin typeface="Century Gothic" panose="020B0502020202020204" pitchFamily="34" charset="0"/>
                <a:cs typeface="Calibri"/>
              </a:rPr>
              <a:t>Oridion</a:t>
            </a:r>
            <a:r>
              <a:rPr lang="en-US" sz="1200" spc="18" dirty="0">
                <a:latin typeface="Century Gothic" panose="020B0502020202020204" pitchFamily="34" charset="0"/>
                <a:cs typeface="Calibri"/>
              </a:rPr>
              <a:t> Micro-Stream sampling line</a:t>
            </a:r>
          </a:p>
          <a:p>
            <a:pPr marL="153477" indent="-146946">
              <a:buFont typeface="Arial" panose="020B0604020202020204" pitchFamily="34" charset="0"/>
              <a:buChar char="•"/>
            </a:pPr>
            <a:r>
              <a:rPr lang="en-US" sz="1200" spc="18" dirty="0">
                <a:latin typeface="Century Gothic" panose="020B0502020202020204" pitchFamily="34" charset="0"/>
                <a:cs typeface="Calibri"/>
              </a:rPr>
              <a:t>80mm paper roll </a:t>
            </a:r>
            <a:r>
              <a:rPr lang="en-US" sz="1200" i="1" spc="18" dirty="0">
                <a:solidFill>
                  <a:srgbClr val="0070C0"/>
                </a:solidFill>
                <a:latin typeface="Century Gothic" panose="020B0502020202020204" pitchFamily="34" charset="0"/>
                <a:cs typeface="Calibri"/>
              </a:rPr>
              <a:t>(plain or w/grid)</a:t>
            </a:r>
            <a:endParaRPr sz="1200" i="1" dirty="0">
              <a:solidFill>
                <a:srgbClr val="0070C0"/>
              </a:solidFill>
              <a:latin typeface="Century Gothic" panose="020B0502020202020204" pitchFamily="34" charset="0"/>
              <a:cs typeface="Calibri"/>
            </a:endParaRPr>
          </a:p>
          <a:p>
            <a:pPr>
              <a:spcBef>
                <a:spcPts val="2"/>
              </a:spcBef>
            </a:pPr>
            <a:endParaRPr lang="en-US" sz="1200" dirty="0">
              <a:latin typeface="Century Gothic" panose="020B0502020202020204" pitchFamily="34" charset="0"/>
              <a:cs typeface="Times New Roman"/>
            </a:endParaRPr>
          </a:p>
          <a:p>
            <a:pPr marL="176335" indent="-176335">
              <a:spcBef>
                <a:spcPts val="2"/>
              </a:spcBef>
              <a:buFont typeface="Arial" panose="020B0604020202020204" pitchFamily="34" charset="0"/>
              <a:buChar char="•"/>
            </a:pPr>
            <a:endParaRPr sz="1200" dirty="0">
              <a:latin typeface="Century Gothic" panose="020B0502020202020204" pitchFamily="34" charset="0"/>
              <a:cs typeface="Times New Roman"/>
            </a:endParaRPr>
          </a:p>
        </p:txBody>
      </p:sp>
      <p:sp>
        <p:nvSpPr>
          <p:cNvPr id="10" name="object 10"/>
          <p:cNvSpPr/>
          <p:nvPr/>
        </p:nvSpPr>
        <p:spPr>
          <a:xfrm>
            <a:off x="2804337" y="931123"/>
            <a:ext cx="2130291" cy="2479069"/>
          </a:xfrm>
          <a:prstGeom prst="rect">
            <a:avLst/>
          </a:prstGeom>
          <a:blipFill>
            <a:blip r:embed="rId3" cstate="print"/>
            <a:stretch>
              <a:fillRect/>
            </a:stretch>
          </a:blipFill>
        </p:spPr>
        <p:txBody>
          <a:bodyPr wrap="square" lIns="0" tIns="0" rIns="0" bIns="0" rtlCol="0"/>
          <a:lstStyle/>
          <a:p>
            <a:endParaRPr sz="609"/>
          </a:p>
        </p:txBody>
      </p:sp>
      <p:sp>
        <p:nvSpPr>
          <p:cNvPr id="11" name="object 11"/>
          <p:cNvSpPr/>
          <p:nvPr/>
        </p:nvSpPr>
        <p:spPr>
          <a:xfrm>
            <a:off x="2904852" y="685800"/>
            <a:ext cx="2352947" cy="2590799"/>
          </a:xfrm>
          <a:prstGeom prst="rect">
            <a:avLst/>
          </a:prstGeom>
          <a:blipFill>
            <a:blip r:embed="rId4" cstate="print"/>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304800"/>
            <a:ext cx="51054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64" dirty="0"/>
              <a:t>(Second</a:t>
            </a:r>
            <a:r>
              <a:rPr spc="296" dirty="0"/>
              <a:t> </a:t>
            </a:r>
            <a:r>
              <a:rPr spc="72" dirty="0"/>
              <a:t>Group)</a:t>
            </a:r>
          </a:p>
        </p:txBody>
      </p:sp>
      <p:sp>
        <p:nvSpPr>
          <p:cNvPr id="8" name="object 8"/>
          <p:cNvSpPr/>
          <p:nvPr/>
        </p:nvSpPr>
        <p:spPr>
          <a:xfrm>
            <a:off x="698046" y="1031968"/>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endParaRPr sz="609"/>
          </a:p>
        </p:txBody>
      </p:sp>
      <p:sp>
        <p:nvSpPr>
          <p:cNvPr id="9" name="object 9"/>
          <p:cNvSpPr txBox="1"/>
          <p:nvPr/>
        </p:nvSpPr>
        <p:spPr>
          <a:xfrm>
            <a:off x="457200" y="914400"/>
            <a:ext cx="1542723" cy="1851148"/>
          </a:xfrm>
          <a:prstGeom prst="rect">
            <a:avLst/>
          </a:prstGeom>
        </p:spPr>
        <p:txBody>
          <a:bodyPr vert="horz" wrap="square" lIns="0" tIns="0" rIns="0" bIns="0" rtlCol="0">
            <a:spAutoFit/>
          </a:bodyPr>
          <a:lstStyle/>
          <a:p>
            <a:pPr marL="6531"/>
            <a:r>
              <a:rPr lang="en-US" sz="1400" b="1" spc="26" dirty="0">
                <a:latin typeface="Century Gothic" panose="020B0502020202020204" pitchFamily="34" charset="0"/>
                <a:cs typeface="Calibri"/>
                <a:hlinkClick r:id="rId3" action="ppaction://hlinkpres?slideindex=1&amp;slidetitle="/>
              </a:rPr>
              <a:t>Log </a:t>
            </a:r>
            <a:r>
              <a:rPr lang="en-US" sz="1400" b="1" spc="41" dirty="0">
                <a:latin typeface="Century Gothic" panose="020B0502020202020204" pitchFamily="34" charset="0"/>
                <a:cs typeface="Calibri"/>
                <a:hlinkClick r:id="rId3" action="ppaction://hlinkpres?slideindex=1&amp;slidetitle="/>
              </a:rPr>
              <a:t>Key</a:t>
            </a:r>
            <a:endParaRPr lang="en-US" sz="1400" b="1" dirty="0">
              <a:latin typeface="Century Gothic" panose="020B0502020202020204" pitchFamily="34" charset="0"/>
              <a:cs typeface="Calibri"/>
            </a:endParaRPr>
          </a:p>
          <a:p>
            <a:pPr marL="176335" indent="-176335">
              <a:spcBef>
                <a:spcPts val="2"/>
              </a:spcBef>
              <a:buFont typeface="Arial" panose="020B0604020202020204" pitchFamily="34" charset="0"/>
              <a:buChar char="•"/>
            </a:pPr>
            <a:endParaRPr lang="en-US" sz="1029" dirty="0">
              <a:latin typeface="Century Gothic" panose="020B0502020202020204" pitchFamily="34" charset="0"/>
              <a:cs typeface="Times New Roman"/>
            </a:endParaRPr>
          </a:p>
          <a:p>
            <a:pPr marL="176335" indent="-176335">
              <a:spcBef>
                <a:spcPts val="2"/>
              </a:spcBef>
              <a:buFont typeface="Arial" panose="020B0604020202020204" pitchFamily="34" charset="0"/>
              <a:buChar char="•"/>
            </a:pPr>
            <a:r>
              <a:rPr lang="en-US" sz="1200" dirty="0">
                <a:latin typeface="Century Gothic" panose="020B0502020202020204" pitchFamily="34" charset="0"/>
                <a:cs typeface="Times New Roman"/>
              </a:rPr>
              <a:t>Treatment Summary Report</a:t>
            </a:r>
          </a:p>
          <a:p>
            <a:pPr marL="176335" indent="-176335">
              <a:spcBef>
                <a:spcPts val="2"/>
              </a:spcBef>
              <a:buFont typeface="Arial" panose="020B0604020202020204" pitchFamily="34" charset="0"/>
              <a:buChar char="•"/>
            </a:pPr>
            <a:r>
              <a:rPr lang="en-US" sz="1200" dirty="0">
                <a:latin typeface="Century Gothic" panose="020B0502020202020204" pitchFamily="34" charset="0"/>
                <a:cs typeface="Times New Roman"/>
              </a:rPr>
              <a:t>Print Trends</a:t>
            </a:r>
          </a:p>
          <a:p>
            <a:pPr marL="176335" indent="-176335">
              <a:spcBef>
                <a:spcPts val="2"/>
              </a:spcBef>
              <a:buFont typeface="Arial" panose="020B0604020202020204" pitchFamily="34" charset="0"/>
              <a:buChar char="•"/>
            </a:pPr>
            <a:r>
              <a:rPr lang="en-US" sz="1200" dirty="0">
                <a:latin typeface="Century Gothic" panose="020B0502020202020204" pitchFamily="34" charset="0"/>
                <a:cs typeface="Times New Roman"/>
              </a:rPr>
              <a:t>Trend Format Display</a:t>
            </a:r>
          </a:p>
          <a:p>
            <a:pPr marL="176335" indent="-176335">
              <a:spcBef>
                <a:spcPts val="2"/>
              </a:spcBef>
              <a:buFont typeface="Arial" panose="020B0604020202020204" pitchFamily="34" charset="0"/>
              <a:buChar char="•"/>
            </a:pPr>
            <a:r>
              <a:rPr lang="en-US" sz="1200" dirty="0">
                <a:latin typeface="Century Gothic" panose="020B0502020202020204" pitchFamily="34" charset="0"/>
                <a:cs typeface="Times New Roman"/>
              </a:rPr>
              <a:t>USB Case Upload</a:t>
            </a:r>
          </a:p>
          <a:p>
            <a:pPr marL="176335" indent="-176335">
              <a:spcBef>
                <a:spcPts val="2"/>
              </a:spcBef>
              <a:buFont typeface="Arial" panose="020B0604020202020204" pitchFamily="34" charset="0"/>
              <a:buChar char="•"/>
            </a:pPr>
            <a:r>
              <a:rPr lang="en-US" sz="1200" dirty="0">
                <a:latin typeface="Century Gothic" panose="020B0502020202020204" pitchFamily="34" charset="0"/>
                <a:cs typeface="Times New Roman"/>
              </a:rPr>
              <a:t>Case Push</a:t>
            </a:r>
          </a:p>
          <a:p>
            <a:pPr>
              <a:spcBef>
                <a:spcPts val="2"/>
              </a:spcBef>
            </a:pPr>
            <a:endParaRPr sz="1200" dirty="0">
              <a:latin typeface="Century Gothic" panose="020B0502020202020204" pitchFamily="34" charset="0"/>
              <a:cs typeface="Times New Roman"/>
            </a:endParaRPr>
          </a:p>
        </p:txBody>
      </p:sp>
      <p:sp>
        <p:nvSpPr>
          <p:cNvPr id="12" name="object 12"/>
          <p:cNvSpPr/>
          <p:nvPr/>
        </p:nvSpPr>
        <p:spPr>
          <a:xfrm>
            <a:off x="2209800" y="914400"/>
            <a:ext cx="2931825" cy="2531333"/>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2400" y="304800"/>
            <a:ext cx="50292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64" dirty="0"/>
              <a:t>(Second</a:t>
            </a:r>
            <a:r>
              <a:rPr spc="296" dirty="0"/>
              <a:t> </a:t>
            </a:r>
            <a:r>
              <a:rPr spc="72" dirty="0"/>
              <a:t>Group)</a:t>
            </a:r>
          </a:p>
        </p:txBody>
      </p:sp>
      <p:sp>
        <p:nvSpPr>
          <p:cNvPr id="8" name="object 8"/>
          <p:cNvSpPr/>
          <p:nvPr/>
        </p:nvSpPr>
        <p:spPr>
          <a:xfrm>
            <a:off x="698046" y="1031968"/>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endParaRPr sz="609"/>
          </a:p>
        </p:txBody>
      </p:sp>
      <p:sp>
        <p:nvSpPr>
          <p:cNvPr id="9" name="object 9"/>
          <p:cNvSpPr txBox="1"/>
          <p:nvPr/>
        </p:nvSpPr>
        <p:spPr>
          <a:xfrm>
            <a:off x="381000" y="914400"/>
            <a:ext cx="1435935" cy="1804597"/>
          </a:xfrm>
          <a:prstGeom prst="rect">
            <a:avLst/>
          </a:prstGeom>
        </p:spPr>
        <p:txBody>
          <a:bodyPr vert="horz" wrap="square" lIns="0" tIns="0" rIns="0" bIns="0" rtlCol="0">
            <a:spAutoFit/>
          </a:bodyPr>
          <a:lstStyle/>
          <a:p>
            <a:pPr marL="6531"/>
            <a:r>
              <a:rPr sz="1400" b="1" spc="8" dirty="0">
                <a:latin typeface="Century Gothic" panose="020B0502020202020204" pitchFamily="34" charset="0"/>
                <a:cs typeface="Calibri"/>
              </a:rPr>
              <a:t>Setup Menu</a:t>
            </a:r>
            <a:r>
              <a:rPr sz="1400" b="1" spc="98" dirty="0">
                <a:latin typeface="Century Gothic" panose="020B0502020202020204" pitchFamily="34" charset="0"/>
                <a:cs typeface="Calibri"/>
              </a:rPr>
              <a:t>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54" dirty="0">
                <a:latin typeface="Century Gothic" panose="020B0502020202020204" pitchFamily="34" charset="0"/>
                <a:cs typeface="Calibri"/>
              </a:rPr>
              <a:t>Change </a:t>
            </a:r>
            <a:r>
              <a:rPr sz="1200" dirty="0">
                <a:latin typeface="Century Gothic" panose="020B0502020202020204" pitchFamily="34" charset="0"/>
                <a:cs typeface="Calibri"/>
              </a:rPr>
              <a:t>minor </a:t>
            </a:r>
            <a:r>
              <a:rPr sz="1200" spc="13" dirty="0">
                <a:latin typeface="Century Gothic" panose="020B0502020202020204" pitchFamily="34" charset="0"/>
                <a:cs typeface="Calibri"/>
              </a:rPr>
              <a:t>configuration  </a:t>
            </a:r>
            <a:r>
              <a:rPr sz="1200" spc="5" dirty="0">
                <a:latin typeface="Century Gothic" panose="020B0502020202020204" pitchFamily="34" charset="0"/>
                <a:cs typeface="Calibri"/>
              </a:rPr>
              <a:t>options</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8" dirty="0">
                <a:latin typeface="Century Gothic" panose="020B0502020202020204" pitchFamily="34" charset="0"/>
                <a:cs typeface="Calibri"/>
              </a:rPr>
              <a:t>Run </a:t>
            </a:r>
            <a:r>
              <a:rPr sz="1200" spc="18" dirty="0">
                <a:latin typeface="Century Gothic" panose="020B0502020202020204" pitchFamily="34" charset="0"/>
                <a:cs typeface="Calibri"/>
              </a:rPr>
              <a:t>operational</a:t>
            </a:r>
            <a:r>
              <a:rPr sz="1200" spc="116" dirty="0">
                <a:latin typeface="Century Gothic" panose="020B0502020202020204" pitchFamily="34" charset="0"/>
                <a:cs typeface="Calibri"/>
              </a:rPr>
              <a:t> </a:t>
            </a:r>
            <a:r>
              <a:rPr sz="1200" spc="-28" dirty="0">
                <a:latin typeface="Century Gothic" panose="020B0502020202020204" pitchFamily="34" charset="0"/>
                <a:cs typeface="Calibri"/>
              </a:rPr>
              <a:t>tests</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18" dirty="0">
                <a:latin typeface="Century Gothic" panose="020B0502020202020204" pitchFamily="34" charset="0"/>
                <a:cs typeface="Calibri"/>
              </a:rPr>
              <a:t>Supervisor</a:t>
            </a:r>
            <a:r>
              <a:rPr sz="1200" spc="41" dirty="0">
                <a:latin typeface="Century Gothic" panose="020B0502020202020204" pitchFamily="34" charset="0"/>
                <a:cs typeface="Calibri"/>
              </a:rPr>
              <a:t> </a:t>
            </a:r>
            <a:r>
              <a:rPr sz="1200" spc="-8" dirty="0">
                <a:latin typeface="Century Gothic" panose="020B0502020202020204" pitchFamily="34" charset="0"/>
                <a:cs typeface="Calibri"/>
              </a:rPr>
              <a:t>menu</a:t>
            </a:r>
            <a:endParaRPr sz="1200" dirty="0">
              <a:latin typeface="Century Gothic" panose="020B0502020202020204" pitchFamily="34" charset="0"/>
              <a:cs typeface="Calibri"/>
            </a:endParaRPr>
          </a:p>
        </p:txBody>
      </p:sp>
      <p:sp>
        <p:nvSpPr>
          <p:cNvPr id="12" name="object 12"/>
          <p:cNvSpPr/>
          <p:nvPr/>
        </p:nvSpPr>
        <p:spPr>
          <a:xfrm>
            <a:off x="2057400" y="990600"/>
            <a:ext cx="3084225" cy="2454249"/>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2400" y="304800"/>
            <a:ext cx="5105400" cy="284822"/>
          </a:xfrm>
          <a:prstGeom prst="rect">
            <a:avLst/>
          </a:prstGeom>
        </p:spPr>
        <p:txBody>
          <a:bodyPr vert="horz" wrap="square" lIns="0" tIns="0" rIns="0" bIns="0" rtlCol="0">
            <a:spAutoFit/>
          </a:bodyPr>
          <a:lstStyle/>
          <a:p>
            <a:pPr marL="6531"/>
            <a:r>
              <a:rPr spc="100" dirty="0"/>
              <a:t>Quick </a:t>
            </a:r>
            <a:r>
              <a:rPr spc="80" dirty="0"/>
              <a:t>Access </a:t>
            </a:r>
            <a:r>
              <a:rPr spc="75" dirty="0"/>
              <a:t>Keys </a:t>
            </a:r>
            <a:r>
              <a:rPr spc="64" dirty="0"/>
              <a:t>(Second</a:t>
            </a:r>
            <a:r>
              <a:rPr spc="296" dirty="0"/>
              <a:t> </a:t>
            </a:r>
            <a:r>
              <a:rPr spc="72" dirty="0"/>
              <a:t>Group)</a:t>
            </a:r>
          </a:p>
        </p:txBody>
      </p:sp>
      <p:sp>
        <p:nvSpPr>
          <p:cNvPr id="9" name="object 9"/>
          <p:cNvSpPr txBox="1"/>
          <p:nvPr/>
        </p:nvSpPr>
        <p:spPr>
          <a:xfrm>
            <a:off x="304800" y="838200"/>
            <a:ext cx="1905000" cy="1391663"/>
          </a:xfrm>
          <a:prstGeom prst="rect">
            <a:avLst/>
          </a:prstGeom>
        </p:spPr>
        <p:txBody>
          <a:bodyPr vert="horz" wrap="square" lIns="0" tIns="0" rIns="0" bIns="0" rtlCol="0">
            <a:spAutoFit/>
          </a:bodyPr>
          <a:lstStyle/>
          <a:p>
            <a:pPr marL="6531"/>
            <a:r>
              <a:rPr sz="1400" b="1" spc="39" dirty="0">
                <a:latin typeface="Century Gothic" panose="020B0502020202020204" pitchFamily="34" charset="0"/>
                <a:cs typeface="Calibri"/>
              </a:rPr>
              <a:t>More/Back</a:t>
            </a:r>
            <a:r>
              <a:rPr sz="1400" b="1" spc="31" dirty="0">
                <a:latin typeface="Century Gothic" panose="020B0502020202020204" pitchFamily="34" charset="0"/>
                <a:cs typeface="Calibri"/>
              </a:rPr>
              <a:t> </a:t>
            </a:r>
            <a:r>
              <a:rPr sz="1400" b="1" spc="41" dirty="0">
                <a:latin typeface="Century Gothic" panose="020B0502020202020204" pitchFamily="34" charset="0"/>
                <a:cs typeface="Calibri"/>
              </a:rPr>
              <a:t>Key</a:t>
            </a:r>
            <a:endParaRPr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150212" indent="-146293">
              <a:lnSpc>
                <a:spcPct val="110000"/>
              </a:lnSpc>
              <a:buFont typeface="Arial"/>
              <a:buChar char="•"/>
              <a:tabLst>
                <a:tab pos="153151" algn="l"/>
              </a:tabLst>
            </a:pPr>
            <a:r>
              <a:rPr sz="1200" spc="15" dirty="0">
                <a:latin typeface="Century Gothic" panose="020B0502020202020204" pitchFamily="34" charset="0"/>
                <a:cs typeface="Calibri"/>
              </a:rPr>
              <a:t>Toggles </a:t>
            </a:r>
            <a:r>
              <a:rPr sz="1200" spc="5" dirty="0">
                <a:latin typeface="Century Gothic" panose="020B0502020202020204" pitchFamily="34" charset="0"/>
                <a:cs typeface="Calibri"/>
              </a:rPr>
              <a:t>between </a:t>
            </a:r>
            <a:r>
              <a:rPr sz="1200" spc="-8" dirty="0">
                <a:latin typeface="Century Gothic" panose="020B0502020202020204" pitchFamily="34" charset="0"/>
                <a:cs typeface="Calibri"/>
              </a:rPr>
              <a:t>two </a:t>
            </a:r>
            <a:r>
              <a:rPr sz="1200" spc="44" dirty="0">
                <a:latin typeface="Century Gothic" panose="020B0502020202020204" pitchFamily="34" charset="0"/>
                <a:cs typeface="Calibri"/>
              </a:rPr>
              <a:t>pages </a:t>
            </a:r>
            <a:r>
              <a:rPr sz="1200" dirty="0">
                <a:latin typeface="Century Gothic" panose="020B0502020202020204" pitchFamily="34" charset="0"/>
                <a:cs typeface="Calibri"/>
              </a:rPr>
              <a:t>of  </a:t>
            </a:r>
            <a:r>
              <a:rPr sz="1200" spc="41" dirty="0">
                <a:latin typeface="Century Gothic" panose="020B0502020202020204" pitchFamily="34" charset="0"/>
                <a:cs typeface="Calibri"/>
              </a:rPr>
              <a:t>Quick </a:t>
            </a:r>
            <a:r>
              <a:rPr sz="1200" spc="33" dirty="0">
                <a:latin typeface="Century Gothic" panose="020B0502020202020204" pitchFamily="34" charset="0"/>
                <a:cs typeface="Calibri"/>
              </a:rPr>
              <a:t>Access</a:t>
            </a:r>
            <a:r>
              <a:rPr sz="1200" spc="64" dirty="0">
                <a:latin typeface="Century Gothic" panose="020B0502020202020204" pitchFamily="34" charset="0"/>
                <a:cs typeface="Calibri"/>
              </a:rPr>
              <a:t> </a:t>
            </a:r>
            <a:r>
              <a:rPr sz="1200" spc="31" dirty="0">
                <a:latin typeface="Century Gothic" panose="020B0502020202020204" pitchFamily="34" charset="0"/>
                <a:cs typeface="Calibri"/>
              </a:rPr>
              <a:t>Keys</a:t>
            </a:r>
            <a:endParaRPr sz="1200"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31" dirty="0">
                <a:latin typeface="Century Gothic" panose="020B0502020202020204" pitchFamily="34" charset="0"/>
                <a:cs typeface="Calibri"/>
              </a:rPr>
              <a:t>Backs </a:t>
            </a:r>
            <a:r>
              <a:rPr sz="1200" spc="-23" dirty="0">
                <a:latin typeface="Century Gothic" panose="020B0502020202020204" pitchFamily="34" charset="0"/>
                <a:cs typeface="Calibri"/>
              </a:rPr>
              <a:t>out  </a:t>
            </a:r>
            <a:r>
              <a:rPr sz="1200" dirty="0">
                <a:latin typeface="Century Gothic" panose="020B0502020202020204" pitchFamily="34" charset="0"/>
                <a:cs typeface="Calibri"/>
              </a:rPr>
              <a:t>of </a:t>
            </a:r>
            <a:r>
              <a:rPr sz="1200" spc="41" dirty="0">
                <a:latin typeface="Century Gothic" panose="020B0502020202020204" pitchFamily="34" charset="0"/>
                <a:cs typeface="Calibri"/>
              </a:rPr>
              <a:t>Quick </a:t>
            </a:r>
            <a:r>
              <a:rPr sz="1200" spc="33" dirty="0">
                <a:latin typeface="Century Gothic" panose="020B0502020202020204" pitchFamily="34" charset="0"/>
                <a:cs typeface="Calibri"/>
              </a:rPr>
              <a:t>Access</a:t>
            </a:r>
            <a:r>
              <a:rPr sz="1200" spc="111" dirty="0">
                <a:latin typeface="Century Gothic" panose="020B0502020202020204" pitchFamily="34" charset="0"/>
                <a:cs typeface="Calibri"/>
              </a:rPr>
              <a:t> </a:t>
            </a:r>
            <a:r>
              <a:rPr sz="1200" spc="5" dirty="0">
                <a:latin typeface="Century Gothic" panose="020B0502020202020204" pitchFamily="34" charset="0"/>
                <a:cs typeface="Calibri"/>
              </a:rPr>
              <a:t>Menus</a:t>
            </a:r>
            <a:endParaRPr sz="1200" dirty="0">
              <a:latin typeface="Century Gothic" panose="020B0502020202020204" pitchFamily="34" charset="0"/>
              <a:cs typeface="Calibri"/>
            </a:endParaRPr>
          </a:p>
        </p:txBody>
      </p:sp>
      <p:sp>
        <p:nvSpPr>
          <p:cNvPr id="12" name="object 12"/>
          <p:cNvSpPr/>
          <p:nvPr/>
        </p:nvSpPr>
        <p:spPr>
          <a:xfrm>
            <a:off x="2209800" y="914400"/>
            <a:ext cx="3008024" cy="2682845"/>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76200"/>
            <a:ext cx="4937760" cy="640080"/>
          </a:xfrm>
          <a:prstGeom prst="rect">
            <a:avLst/>
          </a:prstGeom>
        </p:spPr>
        <p:txBody>
          <a:bodyPr vert="horz" wrap="square" lIns="0" tIns="0" rIns="0" bIns="0" rtlCol="0">
            <a:spAutoFit/>
          </a:bodyPr>
          <a:lstStyle/>
          <a:p>
            <a:pPr marL="41799"/>
            <a:r>
              <a:rPr lang="en-US" spc="49" dirty="0"/>
              <a:t>Energy Features</a:t>
            </a:r>
            <a:endParaRPr spc="111" dirty="0"/>
          </a:p>
        </p:txBody>
      </p:sp>
      <p:sp>
        <p:nvSpPr>
          <p:cNvPr id="5" name="object 5"/>
          <p:cNvSpPr txBox="1"/>
          <p:nvPr/>
        </p:nvSpPr>
        <p:spPr>
          <a:xfrm>
            <a:off x="381000" y="914400"/>
            <a:ext cx="1905000" cy="1403974"/>
          </a:xfrm>
          <a:prstGeom prst="rect">
            <a:avLst/>
          </a:prstGeom>
        </p:spPr>
        <p:txBody>
          <a:bodyPr vert="horz" wrap="square" lIns="0" tIns="0" rIns="0" bIns="0" rtlCol="0">
            <a:spAutoFit/>
          </a:bodyPr>
          <a:lstStyle/>
          <a:p>
            <a:pPr marL="6531" defTabSz="470239"/>
            <a:r>
              <a:rPr sz="1400" b="1" spc="10" dirty="0" smtClean="0">
                <a:solidFill>
                  <a:prstClr val="black"/>
                </a:solidFill>
                <a:latin typeface="Century Gothic" panose="020B0502020202020204" pitchFamily="34" charset="0"/>
                <a:cs typeface="Calibri"/>
              </a:rPr>
              <a:t>Hands-</a:t>
            </a:r>
            <a:r>
              <a:rPr lang="en-US" sz="1400" b="1" spc="10" dirty="0" smtClean="0">
                <a:solidFill>
                  <a:prstClr val="black"/>
                </a:solidFill>
                <a:latin typeface="Century Gothic" panose="020B0502020202020204" pitchFamily="34" charset="0"/>
                <a:cs typeface="Calibri"/>
              </a:rPr>
              <a:t>F</a:t>
            </a:r>
            <a:r>
              <a:rPr sz="1400" b="1" spc="10" dirty="0" smtClean="0">
                <a:solidFill>
                  <a:prstClr val="black"/>
                </a:solidFill>
                <a:latin typeface="Century Gothic" panose="020B0502020202020204" pitchFamily="34" charset="0"/>
                <a:cs typeface="Calibri"/>
              </a:rPr>
              <a:t>ree </a:t>
            </a:r>
            <a:r>
              <a:rPr sz="1400" b="1" spc="21" dirty="0">
                <a:solidFill>
                  <a:prstClr val="black"/>
                </a:solidFill>
                <a:latin typeface="Century Gothic" panose="020B0502020202020204" pitchFamily="34" charset="0"/>
                <a:cs typeface="Calibri"/>
              </a:rPr>
              <a:t>Therapy</a:t>
            </a:r>
            <a:r>
              <a:rPr sz="1400" b="1" spc="87" dirty="0">
                <a:solidFill>
                  <a:prstClr val="black"/>
                </a:solidFill>
                <a:latin typeface="Century Gothic" panose="020B0502020202020204" pitchFamily="34" charset="0"/>
                <a:cs typeface="Calibri"/>
              </a:rPr>
              <a:t> </a:t>
            </a:r>
            <a:r>
              <a:rPr sz="1400" b="1" spc="46" dirty="0">
                <a:solidFill>
                  <a:prstClr val="black"/>
                </a:solidFill>
                <a:latin typeface="Century Gothic" panose="020B0502020202020204" pitchFamily="34" charset="0"/>
                <a:cs typeface="Calibri"/>
              </a:rPr>
              <a:t>Cables</a:t>
            </a:r>
            <a:endParaRPr sz="1400" b="1" dirty="0">
              <a:solidFill>
                <a:prstClr val="black"/>
              </a:solidFill>
              <a:latin typeface="Century Gothic" panose="020B0502020202020204" pitchFamily="34" charset="0"/>
              <a:cs typeface="Calibri"/>
            </a:endParaRPr>
          </a:p>
          <a:p>
            <a:pPr defTabSz="470239">
              <a:spcBef>
                <a:spcPts val="21"/>
              </a:spcBef>
            </a:pPr>
            <a:endParaRPr sz="1200" dirty="0">
              <a:solidFill>
                <a:prstClr val="black"/>
              </a:solidFill>
              <a:latin typeface="Century Gothic" panose="020B0502020202020204" pitchFamily="34" charset="0"/>
              <a:cs typeface="Times New Roman"/>
            </a:endParaRPr>
          </a:p>
          <a:p>
            <a:pPr marL="153154" marR="28409" indent="-146623" defTabSz="470239">
              <a:lnSpc>
                <a:spcPct val="110000"/>
              </a:lnSpc>
              <a:buFont typeface="Arial"/>
              <a:buChar char="•"/>
              <a:tabLst>
                <a:tab pos="153154" algn="l"/>
              </a:tabLst>
            </a:pPr>
            <a:r>
              <a:rPr sz="1200" spc="15" dirty="0">
                <a:solidFill>
                  <a:prstClr val="black"/>
                </a:solidFill>
                <a:latin typeface="Century Gothic" panose="020B0502020202020204" pitchFamily="34" charset="0"/>
                <a:cs typeface="Calibri"/>
              </a:rPr>
              <a:t>Quick-disconnect </a:t>
            </a:r>
            <a:r>
              <a:rPr sz="1200" spc="-8" dirty="0">
                <a:solidFill>
                  <a:prstClr val="black"/>
                </a:solidFill>
                <a:latin typeface="Century Gothic" panose="020B0502020202020204" pitchFamily="34" charset="0"/>
                <a:cs typeface="Calibri"/>
              </a:rPr>
              <a:t>Multi-Function  </a:t>
            </a:r>
            <a:r>
              <a:rPr sz="1200" spc="33" dirty="0">
                <a:solidFill>
                  <a:prstClr val="black"/>
                </a:solidFill>
                <a:latin typeface="Century Gothic" panose="020B0502020202020204" pitchFamily="34" charset="0"/>
                <a:cs typeface="Calibri"/>
              </a:rPr>
              <a:t>cable</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28" dirty="0">
                <a:solidFill>
                  <a:prstClr val="black"/>
                </a:solidFill>
                <a:latin typeface="Century Gothic" panose="020B0502020202020204" pitchFamily="34" charset="0"/>
                <a:cs typeface="Calibri"/>
              </a:rPr>
              <a:t>Standard </a:t>
            </a:r>
            <a:r>
              <a:rPr sz="1200" spc="44" dirty="0">
                <a:solidFill>
                  <a:prstClr val="black"/>
                </a:solidFill>
                <a:latin typeface="Century Gothic" panose="020B0502020202020204" pitchFamily="34" charset="0"/>
                <a:cs typeface="Calibri"/>
              </a:rPr>
              <a:t>ZOLL </a:t>
            </a:r>
            <a:r>
              <a:rPr sz="1200" spc="64" dirty="0">
                <a:solidFill>
                  <a:prstClr val="black"/>
                </a:solidFill>
                <a:latin typeface="Century Gothic" panose="020B0502020202020204" pitchFamily="34" charset="0"/>
                <a:cs typeface="Calibri"/>
              </a:rPr>
              <a:t>MFC</a:t>
            </a:r>
            <a:r>
              <a:rPr sz="1200" spc="116" dirty="0">
                <a:solidFill>
                  <a:prstClr val="black"/>
                </a:solidFill>
                <a:latin typeface="Century Gothic" panose="020B0502020202020204" pitchFamily="34" charset="0"/>
                <a:cs typeface="Calibri"/>
              </a:rPr>
              <a:t> </a:t>
            </a:r>
            <a:r>
              <a:rPr sz="1200" spc="8" dirty="0">
                <a:solidFill>
                  <a:prstClr val="black"/>
                </a:solidFill>
                <a:latin typeface="Century Gothic" panose="020B0502020202020204" pitchFamily="34" charset="0"/>
                <a:cs typeface="Calibri"/>
              </a:rPr>
              <a:t>connection</a:t>
            </a:r>
            <a:endParaRPr sz="1200" dirty="0">
              <a:solidFill>
                <a:prstClr val="black"/>
              </a:solidFill>
              <a:latin typeface="Century Gothic" panose="020B0502020202020204" pitchFamily="34" charset="0"/>
              <a:cs typeface="Calibri"/>
            </a:endParaRPr>
          </a:p>
        </p:txBody>
      </p:sp>
      <p:sp>
        <p:nvSpPr>
          <p:cNvPr id="7" name="object 7"/>
          <p:cNvSpPr/>
          <p:nvPr/>
        </p:nvSpPr>
        <p:spPr>
          <a:xfrm>
            <a:off x="2362200" y="609600"/>
            <a:ext cx="2852571" cy="3043942"/>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Tree>
    <p:extLst>
      <p:ext uri="{BB962C8B-B14F-4D97-AF65-F5344CB8AC3E}">
        <p14:creationId xmlns:p14="http://schemas.microsoft.com/office/powerpoint/2010/main" val="3869657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2400" y="-152400"/>
            <a:ext cx="4937760" cy="640080"/>
          </a:xfrm>
          <a:prstGeom prst="rect">
            <a:avLst/>
          </a:prstGeom>
        </p:spPr>
        <p:txBody>
          <a:bodyPr vert="horz" wrap="square" lIns="0" tIns="0" rIns="0" bIns="0" rtlCol="0">
            <a:spAutoFit/>
          </a:bodyPr>
          <a:lstStyle/>
          <a:p>
            <a:pPr marL="41799"/>
            <a:r>
              <a:rPr spc="-31" dirty="0"/>
              <a:t>P</a:t>
            </a:r>
            <a:r>
              <a:rPr spc="-18" dirty="0"/>
              <a:t>r</a:t>
            </a:r>
            <a:r>
              <a:rPr spc="39" dirty="0"/>
              <a:t>e</a:t>
            </a:r>
            <a:r>
              <a:rPr spc="93" dirty="0"/>
              <a:t>pa</a:t>
            </a:r>
            <a:r>
              <a:rPr spc="67" dirty="0"/>
              <a:t>r</a:t>
            </a:r>
            <a:r>
              <a:rPr spc="26" dirty="0"/>
              <a:t>at</a:t>
            </a:r>
            <a:r>
              <a:rPr spc="8" dirty="0"/>
              <a:t>i</a:t>
            </a:r>
            <a:r>
              <a:rPr spc="62" dirty="0"/>
              <a:t>o</a:t>
            </a:r>
            <a:r>
              <a:rPr spc="3" dirty="0"/>
              <a:t>n</a:t>
            </a:r>
          </a:p>
        </p:txBody>
      </p:sp>
      <p:sp>
        <p:nvSpPr>
          <p:cNvPr id="7" name="object 7"/>
          <p:cNvSpPr txBox="1"/>
          <p:nvPr/>
        </p:nvSpPr>
        <p:spPr>
          <a:xfrm>
            <a:off x="381000" y="838200"/>
            <a:ext cx="1905000" cy="1744067"/>
          </a:xfrm>
          <a:prstGeom prst="rect">
            <a:avLst/>
          </a:prstGeom>
        </p:spPr>
        <p:txBody>
          <a:bodyPr vert="horz" wrap="square" lIns="0" tIns="0" rIns="0" bIns="0" rtlCol="0">
            <a:spAutoFit/>
          </a:bodyPr>
          <a:lstStyle/>
          <a:p>
            <a:pPr marL="6531" defTabSz="470239"/>
            <a:r>
              <a:rPr sz="1400" b="1" spc="18" dirty="0">
                <a:solidFill>
                  <a:prstClr val="black"/>
                </a:solidFill>
                <a:latin typeface="Century Gothic" panose="020B0502020202020204" pitchFamily="34" charset="0"/>
                <a:cs typeface="Calibri"/>
              </a:rPr>
              <a:t>Readiness</a:t>
            </a:r>
            <a:r>
              <a:rPr sz="1400" b="1" spc="41" dirty="0">
                <a:solidFill>
                  <a:prstClr val="black"/>
                </a:solidFill>
                <a:latin typeface="Century Gothic" panose="020B0502020202020204" pitchFamily="34" charset="0"/>
                <a:cs typeface="Calibri"/>
              </a:rPr>
              <a:t> </a:t>
            </a:r>
            <a:r>
              <a:rPr sz="1400" b="1" spc="15" dirty="0">
                <a:solidFill>
                  <a:prstClr val="black"/>
                </a:solidFill>
                <a:latin typeface="Century Gothic" panose="020B0502020202020204" pitchFamily="34" charset="0"/>
                <a:cs typeface="Calibri"/>
              </a:rPr>
              <a:t>Plan</a:t>
            </a:r>
            <a:endParaRPr sz="1400" b="1" dirty="0">
              <a:solidFill>
                <a:prstClr val="black"/>
              </a:solidFill>
              <a:latin typeface="Century Gothic" panose="020B0502020202020204" pitchFamily="34" charset="0"/>
              <a:cs typeface="Calibri"/>
            </a:endParaRPr>
          </a:p>
          <a:p>
            <a:pPr defTabSz="470239"/>
            <a:endParaRPr sz="1200" dirty="0">
              <a:solidFill>
                <a:prstClr val="black"/>
              </a:solidFill>
              <a:latin typeface="Century Gothic" panose="020B0502020202020204" pitchFamily="34" charset="0"/>
              <a:cs typeface="Times New Roman"/>
            </a:endParaRPr>
          </a:p>
          <a:p>
            <a:pPr marL="152828" indent="-146297" defTabSz="470239">
              <a:spcBef>
                <a:spcPts val="3"/>
              </a:spcBef>
              <a:buFont typeface="Arial"/>
              <a:buChar char="•"/>
              <a:tabLst>
                <a:tab pos="153154" algn="l"/>
              </a:tabLst>
            </a:pPr>
            <a:r>
              <a:rPr sz="1200" spc="23" dirty="0">
                <a:solidFill>
                  <a:prstClr val="black"/>
                </a:solidFill>
                <a:latin typeface="Century Gothic" panose="020B0502020202020204" pitchFamily="34" charset="0"/>
                <a:cs typeface="Calibri"/>
              </a:rPr>
              <a:t>Place </a:t>
            </a:r>
            <a:r>
              <a:rPr sz="1200" spc="33" dirty="0">
                <a:solidFill>
                  <a:prstClr val="black"/>
                </a:solidFill>
                <a:latin typeface="Century Gothic" panose="020B0502020202020204" pitchFamily="34" charset="0"/>
                <a:cs typeface="Calibri"/>
              </a:rPr>
              <a:t>X </a:t>
            </a:r>
            <a:r>
              <a:rPr sz="1200" spc="21" dirty="0">
                <a:solidFill>
                  <a:prstClr val="black"/>
                </a:solidFill>
                <a:latin typeface="Century Gothic" panose="020B0502020202020204" pitchFamily="34" charset="0"/>
                <a:cs typeface="Calibri"/>
              </a:rPr>
              <a:t>Series </a:t>
            </a:r>
            <a:r>
              <a:rPr sz="1200" spc="-5" dirty="0">
                <a:solidFill>
                  <a:prstClr val="black"/>
                </a:solidFill>
                <a:latin typeface="Century Gothic" panose="020B0502020202020204" pitchFamily="34" charset="0"/>
                <a:cs typeface="Calibri"/>
              </a:rPr>
              <a:t>next </a:t>
            </a:r>
            <a:r>
              <a:rPr sz="1200" spc="-26" dirty="0">
                <a:solidFill>
                  <a:prstClr val="black"/>
                </a:solidFill>
                <a:latin typeface="Century Gothic" panose="020B0502020202020204" pitchFamily="34" charset="0"/>
                <a:cs typeface="Calibri"/>
              </a:rPr>
              <a:t>to </a:t>
            </a:r>
            <a:r>
              <a:rPr sz="1200" spc="75" dirty="0">
                <a:solidFill>
                  <a:prstClr val="black"/>
                </a:solidFill>
                <a:latin typeface="Century Gothic" panose="020B0502020202020204" pitchFamily="34" charset="0"/>
                <a:cs typeface="Calibri"/>
              </a:rPr>
              <a:t> </a:t>
            </a:r>
            <a:r>
              <a:rPr sz="1200" dirty="0">
                <a:solidFill>
                  <a:prstClr val="black"/>
                </a:solidFill>
                <a:latin typeface="Century Gothic" panose="020B0502020202020204" pitchFamily="34" charset="0"/>
                <a:cs typeface="Calibri"/>
              </a:rPr>
              <a:t>patient</a:t>
            </a:r>
          </a:p>
          <a:p>
            <a:pPr marL="152828" indent="-146297" defTabSz="470239">
              <a:spcBef>
                <a:spcPts val="98"/>
              </a:spcBef>
              <a:buFont typeface="Arial"/>
              <a:buChar char="•"/>
              <a:tabLst>
                <a:tab pos="153154" algn="l"/>
              </a:tabLst>
            </a:pPr>
            <a:r>
              <a:rPr sz="1200" spc="41" dirty="0">
                <a:solidFill>
                  <a:prstClr val="black"/>
                </a:solidFill>
                <a:latin typeface="Century Gothic" panose="020B0502020202020204" pitchFamily="34" charset="0"/>
                <a:cs typeface="Calibri"/>
              </a:rPr>
              <a:t>Check </a:t>
            </a:r>
            <a:r>
              <a:rPr sz="1200" spc="13" dirty="0">
                <a:solidFill>
                  <a:prstClr val="black"/>
                </a:solidFill>
                <a:latin typeface="Century Gothic" panose="020B0502020202020204" pitchFamily="34" charset="0"/>
                <a:cs typeface="Calibri"/>
              </a:rPr>
              <a:t>RFU</a:t>
            </a:r>
            <a:r>
              <a:rPr sz="1200" spc="72" dirty="0">
                <a:solidFill>
                  <a:prstClr val="black"/>
                </a:solidFill>
                <a:latin typeface="Century Gothic" panose="020B0502020202020204" pitchFamily="34" charset="0"/>
                <a:cs typeface="Calibri"/>
              </a:rPr>
              <a:t> </a:t>
            </a:r>
            <a:r>
              <a:rPr sz="1200" spc="10" dirty="0">
                <a:solidFill>
                  <a:prstClr val="black"/>
                </a:solidFill>
                <a:latin typeface="Century Gothic" panose="020B0502020202020204" pitchFamily="34" charset="0"/>
                <a:cs typeface="Calibri"/>
              </a:rPr>
              <a:t>symbol</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21" dirty="0">
                <a:solidFill>
                  <a:prstClr val="black"/>
                </a:solidFill>
                <a:latin typeface="Century Gothic" panose="020B0502020202020204" pitchFamily="34" charset="0"/>
                <a:cs typeface="Calibri"/>
              </a:rPr>
              <a:t>Turn </a:t>
            </a:r>
            <a:r>
              <a:rPr sz="1200" spc="13" dirty="0">
                <a:solidFill>
                  <a:prstClr val="black"/>
                </a:solidFill>
                <a:latin typeface="Century Gothic" panose="020B0502020202020204" pitchFamily="34" charset="0"/>
                <a:cs typeface="Calibri"/>
              </a:rPr>
              <a:t>on</a:t>
            </a:r>
            <a:r>
              <a:rPr sz="1200" spc="113" dirty="0">
                <a:solidFill>
                  <a:prstClr val="black"/>
                </a:solidFill>
                <a:latin typeface="Century Gothic" panose="020B0502020202020204" pitchFamily="34" charset="0"/>
                <a:cs typeface="Calibri"/>
              </a:rPr>
              <a:t> </a:t>
            </a:r>
            <a:r>
              <a:rPr sz="1200" spc="23" dirty="0">
                <a:solidFill>
                  <a:prstClr val="black"/>
                </a:solidFill>
                <a:latin typeface="Century Gothic" panose="020B0502020202020204" pitchFamily="34" charset="0"/>
                <a:cs typeface="Calibri"/>
              </a:rPr>
              <a:t>device</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54" dirty="0">
                <a:solidFill>
                  <a:prstClr val="black"/>
                </a:solidFill>
                <a:latin typeface="Century Gothic" panose="020B0502020202020204" pitchFamily="34" charset="0"/>
                <a:cs typeface="Calibri"/>
              </a:rPr>
              <a:t>Open </a:t>
            </a:r>
            <a:r>
              <a:rPr sz="1200" spc="8" dirty="0">
                <a:solidFill>
                  <a:prstClr val="black"/>
                </a:solidFill>
                <a:latin typeface="Century Gothic" panose="020B0502020202020204" pitchFamily="34" charset="0"/>
                <a:cs typeface="Calibri"/>
              </a:rPr>
              <a:t>or </a:t>
            </a:r>
            <a:r>
              <a:rPr sz="1200" spc="3" dirty="0">
                <a:solidFill>
                  <a:prstClr val="black"/>
                </a:solidFill>
                <a:latin typeface="Century Gothic" panose="020B0502020202020204" pitchFamily="34" charset="0"/>
                <a:cs typeface="Calibri"/>
              </a:rPr>
              <a:t>remove</a:t>
            </a:r>
            <a:r>
              <a:rPr sz="1200" spc="98" dirty="0">
                <a:solidFill>
                  <a:prstClr val="black"/>
                </a:solidFill>
                <a:latin typeface="Century Gothic" panose="020B0502020202020204" pitchFamily="34" charset="0"/>
                <a:cs typeface="Calibri"/>
              </a:rPr>
              <a:t> </a:t>
            </a:r>
            <a:r>
              <a:rPr sz="1200" spc="-10" dirty="0">
                <a:solidFill>
                  <a:prstClr val="black"/>
                </a:solidFill>
                <a:latin typeface="Century Gothic" panose="020B0502020202020204" pitchFamily="34" charset="0"/>
                <a:cs typeface="Calibri"/>
              </a:rPr>
              <a:t>shirt</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8" dirty="0">
                <a:solidFill>
                  <a:prstClr val="black"/>
                </a:solidFill>
                <a:latin typeface="Century Gothic" panose="020B0502020202020204" pitchFamily="34" charset="0"/>
                <a:cs typeface="Calibri"/>
              </a:rPr>
              <a:t>Attach </a:t>
            </a:r>
            <a:r>
              <a:rPr sz="1200" spc="10" dirty="0">
                <a:solidFill>
                  <a:prstClr val="black"/>
                </a:solidFill>
                <a:latin typeface="Century Gothic" panose="020B0502020202020204" pitchFamily="34" charset="0"/>
                <a:cs typeface="Calibri"/>
              </a:rPr>
              <a:t>therapy</a:t>
            </a:r>
            <a:r>
              <a:rPr sz="1200" spc="121" dirty="0">
                <a:solidFill>
                  <a:prstClr val="black"/>
                </a:solidFill>
                <a:latin typeface="Century Gothic" panose="020B0502020202020204" pitchFamily="34" charset="0"/>
                <a:cs typeface="Calibri"/>
              </a:rPr>
              <a:t> </a:t>
            </a:r>
            <a:r>
              <a:rPr sz="1200" spc="5" dirty="0">
                <a:solidFill>
                  <a:prstClr val="black"/>
                </a:solidFill>
                <a:latin typeface="Century Gothic" panose="020B0502020202020204" pitchFamily="34" charset="0"/>
                <a:cs typeface="Calibri"/>
              </a:rPr>
              <a:t>electrodes</a:t>
            </a:r>
            <a:endParaRPr sz="1200" dirty="0">
              <a:solidFill>
                <a:prstClr val="black"/>
              </a:solidFill>
              <a:latin typeface="Century Gothic" panose="020B0502020202020204" pitchFamily="34" charset="0"/>
              <a:cs typeface="Calibri"/>
            </a:endParaRPr>
          </a:p>
        </p:txBody>
      </p:sp>
      <p:grpSp>
        <p:nvGrpSpPr>
          <p:cNvPr id="16" name="Group 15"/>
          <p:cNvGrpSpPr/>
          <p:nvPr/>
        </p:nvGrpSpPr>
        <p:grpSpPr>
          <a:xfrm>
            <a:off x="2438400" y="762000"/>
            <a:ext cx="2675868" cy="2931279"/>
            <a:chOff x="3276600" y="1752600"/>
            <a:chExt cx="1837668" cy="1940679"/>
          </a:xfrm>
        </p:grpSpPr>
        <p:grpSp>
          <p:nvGrpSpPr>
            <p:cNvPr id="15" name="Group 14"/>
            <p:cNvGrpSpPr/>
            <p:nvPr/>
          </p:nvGrpSpPr>
          <p:grpSpPr>
            <a:xfrm>
              <a:off x="3276600" y="1752600"/>
              <a:ext cx="1837668" cy="1940679"/>
              <a:chOff x="2895600" y="1219200"/>
              <a:chExt cx="1837668" cy="1940679"/>
            </a:xfrm>
          </p:grpSpPr>
          <p:sp>
            <p:nvSpPr>
              <p:cNvPr id="9" name="object 9"/>
              <p:cNvSpPr/>
              <p:nvPr/>
            </p:nvSpPr>
            <p:spPr>
              <a:xfrm>
                <a:off x="2895600" y="1219200"/>
                <a:ext cx="1837668" cy="1940679"/>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
            <p:nvSpPr>
              <p:cNvPr id="10" name="object 10"/>
              <p:cNvSpPr/>
              <p:nvPr/>
            </p:nvSpPr>
            <p:spPr>
              <a:xfrm>
                <a:off x="3961181" y="1610651"/>
                <a:ext cx="287643" cy="277455"/>
              </a:xfrm>
              <a:prstGeom prst="rect">
                <a:avLst/>
              </a:prstGeom>
              <a:blipFill>
                <a:blip r:embed="rId4" cstate="print"/>
                <a:stretch>
                  <a:fillRect/>
                </a:stretch>
              </a:blipFill>
            </p:spPr>
            <p:txBody>
              <a:bodyPr wrap="square" lIns="0" tIns="0" rIns="0" bIns="0" rtlCol="0"/>
              <a:lstStyle/>
              <a:p>
                <a:pPr defTabSz="470239"/>
                <a:endParaRPr sz="926">
                  <a:solidFill>
                    <a:prstClr val="black"/>
                  </a:solidFill>
                </a:endParaRPr>
              </a:p>
            </p:txBody>
          </p:sp>
        </p:grpSp>
        <p:sp>
          <p:nvSpPr>
            <p:cNvPr id="11" name="object 11"/>
            <p:cNvSpPr/>
            <p:nvPr/>
          </p:nvSpPr>
          <p:spPr>
            <a:xfrm>
              <a:off x="4369360" y="2169608"/>
              <a:ext cx="235131" cy="225987"/>
            </a:xfrm>
            <a:custGeom>
              <a:avLst/>
              <a:gdLst/>
              <a:ahLst/>
              <a:cxnLst/>
              <a:rect l="l" t="t" r="r" b="b"/>
              <a:pathLst>
                <a:path w="457200" h="439419">
                  <a:moveTo>
                    <a:pt x="0" y="219417"/>
                  </a:moveTo>
                  <a:lnTo>
                    <a:pt x="4644" y="175196"/>
                  </a:lnTo>
                  <a:lnTo>
                    <a:pt x="17964" y="134009"/>
                  </a:lnTo>
                  <a:lnTo>
                    <a:pt x="39041" y="96738"/>
                  </a:lnTo>
                  <a:lnTo>
                    <a:pt x="66955" y="64265"/>
                  </a:lnTo>
                  <a:lnTo>
                    <a:pt x="100788" y="37472"/>
                  </a:lnTo>
                  <a:lnTo>
                    <a:pt x="139619" y="17242"/>
                  </a:lnTo>
                  <a:lnTo>
                    <a:pt x="182529" y="4457"/>
                  </a:lnTo>
                  <a:lnTo>
                    <a:pt x="228600" y="0"/>
                  </a:lnTo>
                  <a:lnTo>
                    <a:pt x="274670" y="4457"/>
                  </a:lnTo>
                  <a:lnTo>
                    <a:pt x="317580" y="17242"/>
                  </a:lnTo>
                  <a:lnTo>
                    <a:pt x="356411" y="37472"/>
                  </a:lnTo>
                  <a:lnTo>
                    <a:pt x="390244" y="64265"/>
                  </a:lnTo>
                  <a:lnTo>
                    <a:pt x="418158" y="96738"/>
                  </a:lnTo>
                  <a:lnTo>
                    <a:pt x="439235" y="134009"/>
                  </a:lnTo>
                  <a:lnTo>
                    <a:pt x="452555" y="175196"/>
                  </a:lnTo>
                  <a:lnTo>
                    <a:pt x="457200" y="219417"/>
                  </a:lnTo>
                  <a:lnTo>
                    <a:pt x="452555" y="263638"/>
                  </a:lnTo>
                  <a:lnTo>
                    <a:pt x="439235" y="304826"/>
                  </a:lnTo>
                  <a:lnTo>
                    <a:pt x="418158" y="342097"/>
                  </a:lnTo>
                  <a:lnTo>
                    <a:pt x="390244" y="374570"/>
                  </a:lnTo>
                  <a:lnTo>
                    <a:pt x="356411" y="401363"/>
                  </a:lnTo>
                  <a:lnTo>
                    <a:pt x="317580" y="421593"/>
                  </a:lnTo>
                  <a:lnTo>
                    <a:pt x="274670" y="434378"/>
                  </a:lnTo>
                  <a:lnTo>
                    <a:pt x="228600" y="438835"/>
                  </a:lnTo>
                  <a:lnTo>
                    <a:pt x="182529" y="434378"/>
                  </a:lnTo>
                  <a:lnTo>
                    <a:pt x="139619" y="421593"/>
                  </a:lnTo>
                  <a:lnTo>
                    <a:pt x="100788" y="401363"/>
                  </a:lnTo>
                  <a:lnTo>
                    <a:pt x="66955" y="374570"/>
                  </a:lnTo>
                  <a:lnTo>
                    <a:pt x="39041" y="342097"/>
                  </a:lnTo>
                  <a:lnTo>
                    <a:pt x="17964" y="304826"/>
                  </a:lnTo>
                  <a:lnTo>
                    <a:pt x="4644" y="263638"/>
                  </a:lnTo>
                  <a:lnTo>
                    <a:pt x="0" y="219417"/>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grpSp>
    </p:spTree>
    <p:extLst>
      <p:ext uri="{BB962C8B-B14F-4D97-AF65-F5344CB8AC3E}">
        <p14:creationId xmlns:p14="http://schemas.microsoft.com/office/powerpoint/2010/main" val="1813886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52400" y="304800"/>
            <a:ext cx="3724874" cy="284822"/>
          </a:xfrm>
          <a:prstGeom prst="rect">
            <a:avLst/>
          </a:prstGeom>
        </p:spPr>
        <p:txBody>
          <a:bodyPr vert="horz" wrap="square" lIns="0" tIns="0" rIns="0" bIns="0" rtlCol="0">
            <a:spAutoFit/>
          </a:bodyPr>
          <a:lstStyle/>
          <a:p>
            <a:pPr marL="6531"/>
            <a:r>
              <a:rPr lang="en-US" spc="100" dirty="0"/>
              <a:t>Synchronized Cardioversion</a:t>
            </a:r>
            <a:endParaRPr spc="72" dirty="0"/>
          </a:p>
        </p:txBody>
      </p:sp>
      <p:sp>
        <p:nvSpPr>
          <p:cNvPr id="9" name="object 9"/>
          <p:cNvSpPr txBox="1"/>
          <p:nvPr/>
        </p:nvSpPr>
        <p:spPr>
          <a:xfrm>
            <a:off x="381000" y="914400"/>
            <a:ext cx="2362200" cy="1822037"/>
          </a:xfrm>
          <a:prstGeom prst="rect">
            <a:avLst/>
          </a:prstGeom>
        </p:spPr>
        <p:txBody>
          <a:bodyPr vert="horz" wrap="square" lIns="0" tIns="0" rIns="0" bIns="0" rtlCol="0">
            <a:spAutoFit/>
          </a:bodyPr>
          <a:lstStyle/>
          <a:p>
            <a:pPr marL="6531"/>
            <a:r>
              <a:rPr lang="en-US" sz="1400" b="1" spc="36" dirty="0">
                <a:latin typeface="Century Gothic" panose="020B0502020202020204" pitchFamily="34" charset="0"/>
                <a:cs typeface="Calibri"/>
                <a:hlinkClick r:id="rId3" action="ppaction://hlinkpres?slideindex=1&amp;slidetitle="/>
              </a:rPr>
              <a:t>Sync</a:t>
            </a:r>
            <a:r>
              <a:rPr lang="en-US" sz="1400" b="1" spc="39" dirty="0">
                <a:latin typeface="Century Gothic" panose="020B0502020202020204" pitchFamily="34" charset="0"/>
                <a:cs typeface="Calibri"/>
                <a:hlinkClick r:id="rId3" action="ppaction://hlinkpres?slideindex=1&amp;slidetitle="/>
              </a:rPr>
              <a:t> </a:t>
            </a:r>
            <a:r>
              <a:rPr lang="en-US" sz="1400" b="1" spc="41" dirty="0">
                <a:latin typeface="Century Gothic" panose="020B0502020202020204" pitchFamily="34" charset="0"/>
                <a:cs typeface="Calibri"/>
                <a:hlinkClick r:id="rId3" action="ppaction://hlinkpres?slideindex=1&amp;slidetitle="/>
              </a:rPr>
              <a:t>Key</a:t>
            </a:r>
            <a:endParaRPr lang="en-US" sz="1400" b="1" dirty="0">
              <a:latin typeface="Century Gothic" panose="020B0502020202020204" pitchFamily="34" charset="0"/>
              <a:cs typeface="Calibri"/>
            </a:endParaRPr>
          </a:p>
          <a:p>
            <a:pPr>
              <a:spcBef>
                <a:spcPts val="21"/>
              </a:spcBef>
            </a:pPr>
            <a:endParaRPr sz="1200" dirty="0">
              <a:latin typeface="Century Gothic" panose="020B0502020202020204" pitchFamily="34" charset="0"/>
              <a:cs typeface="Times New Roman"/>
            </a:endParaRPr>
          </a:p>
          <a:p>
            <a:pPr marL="152824" marR="2612" indent="-146293">
              <a:lnSpc>
                <a:spcPct val="110000"/>
              </a:lnSpc>
              <a:buFont typeface="Arial"/>
              <a:buChar char="•"/>
              <a:tabLst>
                <a:tab pos="153151" algn="l"/>
              </a:tabLst>
            </a:pPr>
            <a:r>
              <a:rPr sz="1200" spc="13" dirty="0">
                <a:latin typeface="Century Gothic" panose="020B0502020202020204" pitchFamily="34" charset="0"/>
                <a:cs typeface="Calibri"/>
              </a:rPr>
              <a:t>Activates </a:t>
            </a:r>
            <a:r>
              <a:rPr sz="1200" spc="39" dirty="0">
                <a:latin typeface="Century Gothic" panose="020B0502020202020204" pitchFamily="34" charset="0"/>
                <a:cs typeface="Calibri"/>
              </a:rPr>
              <a:t>and </a:t>
            </a:r>
            <a:r>
              <a:rPr sz="1200" spc="13" dirty="0">
                <a:latin typeface="Century Gothic" panose="020B0502020202020204" pitchFamily="34" charset="0"/>
                <a:cs typeface="Calibri"/>
              </a:rPr>
              <a:t>deactivates  </a:t>
            </a:r>
            <a:r>
              <a:rPr sz="1200" spc="21" dirty="0">
                <a:latin typeface="Century Gothic" panose="020B0502020202020204" pitchFamily="34" charset="0"/>
                <a:cs typeface="Calibri"/>
              </a:rPr>
              <a:t>synchronized</a:t>
            </a:r>
            <a:r>
              <a:rPr sz="1200" spc="64" dirty="0">
                <a:latin typeface="Century Gothic" panose="020B0502020202020204" pitchFamily="34" charset="0"/>
                <a:cs typeface="Calibri"/>
              </a:rPr>
              <a:t> </a:t>
            </a:r>
            <a:r>
              <a:rPr sz="1200" spc="21" dirty="0">
                <a:latin typeface="Century Gothic" panose="020B0502020202020204" pitchFamily="34" charset="0"/>
                <a:cs typeface="Calibri"/>
              </a:rPr>
              <a:t>cardioversion</a:t>
            </a:r>
            <a:endParaRPr lang="en-US" sz="1200" spc="21" dirty="0">
              <a:latin typeface="Century Gothic" panose="020B0502020202020204" pitchFamily="34" charset="0"/>
              <a:cs typeface="Calibri"/>
            </a:endParaRPr>
          </a:p>
          <a:p>
            <a:pPr marL="152824" marR="2612" indent="-146293">
              <a:lnSpc>
                <a:spcPct val="110000"/>
              </a:lnSpc>
              <a:buFont typeface="Arial"/>
              <a:buChar char="•"/>
              <a:tabLst>
                <a:tab pos="153151" algn="l"/>
              </a:tabLst>
            </a:pPr>
            <a:r>
              <a:rPr lang="en-US" sz="1200" spc="21" dirty="0">
                <a:latin typeface="Century Gothic" panose="020B0502020202020204" pitchFamily="34" charset="0"/>
                <a:cs typeface="Calibri"/>
              </a:rPr>
              <a:t>Denotes R Wave with yellow dot</a:t>
            </a:r>
          </a:p>
          <a:p>
            <a:pPr marL="152824" marR="2612" indent="-146293">
              <a:lnSpc>
                <a:spcPct val="110000"/>
              </a:lnSpc>
              <a:buFont typeface="Arial"/>
              <a:buChar char="•"/>
              <a:tabLst>
                <a:tab pos="153151" algn="l"/>
              </a:tabLst>
            </a:pPr>
            <a:r>
              <a:rPr lang="en-US" sz="1200" spc="21" dirty="0">
                <a:latin typeface="Century Gothic" panose="020B0502020202020204" pitchFamily="34" charset="0"/>
                <a:cs typeface="Calibri"/>
              </a:rPr>
              <a:t>Confirms sync mode with “S” above every R wave recognition</a:t>
            </a:r>
            <a:endParaRPr sz="1200" dirty="0">
              <a:latin typeface="Century Gothic" panose="020B0502020202020204" pitchFamily="34" charset="0"/>
              <a:cs typeface="Calibri"/>
            </a:endParaRPr>
          </a:p>
        </p:txBody>
      </p:sp>
      <p:sp>
        <p:nvSpPr>
          <p:cNvPr id="11" name="object 11"/>
          <p:cNvSpPr/>
          <p:nvPr/>
        </p:nvSpPr>
        <p:spPr>
          <a:xfrm>
            <a:off x="3200400" y="685800"/>
            <a:ext cx="1524000" cy="3002365"/>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76200"/>
            <a:ext cx="4937760" cy="640080"/>
          </a:xfrm>
          <a:prstGeom prst="rect">
            <a:avLst/>
          </a:prstGeom>
        </p:spPr>
        <p:txBody>
          <a:bodyPr vert="horz" wrap="square" lIns="0" tIns="0" rIns="0" bIns="0" rtlCol="0">
            <a:spAutoFit/>
          </a:bodyPr>
          <a:lstStyle/>
          <a:p>
            <a:pPr marL="41799"/>
            <a:r>
              <a:rPr spc="113" dirty="0"/>
              <a:t>D</a:t>
            </a:r>
            <a:r>
              <a:rPr spc="39" dirty="0"/>
              <a:t>e</a:t>
            </a:r>
            <a:r>
              <a:rPr spc="-62" dirty="0"/>
              <a:t>f</a:t>
            </a:r>
            <a:r>
              <a:rPr spc="58" dirty="0"/>
              <a:t>i</a:t>
            </a:r>
            <a:r>
              <a:rPr spc="41" dirty="0"/>
              <a:t>b</a:t>
            </a:r>
            <a:r>
              <a:rPr spc="28" dirty="0"/>
              <a:t>r</a:t>
            </a:r>
            <a:r>
              <a:rPr spc="58" dirty="0"/>
              <a:t>i</a:t>
            </a:r>
            <a:r>
              <a:rPr spc="-13" dirty="0"/>
              <a:t>l</a:t>
            </a:r>
            <a:r>
              <a:rPr spc="15" dirty="0"/>
              <a:t>lat</a:t>
            </a:r>
            <a:r>
              <a:rPr spc="5" dirty="0"/>
              <a:t>i</a:t>
            </a:r>
            <a:r>
              <a:rPr spc="62" dirty="0"/>
              <a:t>o</a:t>
            </a:r>
            <a:r>
              <a:rPr spc="3" dirty="0"/>
              <a:t>n</a:t>
            </a:r>
          </a:p>
        </p:txBody>
      </p:sp>
      <p:sp>
        <p:nvSpPr>
          <p:cNvPr id="4" name="object 4"/>
          <p:cNvSpPr/>
          <p:nvPr/>
        </p:nvSpPr>
        <p:spPr>
          <a:xfrm>
            <a:off x="698046" y="1031965"/>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pPr defTabSz="470239"/>
            <a:endParaRPr sz="926">
              <a:solidFill>
                <a:prstClr val="black"/>
              </a:solidFill>
            </a:endParaRPr>
          </a:p>
        </p:txBody>
      </p:sp>
      <p:sp>
        <p:nvSpPr>
          <p:cNvPr id="5" name="object 5"/>
          <p:cNvSpPr txBox="1"/>
          <p:nvPr/>
        </p:nvSpPr>
        <p:spPr>
          <a:xfrm>
            <a:off x="304800" y="838200"/>
            <a:ext cx="1676400" cy="2487348"/>
          </a:xfrm>
          <a:prstGeom prst="rect">
            <a:avLst/>
          </a:prstGeom>
        </p:spPr>
        <p:txBody>
          <a:bodyPr vert="horz" wrap="square" lIns="0" tIns="0" rIns="0" bIns="0" rtlCol="0">
            <a:spAutoFit/>
          </a:bodyPr>
          <a:lstStyle/>
          <a:p>
            <a:pPr marL="6531" defTabSz="470239"/>
            <a:r>
              <a:rPr sz="1200" b="1" spc="33" dirty="0">
                <a:solidFill>
                  <a:prstClr val="black"/>
                </a:solidFill>
                <a:latin typeface="Century Gothic" panose="020B0502020202020204" pitchFamily="34" charset="0"/>
                <a:cs typeface="Calibri"/>
              </a:rPr>
              <a:t>X </a:t>
            </a:r>
            <a:r>
              <a:rPr sz="1200" b="1" spc="21" dirty="0">
                <a:solidFill>
                  <a:prstClr val="black"/>
                </a:solidFill>
                <a:latin typeface="Century Gothic" panose="020B0502020202020204" pitchFamily="34" charset="0"/>
                <a:cs typeface="Calibri"/>
              </a:rPr>
              <a:t>Series </a:t>
            </a:r>
            <a:r>
              <a:rPr sz="1200" b="1" spc="10" dirty="0">
                <a:solidFill>
                  <a:prstClr val="black"/>
                </a:solidFill>
                <a:latin typeface="Century Gothic" panose="020B0502020202020204" pitchFamily="34" charset="0"/>
                <a:cs typeface="Calibri"/>
              </a:rPr>
              <a:t>Defibrillation</a:t>
            </a:r>
            <a:r>
              <a:rPr sz="1200" b="1" spc="139" dirty="0">
                <a:solidFill>
                  <a:prstClr val="black"/>
                </a:solidFill>
                <a:latin typeface="Century Gothic" panose="020B0502020202020204" pitchFamily="34" charset="0"/>
                <a:cs typeface="Calibri"/>
              </a:rPr>
              <a:t> </a:t>
            </a:r>
            <a:r>
              <a:rPr sz="1200" b="1" spc="26" dirty="0">
                <a:solidFill>
                  <a:prstClr val="black"/>
                </a:solidFill>
                <a:latin typeface="Century Gothic" panose="020B0502020202020204" pitchFamily="34" charset="0"/>
                <a:cs typeface="Calibri"/>
              </a:rPr>
              <a:t>Options</a:t>
            </a:r>
            <a:endParaRPr sz="1200" b="1" dirty="0">
              <a:solidFill>
                <a:prstClr val="black"/>
              </a:solidFill>
              <a:latin typeface="Century Gothic" panose="020B0502020202020204" pitchFamily="34" charset="0"/>
              <a:cs typeface="Calibri"/>
            </a:endParaRPr>
          </a:p>
          <a:p>
            <a:pPr defTabSz="470239"/>
            <a:endParaRPr sz="1200" dirty="0">
              <a:solidFill>
                <a:prstClr val="black"/>
              </a:solidFill>
              <a:latin typeface="Century Gothic" panose="020B0502020202020204" pitchFamily="34" charset="0"/>
              <a:cs typeface="Times New Roman"/>
            </a:endParaRPr>
          </a:p>
          <a:p>
            <a:pPr marL="152828" indent="-146297" defTabSz="470239">
              <a:spcBef>
                <a:spcPts val="3"/>
              </a:spcBef>
              <a:buFont typeface="Arial"/>
              <a:buChar char="•"/>
              <a:tabLst>
                <a:tab pos="153154" algn="l"/>
              </a:tabLst>
            </a:pPr>
            <a:r>
              <a:rPr sz="1200" spc="58" dirty="0">
                <a:solidFill>
                  <a:prstClr val="black"/>
                </a:solidFill>
                <a:latin typeface="Century Gothic" panose="020B0502020202020204" pitchFamily="34" charset="0"/>
                <a:cs typeface="Calibri"/>
                <a:hlinkClick r:id="rId3" action="ppaction://hlinkpres?slideindex=1&amp;slidetitle="/>
              </a:rPr>
              <a:t>AED</a:t>
            </a:r>
            <a:r>
              <a:rPr sz="1200" spc="21" dirty="0">
                <a:solidFill>
                  <a:prstClr val="black"/>
                </a:solidFill>
                <a:latin typeface="Century Gothic" panose="020B0502020202020204" pitchFamily="34" charset="0"/>
                <a:cs typeface="Calibri"/>
                <a:hlinkClick r:id="rId3" action="ppaction://hlinkpres?slideindex=1&amp;slidetitle="/>
              </a:rPr>
              <a:t> </a:t>
            </a:r>
            <a:r>
              <a:rPr sz="1200" spc="28" dirty="0">
                <a:solidFill>
                  <a:prstClr val="black"/>
                </a:solidFill>
                <a:latin typeface="Century Gothic" panose="020B0502020202020204" pitchFamily="34" charset="0"/>
                <a:cs typeface="Calibri"/>
                <a:hlinkClick r:id="rId3" action="ppaction://hlinkpres?slideindex=1&amp;slidetitle="/>
              </a:rPr>
              <a:t>Mode</a:t>
            </a:r>
            <a:endParaRPr sz="1200" dirty="0">
              <a:solidFill>
                <a:prstClr val="black"/>
              </a:solidFill>
              <a:latin typeface="Century Gothic" panose="020B0502020202020204" pitchFamily="34" charset="0"/>
              <a:cs typeface="Calibri"/>
            </a:endParaRPr>
          </a:p>
          <a:p>
            <a:pPr marL="152828" marR="180258" indent="-146297" defTabSz="470239">
              <a:lnSpc>
                <a:spcPct val="110000"/>
              </a:lnSpc>
              <a:buFont typeface="Arial"/>
              <a:buChar char="•"/>
              <a:tabLst>
                <a:tab pos="153154" algn="l"/>
              </a:tabLst>
            </a:pPr>
            <a:r>
              <a:rPr sz="1200" spc="28" dirty="0">
                <a:solidFill>
                  <a:prstClr val="black"/>
                </a:solidFill>
                <a:latin typeface="Century Gothic" panose="020B0502020202020204" pitchFamily="34" charset="0"/>
                <a:cs typeface="Calibri"/>
                <a:hlinkClick r:id="rId4" action="ppaction://hlinkpres?slideindex=1&amp;slidetitle="/>
              </a:rPr>
              <a:t>Manual Mode </a:t>
            </a:r>
            <a:r>
              <a:rPr sz="1200" spc="-5" dirty="0">
                <a:solidFill>
                  <a:prstClr val="black"/>
                </a:solidFill>
                <a:latin typeface="Century Gothic" panose="020B0502020202020204" pitchFamily="34" charset="0"/>
                <a:cs typeface="Calibri"/>
                <a:hlinkClick r:id="rId4" action="ppaction://hlinkpres?slideindex=1&amp;slidetitle="/>
              </a:rPr>
              <a:t>with  </a:t>
            </a:r>
            <a:r>
              <a:rPr sz="1200" spc="44" dirty="0">
                <a:solidFill>
                  <a:prstClr val="black"/>
                </a:solidFill>
                <a:latin typeface="Century Gothic" panose="020B0502020202020204" pitchFamily="34" charset="0"/>
                <a:cs typeface="Calibri"/>
                <a:hlinkClick r:id="rId4" action="ppaction://hlinkpres?slideindex=1&amp;slidetitle="/>
              </a:rPr>
              <a:t>Advisory/CPR</a:t>
            </a:r>
            <a:r>
              <a:rPr sz="1200" spc="54" dirty="0">
                <a:solidFill>
                  <a:prstClr val="black"/>
                </a:solidFill>
                <a:latin typeface="Century Gothic" panose="020B0502020202020204" pitchFamily="34" charset="0"/>
                <a:cs typeface="Calibri"/>
                <a:hlinkClick r:id="rId4" action="ppaction://hlinkpres?slideindex=1&amp;slidetitle="/>
              </a:rPr>
              <a:t> </a:t>
            </a:r>
            <a:r>
              <a:rPr sz="1200" dirty="0">
                <a:solidFill>
                  <a:prstClr val="black"/>
                </a:solidFill>
                <a:latin typeface="Century Gothic" panose="020B0502020202020204" pitchFamily="34" charset="0"/>
                <a:cs typeface="Calibri"/>
                <a:hlinkClick r:id="rId4" action="ppaction://hlinkpres?slideindex=1&amp;slidetitle="/>
              </a:rPr>
              <a:t>Protocol</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21" dirty="0">
                <a:solidFill>
                  <a:prstClr val="black"/>
                </a:solidFill>
                <a:latin typeface="Century Gothic" panose="020B0502020202020204" pitchFamily="34" charset="0"/>
                <a:cs typeface="Calibri"/>
                <a:hlinkClick r:id="rId5" action="ppaction://hlinkpres?slideindex=1&amp;slidetitle="/>
              </a:rPr>
              <a:t>Emergency</a:t>
            </a:r>
            <a:r>
              <a:rPr sz="1200" spc="33" dirty="0">
                <a:solidFill>
                  <a:prstClr val="black"/>
                </a:solidFill>
                <a:latin typeface="Century Gothic" panose="020B0502020202020204" pitchFamily="34" charset="0"/>
                <a:cs typeface="Calibri"/>
                <a:hlinkClick r:id="rId5" action="ppaction://hlinkpres?slideindex=1&amp;slidetitle="/>
              </a:rPr>
              <a:t> </a:t>
            </a:r>
            <a:r>
              <a:rPr sz="1200" spc="10" dirty="0">
                <a:solidFill>
                  <a:prstClr val="black"/>
                </a:solidFill>
                <a:latin typeface="Century Gothic" panose="020B0502020202020204" pitchFamily="34" charset="0"/>
                <a:cs typeface="Calibri"/>
                <a:hlinkClick r:id="rId5" action="ppaction://hlinkpres?slideindex=1&amp;slidetitle="/>
              </a:rPr>
              <a:t>defibrillation</a:t>
            </a:r>
            <a:endParaRPr sz="1200" dirty="0">
              <a:solidFill>
                <a:prstClr val="black"/>
              </a:solidFill>
              <a:latin typeface="Century Gothic" panose="020B0502020202020204" pitchFamily="34" charset="0"/>
              <a:cs typeface="Calibri"/>
            </a:endParaRPr>
          </a:p>
          <a:p>
            <a:pPr defTabSz="470239"/>
            <a:endParaRPr sz="1200" dirty="0">
              <a:solidFill>
                <a:prstClr val="black"/>
              </a:solidFill>
              <a:latin typeface="Century Gothic" panose="020B0502020202020204" pitchFamily="34" charset="0"/>
              <a:cs typeface="Times New Roman"/>
            </a:endParaRPr>
          </a:p>
          <a:p>
            <a:pPr marL="6531" defTabSz="470239"/>
            <a:r>
              <a:rPr sz="1200" i="1" spc="36" dirty="0">
                <a:solidFill>
                  <a:prstClr val="black"/>
                </a:solidFill>
                <a:latin typeface="Century Gothic" panose="020B0502020202020204" pitchFamily="34" charset="0"/>
                <a:cs typeface="Calibri"/>
              </a:rPr>
              <a:t>Always </a:t>
            </a:r>
            <a:r>
              <a:rPr sz="1200" i="1" spc="10" dirty="0">
                <a:solidFill>
                  <a:prstClr val="black"/>
                </a:solidFill>
                <a:latin typeface="Century Gothic" panose="020B0502020202020204" pitchFamily="34" charset="0"/>
                <a:cs typeface="Calibri"/>
              </a:rPr>
              <a:t>follow </a:t>
            </a:r>
            <a:r>
              <a:rPr sz="1200" i="1" spc="23" dirty="0">
                <a:solidFill>
                  <a:prstClr val="black"/>
                </a:solidFill>
                <a:latin typeface="Century Gothic" panose="020B0502020202020204" pitchFamily="34" charset="0"/>
                <a:cs typeface="Calibri"/>
              </a:rPr>
              <a:t>local</a:t>
            </a:r>
            <a:r>
              <a:rPr sz="1200" i="1" spc="154" dirty="0">
                <a:solidFill>
                  <a:prstClr val="black"/>
                </a:solidFill>
                <a:latin typeface="Century Gothic" panose="020B0502020202020204" pitchFamily="34" charset="0"/>
                <a:cs typeface="Calibri"/>
              </a:rPr>
              <a:t> </a:t>
            </a:r>
            <a:r>
              <a:rPr sz="1200" i="1" spc="13" dirty="0">
                <a:solidFill>
                  <a:prstClr val="black"/>
                </a:solidFill>
                <a:latin typeface="Century Gothic" panose="020B0502020202020204" pitchFamily="34" charset="0"/>
                <a:cs typeface="Calibri"/>
              </a:rPr>
              <a:t>protocols</a:t>
            </a:r>
            <a:endParaRPr sz="1200" dirty="0">
              <a:solidFill>
                <a:prstClr val="black"/>
              </a:solidFill>
              <a:latin typeface="Century Gothic" panose="020B0502020202020204" pitchFamily="34" charset="0"/>
              <a:cs typeface="Calibri"/>
            </a:endParaRPr>
          </a:p>
        </p:txBody>
      </p:sp>
      <p:sp>
        <p:nvSpPr>
          <p:cNvPr id="8" name="object 8"/>
          <p:cNvSpPr/>
          <p:nvPr/>
        </p:nvSpPr>
        <p:spPr>
          <a:xfrm>
            <a:off x="2057400" y="762000"/>
            <a:ext cx="3242453" cy="2813956"/>
          </a:xfrm>
          <a:prstGeom prst="rect">
            <a:avLst/>
          </a:prstGeom>
          <a:blipFill>
            <a:blip r:embed="rId6" cstate="print">
              <a:extLst>
                <a:ext uri="{BEBA8EAE-BF5A-486C-A8C5-ECC9F3942E4B}">
                  <a14:imgProps xmlns:a14="http://schemas.microsoft.com/office/drawing/2010/main">
                    <a14:imgLayer r:embed="rId7">
                      <a14:imgEffect>
                        <a14:brightnessContrast bright="20000"/>
                      </a14:imgEffect>
                    </a14:imgLayer>
                  </a14:imgProps>
                </a:ext>
              </a:extLst>
            </a:blip>
            <a:stretch>
              <a:fillRect/>
            </a:stretch>
          </a:blipFill>
        </p:spPr>
        <p:txBody>
          <a:bodyPr wrap="square" lIns="0" tIns="0" rIns="0" bIns="0" rtlCol="0"/>
          <a:lstStyle/>
          <a:p>
            <a:pPr defTabSz="470239"/>
            <a:endParaRPr sz="926">
              <a:solidFill>
                <a:prstClr val="black"/>
              </a:solidFill>
            </a:endParaRPr>
          </a:p>
        </p:txBody>
      </p:sp>
    </p:spTree>
    <p:extLst>
      <p:ext uri="{BB962C8B-B14F-4D97-AF65-F5344CB8AC3E}">
        <p14:creationId xmlns:p14="http://schemas.microsoft.com/office/powerpoint/2010/main" val="25195484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76200"/>
            <a:ext cx="4937760" cy="640080"/>
          </a:xfrm>
          <a:prstGeom prst="rect">
            <a:avLst/>
          </a:prstGeom>
        </p:spPr>
        <p:txBody>
          <a:bodyPr vert="horz" wrap="square" lIns="0" tIns="0" rIns="0" bIns="0" rtlCol="0">
            <a:spAutoFit/>
          </a:bodyPr>
          <a:lstStyle/>
          <a:p>
            <a:pPr marL="41799"/>
            <a:r>
              <a:rPr lang="en-US" spc="113" dirty="0"/>
              <a:t>Pacing</a:t>
            </a:r>
            <a:endParaRPr spc="3" dirty="0"/>
          </a:p>
        </p:txBody>
      </p:sp>
      <p:sp>
        <p:nvSpPr>
          <p:cNvPr id="12" name="object 8"/>
          <p:cNvSpPr/>
          <p:nvPr/>
        </p:nvSpPr>
        <p:spPr>
          <a:xfrm>
            <a:off x="2873339" y="1031965"/>
            <a:ext cx="2338746" cy="2338745"/>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1014"/>
          </a:p>
        </p:txBody>
      </p:sp>
      <p:sp>
        <p:nvSpPr>
          <p:cNvPr id="5" name="Rectangle 4"/>
          <p:cNvSpPr/>
          <p:nvPr/>
        </p:nvSpPr>
        <p:spPr>
          <a:xfrm>
            <a:off x="304800" y="990600"/>
            <a:ext cx="2743200" cy="1046440"/>
          </a:xfrm>
          <a:prstGeom prst="rect">
            <a:avLst/>
          </a:prstGeom>
        </p:spPr>
        <p:txBody>
          <a:bodyPr>
            <a:spAutoFit/>
          </a:bodyPr>
          <a:lstStyle/>
          <a:p>
            <a:pPr defTabSz="470239"/>
            <a:r>
              <a:rPr lang="en-US" sz="1400" b="1" u="sng" dirty="0">
                <a:solidFill>
                  <a:prstClr val="black"/>
                </a:solidFill>
                <a:latin typeface="Century Gothic" panose="020B0502020202020204" pitchFamily="34" charset="0"/>
                <a:hlinkClick r:id="rId5" action="ppaction://hlinkpres?slideindex=1&amp;slidetitle="/>
              </a:rPr>
              <a:t>Pacer</a:t>
            </a:r>
            <a:r>
              <a:rPr lang="en-US" sz="1200" dirty="0">
                <a:solidFill>
                  <a:prstClr val="black"/>
                </a:solidFill>
                <a:latin typeface="Century Gothic" panose="020B0502020202020204" pitchFamily="34" charset="0"/>
              </a:rPr>
              <a:t> </a:t>
            </a:r>
          </a:p>
          <a:p>
            <a:pPr marL="404445" lvl="1" indent="-146950" defTabSz="470239">
              <a:buFont typeface="Arial" panose="020B0604020202020204" pitchFamily="34" charset="0"/>
              <a:buChar char="•"/>
            </a:pPr>
            <a:r>
              <a:rPr lang="en-US" sz="1200" dirty="0">
                <a:solidFill>
                  <a:prstClr val="black"/>
                </a:solidFill>
                <a:latin typeface="Century Gothic" panose="020B0502020202020204" pitchFamily="34" charset="0"/>
              </a:rPr>
              <a:t>Initiates Pacing Dashboard</a:t>
            </a:r>
          </a:p>
          <a:p>
            <a:pPr marL="404445" lvl="1" indent="-146950" defTabSz="470239">
              <a:buFont typeface="Arial" panose="020B0604020202020204" pitchFamily="34" charset="0"/>
              <a:buChar char="•"/>
            </a:pPr>
            <a:r>
              <a:rPr lang="en-US" sz="1200" dirty="0">
                <a:solidFill>
                  <a:prstClr val="black"/>
                </a:solidFill>
                <a:latin typeface="Century Gothic" panose="020B0502020202020204" pitchFamily="34" charset="0"/>
              </a:rPr>
              <a:t>Configurable to Demand or Fixed Pacing Mode</a:t>
            </a:r>
          </a:p>
          <a:p>
            <a:pPr marL="404445" lvl="1" indent="-146950" defTabSz="470239">
              <a:buFont typeface="Arial" panose="020B0604020202020204" pitchFamily="34" charset="0"/>
              <a:buChar char="•"/>
            </a:pPr>
            <a:r>
              <a:rPr lang="en-US" sz="1200" dirty="0">
                <a:solidFill>
                  <a:prstClr val="black"/>
                </a:solidFill>
                <a:latin typeface="Century Gothic" panose="020B0502020202020204" pitchFamily="34" charset="0"/>
              </a:rPr>
              <a:t>Output starts at 30 mA</a:t>
            </a:r>
          </a:p>
        </p:txBody>
      </p:sp>
    </p:spTree>
    <p:extLst>
      <p:ext uri="{BB962C8B-B14F-4D97-AF65-F5344CB8AC3E}">
        <p14:creationId xmlns:p14="http://schemas.microsoft.com/office/powerpoint/2010/main" val="378260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76200"/>
            <a:ext cx="4937760" cy="640080"/>
          </a:xfrm>
          <a:prstGeom prst="rect">
            <a:avLst/>
          </a:prstGeom>
        </p:spPr>
        <p:txBody>
          <a:bodyPr vert="horz" wrap="square" lIns="0" tIns="0" rIns="0" bIns="0" rtlCol="0">
            <a:spAutoFit/>
          </a:bodyPr>
          <a:lstStyle/>
          <a:p>
            <a:pPr marL="6531"/>
            <a:r>
              <a:rPr spc="103" dirty="0"/>
              <a:t>CPR</a:t>
            </a:r>
            <a:r>
              <a:rPr spc="113" dirty="0"/>
              <a:t> </a:t>
            </a:r>
            <a:r>
              <a:rPr spc="80" dirty="0"/>
              <a:t>Dashboard</a:t>
            </a:r>
          </a:p>
        </p:txBody>
      </p:sp>
      <p:sp>
        <p:nvSpPr>
          <p:cNvPr id="5" name="object 5"/>
          <p:cNvSpPr txBox="1"/>
          <p:nvPr/>
        </p:nvSpPr>
        <p:spPr>
          <a:xfrm>
            <a:off x="381000" y="838200"/>
            <a:ext cx="1981200" cy="1982594"/>
          </a:xfrm>
          <a:prstGeom prst="rect">
            <a:avLst/>
          </a:prstGeom>
        </p:spPr>
        <p:txBody>
          <a:bodyPr vert="horz" wrap="square" lIns="0" tIns="0" rIns="0" bIns="0" rtlCol="0">
            <a:spAutoFit/>
          </a:bodyPr>
          <a:lstStyle/>
          <a:p>
            <a:pPr marL="6531" defTabSz="470239"/>
            <a:r>
              <a:rPr sz="1400" b="1" spc="21" dirty="0">
                <a:solidFill>
                  <a:prstClr val="black"/>
                </a:solidFill>
                <a:latin typeface="Century Gothic" panose="020B0502020202020204" pitchFamily="34" charset="0"/>
                <a:cs typeface="Calibri"/>
              </a:rPr>
              <a:t>Compression</a:t>
            </a:r>
            <a:r>
              <a:rPr sz="1400" b="1" spc="58" dirty="0">
                <a:solidFill>
                  <a:prstClr val="black"/>
                </a:solidFill>
                <a:latin typeface="Century Gothic" panose="020B0502020202020204" pitchFamily="34" charset="0"/>
                <a:cs typeface="Calibri"/>
              </a:rPr>
              <a:t> </a:t>
            </a:r>
            <a:r>
              <a:rPr sz="1400" b="1" spc="21" dirty="0">
                <a:solidFill>
                  <a:prstClr val="black"/>
                </a:solidFill>
                <a:latin typeface="Century Gothic" panose="020B0502020202020204" pitchFamily="34" charset="0"/>
                <a:cs typeface="Calibri"/>
              </a:rPr>
              <a:t>Bars</a:t>
            </a:r>
            <a:endParaRPr sz="1400" b="1" dirty="0">
              <a:solidFill>
                <a:prstClr val="black"/>
              </a:solidFill>
              <a:latin typeface="Century Gothic" panose="020B0502020202020204" pitchFamily="34" charset="0"/>
              <a:cs typeface="Calibri"/>
            </a:endParaRPr>
          </a:p>
          <a:p>
            <a:pPr defTabSz="470239"/>
            <a:endParaRPr sz="1200" dirty="0">
              <a:solidFill>
                <a:prstClr val="black"/>
              </a:solidFill>
              <a:latin typeface="Century Gothic" panose="020B0502020202020204" pitchFamily="34" charset="0"/>
              <a:cs typeface="Times New Roman"/>
            </a:endParaRPr>
          </a:p>
          <a:p>
            <a:pPr marL="152828" indent="-146297" defTabSz="470239">
              <a:spcBef>
                <a:spcPts val="3"/>
              </a:spcBef>
              <a:buFont typeface="Arial"/>
              <a:buChar char="•"/>
              <a:tabLst>
                <a:tab pos="153154" algn="l"/>
              </a:tabLst>
            </a:pPr>
            <a:r>
              <a:rPr sz="1200" spc="95" dirty="0">
                <a:solidFill>
                  <a:prstClr val="black"/>
                </a:solidFill>
                <a:latin typeface="Century Gothic" panose="020B0502020202020204" pitchFamily="34" charset="0"/>
                <a:cs typeface="Calibri"/>
              </a:rPr>
              <a:t>A </a:t>
            </a:r>
            <a:r>
              <a:rPr sz="1200" spc="36" dirty="0">
                <a:solidFill>
                  <a:prstClr val="black"/>
                </a:solidFill>
                <a:latin typeface="Century Gothic" panose="020B0502020202020204" pitchFamily="34" charset="0"/>
                <a:cs typeface="Calibri"/>
              </a:rPr>
              <a:t>bar </a:t>
            </a:r>
            <a:r>
              <a:rPr sz="1200" spc="-5" dirty="0">
                <a:solidFill>
                  <a:prstClr val="black"/>
                </a:solidFill>
                <a:latin typeface="Century Gothic" panose="020B0502020202020204" pitchFamily="34" charset="0"/>
                <a:cs typeface="Calibri"/>
              </a:rPr>
              <a:t>for </a:t>
            </a:r>
            <a:r>
              <a:rPr sz="1200" spc="33" dirty="0">
                <a:solidFill>
                  <a:prstClr val="black"/>
                </a:solidFill>
                <a:latin typeface="Century Gothic" panose="020B0502020202020204" pitchFamily="34" charset="0"/>
                <a:cs typeface="Calibri"/>
              </a:rPr>
              <a:t>each</a:t>
            </a:r>
            <a:r>
              <a:rPr sz="1200" spc="95" dirty="0">
                <a:solidFill>
                  <a:prstClr val="black"/>
                </a:solidFill>
                <a:latin typeface="Century Gothic" panose="020B0502020202020204" pitchFamily="34" charset="0"/>
                <a:cs typeface="Calibri"/>
              </a:rPr>
              <a:t> </a:t>
            </a:r>
            <a:r>
              <a:rPr sz="1200" spc="13" dirty="0">
                <a:solidFill>
                  <a:prstClr val="black"/>
                </a:solidFill>
                <a:latin typeface="Century Gothic" panose="020B0502020202020204" pitchFamily="34" charset="0"/>
                <a:cs typeface="Calibri"/>
              </a:rPr>
              <a:t>compression</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10" dirty="0">
                <a:solidFill>
                  <a:prstClr val="black"/>
                </a:solidFill>
                <a:latin typeface="Century Gothic" panose="020B0502020202020204" pitchFamily="34" charset="0"/>
                <a:cs typeface="Calibri"/>
              </a:rPr>
              <a:t>Top </a:t>
            </a:r>
            <a:r>
              <a:rPr sz="1200" spc="8" dirty="0">
                <a:solidFill>
                  <a:prstClr val="black"/>
                </a:solidFill>
                <a:latin typeface="Century Gothic" panose="020B0502020202020204" pitchFamily="34" charset="0"/>
                <a:cs typeface="Calibri"/>
              </a:rPr>
              <a:t>line </a:t>
            </a:r>
            <a:r>
              <a:rPr sz="1200" spc="15" dirty="0">
                <a:solidFill>
                  <a:prstClr val="black"/>
                </a:solidFill>
                <a:latin typeface="Century Gothic" panose="020B0502020202020204" pitchFamily="34" charset="0"/>
                <a:cs typeface="Calibri"/>
              </a:rPr>
              <a:t>is</a:t>
            </a:r>
            <a:r>
              <a:rPr sz="1200" spc="172" dirty="0">
                <a:solidFill>
                  <a:prstClr val="black"/>
                </a:solidFill>
                <a:latin typeface="Century Gothic" panose="020B0502020202020204" pitchFamily="34" charset="0"/>
                <a:cs typeface="Calibri"/>
              </a:rPr>
              <a:t> </a:t>
            </a:r>
            <a:r>
              <a:rPr sz="1200" spc="21" dirty="0">
                <a:solidFill>
                  <a:prstClr val="black"/>
                </a:solidFill>
                <a:latin typeface="Century Gothic" panose="020B0502020202020204" pitchFamily="34" charset="0"/>
                <a:cs typeface="Calibri"/>
              </a:rPr>
              <a:t>baseline</a:t>
            </a:r>
            <a:endParaRPr sz="1200" dirty="0">
              <a:solidFill>
                <a:prstClr val="black"/>
              </a:solidFill>
              <a:latin typeface="Century Gothic" panose="020B0502020202020204" pitchFamily="34" charset="0"/>
              <a:cs typeface="Calibri"/>
            </a:endParaRPr>
          </a:p>
          <a:p>
            <a:pPr marL="152828" marR="256671" indent="-146297" defTabSz="470239">
              <a:lnSpc>
                <a:spcPct val="110000"/>
              </a:lnSpc>
              <a:buFont typeface="Arial"/>
              <a:buChar char="•"/>
              <a:tabLst>
                <a:tab pos="153154" algn="l"/>
              </a:tabLst>
            </a:pPr>
            <a:r>
              <a:rPr sz="1200" spc="-10" dirty="0">
                <a:solidFill>
                  <a:prstClr val="black"/>
                </a:solidFill>
                <a:latin typeface="Century Gothic" panose="020B0502020202020204" pitchFamily="34" charset="0"/>
                <a:cs typeface="Calibri"/>
              </a:rPr>
              <a:t>First </a:t>
            </a:r>
            <a:r>
              <a:rPr sz="1200" spc="-5" dirty="0">
                <a:solidFill>
                  <a:prstClr val="black"/>
                </a:solidFill>
                <a:latin typeface="Century Gothic" panose="020B0502020202020204" pitchFamily="34" charset="0"/>
                <a:cs typeface="Calibri"/>
              </a:rPr>
              <a:t>dotted </a:t>
            </a:r>
            <a:r>
              <a:rPr sz="1200" spc="8" dirty="0">
                <a:solidFill>
                  <a:prstClr val="black"/>
                </a:solidFill>
                <a:latin typeface="Century Gothic" panose="020B0502020202020204" pitchFamily="34" charset="0"/>
                <a:cs typeface="Calibri"/>
              </a:rPr>
              <a:t>line </a:t>
            </a:r>
            <a:r>
              <a:rPr sz="1200" spc="87" dirty="0">
                <a:solidFill>
                  <a:prstClr val="black"/>
                </a:solidFill>
                <a:latin typeface="Century Gothic" panose="020B0502020202020204" pitchFamily="34" charset="0"/>
                <a:cs typeface="Calibri"/>
              </a:rPr>
              <a:t>2 </a:t>
            </a:r>
            <a:r>
              <a:rPr sz="1200" spc="13" dirty="0">
                <a:solidFill>
                  <a:prstClr val="black"/>
                </a:solidFill>
                <a:latin typeface="Century Gothic" panose="020B0502020202020204" pitchFamily="34" charset="0"/>
                <a:cs typeface="Calibri"/>
              </a:rPr>
              <a:t>inches </a:t>
            </a:r>
            <a:r>
              <a:rPr sz="1200" spc="36" dirty="0">
                <a:solidFill>
                  <a:prstClr val="black"/>
                </a:solidFill>
                <a:latin typeface="Century Gothic" panose="020B0502020202020204" pitchFamily="34" charset="0"/>
                <a:cs typeface="Calibri"/>
              </a:rPr>
              <a:t>(5  </a:t>
            </a:r>
            <a:r>
              <a:rPr sz="1200" spc="-10" dirty="0">
                <a:solidFill>
                  <a:prstClr val="black"/>
                </a:solidFill>
                <a:latin typeface="Century Gothic" panose="020B0502020202020204" pitchFamily="34" charset="0"/>
                <a:cs typeface="Calibri"/>
              </a:rPr>
              <a:t>centimeters)</a:t>
            </a:r>
            <a:endParaRPr sz="1200" dirty="0">
              <a:solidFill>
                <a:prstClr val="black"/>
              </a:solidFill>
              <a:latin typeface="Century Gothic" panose="020B0502020202020204" pitchFamily="34" charset="0"/>
              <a:cs typeface="Calibri"/>
            </a:endParaRPr>
          </a:p>
          <a:p>
            <a:pPr marL="152828" marR="2612" indent="-146297" defTabSz="470239">
              <a:lnSpc>
                <a:spcPct val="110000"/>
              </a:lnSpc>
              <a:buFont typeface="Arial"/>
              <a:buChar char="•"/>
              <a:tabLst>
                <a:tab pos="153154" algn="l"/>
              </a:tabLst>
            </a:pPr>
            <a:r>
              <a:rPr sz="1200" spc="33" dirty="0">
                <a:solidFill>
                  <a:prstClr val="black"/>
                </a:solidFill>
                <a:latin typeface="Century Gothic" panose="020B0502020202020204" pitchFamily="34" charset="0"/>
                <a:cs typeface="Calibri"/>
              </a:rPr>
              <a:t>Second </a:t>
            </a:r>
            <a:r>
              <a:rPr sz="1200" spc="-5" dirty="0">
                <a:solidFill>
                  <a:prstClr val="black"/>
                </a:solidFill>
                <a:latin typeface="Century Gothic" panose="020B0502020202020204" pitchFamily="34" charset="0"/>
                <a:cs typeface="Calibri"/>
              </a:rPr>
              <a:t>dotted </a:t>
            </a:r>
            <a:r>
              <a:rPr sz="1200" spc="8" dirty="0">
                <a:solidFill>
                  <a:prstClr val="black"/>
                </a:solidFill>
                <a:latin typeface="Century Gothic" panose="020B0502020202020204" pitchFamily="34" charset="0"/>
                <a:cs typeface="Calibri"/>
              </a:rPr>
              <a:t>line </a:t>
            </a:r>
            <a:r>
              <a:rPr sz="1200" spc="72" dirty="0">
                <a:solidFill>
                  <a:prstClr val="black"/>
                </a:solidFill>
                <a:latin typeface="Century Gothic" panose="020B0502020202020204" pitchFamily="34" charset="0"/>
                <a:cs typeface="Calibri"/>
              </a:rPr>
              <a:t>2.4 </a:t>
            </a:r>
            <a:r>
              <a:rPr sz="1200" spc="13" dirty="0">
                <a:solidFill>
                  <a:prstClr val="black"/>
                </a:solidFill>
                <a:latin typeface="Century Gothic" panose="020B0502020202020204" pitchFamily="34" charset="0"/>
                <a:cs typeface="Calibri"/>
              </a:rPr>
              <a:t>inches </a:t>
            </a:r>
            <a:r>
              <a:rPr sz="1200" spc="36" dirty="0">
                <a:solidFill>
                  <a:prstClr val="black"/>
                </a:solidFill>
                <a:latin typeface="Century Gothic" panose="020B0502020202020204" pitchFamily="34" charset="0"/>
                <a:cs typeface="Calibri"/>
              </a:rPr>
              <a:t>(6  </a:t>
            </a:r>
            <a:r>
              <a:rPr sz="1200" spc="-10" dirty="0">
                <a:solidFill>
                  <a:prstClr val="black"/>
                </a:solidFill>
                <a:latin typeface="Century Gothic" panose="020B0502020202020204" pitchFamily="34" charset="0"/>
                <a:cs typeface="Calibri"/>
              </a:rPr>
              <a:t>centimeters)</a:t>
            </a:r>
            <a:endParaRPr sz="1200" dirty="0">
              <a:solidFill>
                <a:prstClr val="black"/>
              </a:solidFill>
              <a:latin typeface="Century Gothic" panose="020B0502020202020204" pitchFamily="34" charset="0"/>
              <a:cs typeface="Calibri"/>
            </a:endParaRPr>
          </a:p>
        </p:txBody>
      </p:sp>
      <p:sp>
        <p:nvSpPr>
          <p:cNvPr id="8" name="object 8"/>
          <p:cNvSpPr/>
          <p:nvPr/>
        </p:nvSpPr>
        <p:spPr>
          <a:xfrm>
            <a:off x="2849793" y="2043292"/>
            <a:ext cx="1771323" cy="463992"/>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grpSp>
        <p:nvGrpSpPr>
          <p:cNvPr id="19" name="Group 18"/>
          <p:cNvGrpSpPr/>
          <p:nvPr/>
        </p:nvGrpSpPr>
        <p:grpSpPr>
          <a:xfrm>
            <a:off x="2514600" y="1371600"/>
            <a:ext cx="2559946" cy="2022232"/>
            <a:chOff x="2756637" y="1274885"/>
            <a:chExt cx="2102746" cy="1565032"/>
          </a:xfrm>
        </p:grpSpPr>
        <p:sp>
          <p:nvSpPr>
            <p:cNvPr id="7" name="object 7"/>
            <p:cNvSpPr/>
            <p:nvPr/>
          </p:nvSpPr>
          <p:spPr>
            <a:xfrm>
              <a:off x="2756637" y="1274885"/>
              <a:ext cx="2102746" cy="1565032"/>
            </a:xfrm>
            <a:prstGeom prst="rect">
              <a:avLst/>
            </a:prstGeom>
            <a:blipFill>
              <a:blip r:embed="rId4" cstate="print"/>
              <a:stretch>
                <a:fillRect/>
              </a:stretch>
            </a:blipFill>
          </p:spPr>
          <p:txBody>
            <a:bodyPr wrap="square" lIns="0" tIns="0" rIns="0" bIns="0" rtlCol="0"/>
            <a:lstStyle/>
            <a:p>
              <a:pPr defTabSz="470239"/>
              <a:endParaRPr sz="926">
                <a:solidFill>
                  <a:prstClr val="black"/>
                </a:solidFill>
              </a:endParaRPr>
            </a:p>
          </p:txBody>
        </p:sp>
        <p:sp>
          <p:nvSpPr>
            <p:cNvPr id="9" name="object 9"/>
            <p:cNvSpPr/>
            <p:nvPr/>
          </p:nvSpPr>
          <p:spPr>
            <a:xfrm>
              <a:off x="2875462" y="2057398"/>
              <a:ext cx="1719399" cy="412133"/>
            </a:xfrm>
            <a:custGeom>
              <a:avLst/>
              <a:gdLst/>
              <a:ahLst/>
              <a:cxnLst/>
              <a:rect l="l" t="t" r="r" b="b"/>
              <a:pathLst>
                <a:path w="3343275" h="801370">
                  <a:moveTo>
                    <a:pt x="0" y="400583"/>
                  </a:moveTo>
                  <a:lnTo>
                    <a:pt x="13711" y="349036"/>
                  </a:lnTo>
                  <a:lnTo>
                    <a:pt x="37565" y="315742"/>
                  </a:lnTo>
                  <a:lnTo>
                    <a:pt x="72604" y="283445"/>
                  </a:lnTo>
                  <a:lnTo>
                    <a:pt x="118325" y="252265"/>
                  </a:lnTo>
                  <a:lnTo>
                    <a:pt x="174228" y="222322"/>
                  </a:lnTo>
                  <a:lnTo>
                    <a:pt x="239810" y="193737"/>
                  </a:lnTo>
                  <a:lnTo>
                    <a:pt x="276073" y="179991"/>
                  </a:lnTo>
                  <a:lnTo>
                    <a:pt x="314569" y="166629"/>
                  </a:lnTo>
                  <a:lnTo>
                    <a:pt x="355233" y="153667"/>
                  </a:lnTo>
                  <a:lnTo>
                    <a:pt x="398004" y="141120"/>
                  </a:lnTo>
                  <a:lnTo>
                    <a:pt x="442818" y="129002"/>
                  </a:lnTo>
                  <a:lnTo>
                    <a:pt x="489613" y="117328"/>
                  </a:lnTo>
                  <a:lnTo>
                    <a:pt x="538326" y="106115"/>
                  </a:lnTo>
                  <a:lnTo>
                    <a:pt x="588894" y="95376"/>
                  </a:lnTo>
                  <a:lnTo>
                    <a:pt x="641255" y="85126"/>
                  </a:lnTo>
                  <a:lnTo>
                    <a:pt x="695346" y="75382"/>
                  </a:lnTo>
                  <a:lnTo>
                    <a:pt x="751104" y="66157"/>
                  </a:lnTo>
                  <a:lnTo>
                    <a:pt x="808466" y="57467"/>
                  </a:lnTo>
                  <a:lnTo>
                    <a:pt x="867370" y="49326"/>
                  </a:lnTo>
                  <a:lnTo>
                    <a:pt x="927753" y="41751"/>
                  </a:lnTo>
                  <a:lnTo>
                    <a:pt x="989552" y="34755"/>
                  </a:lnTo>
                  <a:lnTo>
                    <a:pt x="1052704" y="28355"/>
                  </a:lnTo>
                  <a:lnTo>
                    <a:pt x="1117148" y="22564"/>
                  </a:lnTo>
                  <a:lnTo>
                    <a:pt x="1182819" y="17398"/>
                  </a:lnTo>
                  <a:lnTo>
                    <a:pt x="1249656" y="12872"/>
                  </a:lnTo>
                  <a:lnTo>
                    <a:pt x="1317596" y="9002"/>
                  </a:lnTo>
                  <a:lnTo>
                    <a:pt x="1386575" y="5801"/>
                  </a:lnTo>
                  <a:lnTo>
                    <a:pt x="1456532" y="3285"/>
                  </a:lnTo>
                  <a:lnTo>
                    <a:pt x="1527403" y="1470"/>
                  </a:lnTo>
                  <a:lnTo>
                    <a:pt x="1599125" y="370"/>
                  </a:lnTo>
                  <a:lnTo>
                    <a:pt x="1671637" y="0"/>
                  </a:lnTo>
                  <a:lnTo>
                    <a:pt x="1744150" y="370"/>
                  </a:lnTo>
                  <a:lnTo>
                    <a:pt x="1815873" y="1470"/>
                  </a:lnTo>
                  <a:lnTo>
                    <a:pt x="1886745" y="3285"/>
                  </a:lnTo>
                  <a:lnTo>
                    <a:pt x="1956702" y="5801"/>
                  </a:lnTo>
                  <a:lnTo>
                    <a:pt x="2025682" y="9002"/>
                  </a:lnTo>
                  <a:lnTo>
                    <a:pt x="2093622" y="12872"/>
                  </a:lnTo>
                  <a:lnTo>
                    <a:pt x="2160459" y="17398"/>
                  </a:lnTo>
                  <a:lnTo>
                    <a:pt x="2226131" y="22564"/>
                  </a:lnTo>
                  <a:lnTo>
                    <a:pt x="2290575" y="28355"/>
                  </a:lnTo>
                  <a:lnTo>
                    <a:pt x="2353728" y="34755"/>
                  </a:lnTo>
                  <a:lnTo>
                    <a:pt x="2415527" y="41751"/>
                  </a:lnTo>
                  <a:lnTo>
                    <a:pt x="2475910" y="49326"/>
                  </a:lnTo>
                  <a:lnTo>
                    <a:pt x="2534814" y="57467"/>
                  </a:lnTo>
                  <a:lnTo>
                    <a:pt x="2592176" y="66157"/>
                  </a:lnTo>
                  <a:lnTo>
                    <a:pt x="2647934" y="75382"/>
                  </a:lnTo>
                  <a:lnTo>
                    <a:pt x="2702024" y="85126"/>
                  </a:lnTo>
                  <a:lnTo>
                    <a:pt x="2754385" y="95376"/>
                  </a:lnTo>
                  <a:lnTo>
                    <a:pt x="2804953" y="106115"/>
                  </a:lnTo>
                  <a:lnTo>
                    <a:pt x="2853666" y="117328"/>
                  </a:lnTo>
                  <a:lnTo>
                    <a:pt x="2900460" y="129002"/>
                  </a:lnTo>
                  <a:lnTo>
                    <a:pt x="2945274" y="141120"/>
                  </a:lnTo>
                  <a:lnTo>
                    <a:pt x="2988045" y="153667"/>
                  </a:lnTo>
                  <a:lnTo>
                    <a:pt x="3028709" y="166629"/>
                  </a:lnTo>
                  <a:lnTo>
                    <a:pt x="3067204" y="179991"/>
                  </a:lnTo>
                  <a:lnTo>
                    <a:pt x="3103467" y="193737"/>
                  </a:lnTo>
                  <a:lnTo>
                    <a:pt x="3169049" y="222322"/>
                  </a:lnTo>
                  <a:lnTo>
                    <a:pt x="3224950" y="252265"/>
                  </a:lnTo>
                  <a:lnTo>
                    <a:pt x="3270671" y="283445"/>
                  </a:lnTo>
                  <a:lnTo>
                    <a:pt x="3305709" y="315742"/>
                  </a:lnTo>
                  <a:lnTo>
                    <a:pt x="3329563" y="349036"/>
                  </a:lnTo>
                  <a:lnTo>
                    <a:pt x="3343275" y="400583"/>
                  </a:lnTo>
                  <a:lnTo>
                    <a:pt x="3341730" y="417959"/>
                  </a:lnTo>
                  <a:lnTo>
                    <a:pt x="3319066" y="468894"/>
                  </a:lnTo>
                  <a:lnTo>
                    <a:pt x="3289557" y="501704"/>
                  </a:lnTo>
                  <a:lnTo>
                    <a:pt x="3249115" y="533458"/>
                  </a:lnTo>
                  <a:lnTo>
                    <a:pt x="3198241" y="564034"/>
                  </a:lnTo>
                  <a:lnTo>
                    <a:pt x="3137437" y="593313"/>
                  </a:lnTo>
                  <a:lnTo>
                    <a:pt x="3067204" y="621175"/>
                  </a:lnTo>
                  <a:lnTo>
                    <a:pt x="3028709" y="634536"/>
                  </a:lnTo>
                  <a:lnTo>
                    <a:pt x="2988045" y="647499"/>
                  </a:lnTo>
                  <a:lnTo>
                    <a:pt x="2945274" y="660046"/>
                  </a:lnTo>
                  <a:lnTo>
                    <a:pt x="2900460" y="672164"/>
                  </a:lnTo>
                  <a:lnTo>
                    <a:pt x="2853666" y="683837"/>
                  </a:lnTo>
                  <a:lnTo>
                    <a:pt x="2804953" y="695051"/>
                  </a:lnTo>
                  <a:lnTo>
                    <a:pt x="2754385" y="705790"/>
                  </a:lnTo>
                  <a:lnTo>
                    <a:pt x="2702024" y="716040"/>
                  </a:lnTo>
                  <a:lnTo>
                    <a:pt x="2647934" y="725784"/>
                  </a:lnTo>
                  <a:lnTo>
                    <a:pt x="2592176" y="735009"/>
                  </a:lnTo>
                  <a:lnTo>
                    <a:pt x="2534814" y="743699"/>
                  </a:lnTo>
                  <a:lnTo>
                    <a:pt x="2475910" y="751839"/>
                  </a:lnTo>
                  <a:lnTo>
                    <a:pt x="2415527" y="759415"/>
                  </a:lnTo>
                  <a:lnTo>
                    <a:pt x="2353728" y="766411"/>
                  </a:lnTo>
                  <a:lnTo>
                    <a:pt x="2290575" y="772811"/>
                  </a:lnTo>
                  <a:lnTo>
                    <a:pt x="2226131" y="778602"/>
                  </a:lnTo>
                  <a:lnTo>
                    <a:pt x="2160459" y="783768"/>
                  </a:lnTo>
                  <a:lnTo>
                    <a:pt x="2093622" y="788293"/>
                  </a:lnTo>
                  <a:lnTo>
                    <a:pt x="2025682" y="792164"/>
                  </a:lnTo>
                  <a:lnTo>
                    <a:pt x="1956702" y="795365"/>
                  </a:lnTo>
                  <a:lnTo>
                    <a:pt x="1886745" y="797880"/>
                  </a:lnTo>
                  <a:lnTo>
                    <a:pt x="1815873" y="799696"/>
                  </a:lnTo>
                  <a:lnTo>
                    <a:pt x="1744150" y="800796"/>
                  </a:lnTo>
                  <a:lnTo>
                    <a:pt x="1671637" y="801166"/>
                  </a:lnTo>
                  <a:lnTo>
                    <a:pt x="1599125" y="800796"/>
                  </a:lnTo>
                  <a:lnTo>
                    <a:pt x="1527403" y="799696"/>
                  </a:lnTo>
                  <a:lnTo>
                    <a:pt x="1456532" y="797880"/>
                  </a:lnTo>
                  <a:lnTo>
                    <a:pt x="1386575" y="795365"/>
                  </a:lnTo>
                  <a:lnTo>
                    <a:pt x="1317596" y="792164"/>
                  </a:lnTo>
                  <a:lnTo>
                    <a:pt x="1249656" y="788293"/>
                  </a:lnTo>
                  <a:lnTo>
                    <a:pt x="1182819" y="783768"/>
                  </a:lnTo>
                  <a:lnTo>
                    <a:pt x="1117148" y="778602"/>
                  </a:lnTo>
                  <a:lnTo>
                    <a:pt x="1052704" y="772811"/>
                  </a:lnTo>
                  <a:lnTo>
                    <a:pt x="989552" y="766411"/>
                  </a:lnTo>
                  <a:lnTo>
                    <a:pt x="927753" y="759415"/>
                  </a:lnTo>
                  <a:lnTo>
                    <a:pt x="867370" y="751839"/>
                  </a:lnTo>
                  <a:lnTo>
                    <a:pt x="808466" y="743699"/>
                  </a:lnTo>
                  <a:lnTo>
                    <a:pt x="751104" y="735009"/>
                  </a:lnTo>
                  <a:lnTo>
                    <a:pt x="695346" y="725784"/>
                  </a:lnTo>
                  <a:lnTo>
                    <a:pt x="641255" y="716040"/>
                  </a:lnTo>
                  <a:lnTo>
                    <a:pt x="588894" y="705790"/>
                  </a:lnTo>
                  <a:lnTo>
                    <a:pt x="538326" y="695051"/>
                  </a:lnTo>
                  <a:lnTo>
                    <a:pt x="489613" y="683837"/>
                  </a:lnTo>
                  <a:lnTo>
                    <a:pt x="442818" y="672164"/>
                  </a:lnTo>
                  <a:lnTo>
                    <a:pt x="398004" y="660046"/>
                  </a:lnTo>
                  <a:lnTo>
                    <a:pt x="355233" y="647499"/>
                  </a:lnTo>
                  <a:lnTo>
                    <a:pt x="314569" y="634536"/>
                  </a:lnTo>
                  <a:lnTo>
                    <a:pt x="276073" y="621175"/>
                  </a:lnTo>
                  <a:lnTo>
                    <a:pt x="239810" y="607429"/>
                  </a:lnTo>
                  <a:lnTo>
                    <a:pt x="174228" y="578844"/>
                  </a:lnTo>
                  <a:lnTo>
                    <a:pt x="118325" y="548901"/>
                  </a:lnTo>
                  <a:lnTo>
                    <a:pt x="72604" y="517721"/>
                  </a:lnTo>
                  <a:lnTo>
                    <a:pt x="37565" y="485424"/>
                  </a:lnTo>
                  <a:lnTo>
                    <a:pt x="13711" y="452130"/>
                  </a:lnTo>
                  <a:lnTo>
                    <a:pt x="0" y="400583"/>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grpSp>
      <p:sp>
        <p:nvSpPr>
          <p:cNvPr id="10" name="object 10"/>
          <p:cNvSpPr/>
          <p:nvPr/>
        </p:nvSpPr>
        <p:spPr>
          <a:xfrm>
            <a:off x="3078654" y="2157723"/>
            <a:ext cx="1430382" cy="56431"/>
          </a:xfrm>
          <a:prstGeom prst="rect">
            <a:avLst/>
          </a:prstGeom>
          <a:blipFill>
            <a:blip r:embed="rId5" cstate="print"/>
            <a:stretch>
              <a:fillRect/>
            </a:stretch>
          </a:blipFill>
        </p:spPr>
        <p:txBody>
          <a:bodyPr wrap="square" lIns="0" tIns="0" rIns="0" bIns="0" rtlCol="0"/>
          <a:lstStyle/>
          <a:p>
            <a:pPr defTabSz="470239"/>
            <a:endParaRPr sz="926">
              <a:solidFill>
                <a:prstClr val="black"/>
              </a:solidFill>
            </a:endParaRPr>
          </a:p>
        </p:txBody>
      </p:sp>
      <p:sp>
        <p:nvSpPr>
          <p:cNvPr id="11" name="object 11"/>
          <p:cNvSpPr/>
          <p:nvPr/>
        </p:nvSpPr>
        <p:spPr>
          <a:xfrm>
            <a:off x="3100796" y="2175782"/>
            <a:ext cx="1386296" cy="0"/>
          </a:xfrm>
          <a:custGeom>
            <a:avLst/>
            <a:gdLst/>
            <a:ahLst/>
            <a:cxnLst/>
            <a:rect l="l" t="t" r="r" b="b"/>
            <a:pathLst>
              <a:path w="2695575">
                <a:moveTo>
                  <a:pt x="0" y="0"/>
                </a:moveTo>
                <a:lnTo>
                  <a:pt x="2695575" y="0"/>
                </a:lnTo>
              </a:path>
            </a:pathLst>
          </a:custGeom>
          <a:ln w="25400">
            <a:solidFill>
              <a:srgbClr val="FFFF00"/>
            </a:solidFill>
          </a:ln>
        </p:spPr>
        <p:txBody>
          <a:bodyPr wrap="square" lIns="0" tIns="0" rIns="0" bIns="0" rtlCol="0"/>
          <a:lstStyle/>
          <a:p>
            <a:pPr defTabSz="470239"/>
            <a:endParaRPr sz="926">
              <a:solidFill>
                <a:prstClr val="black"/>
              </a:solidFill>
            </a:endParaRPr>
          </a:p>
        </p:txBody>
      </p:sp>
      <p:sp>
        <p:nvSpPr>
          <p:cNvPr id="12" name="object 12"/>
          <p:cNvSpPr/>
          <p:nvPr/>
        </p:nvSpPr>
        <p:spPr>
          <a:xfrm>
            <a:off x="3093546" y="2358368"/>
            <a:ext cx="1430382" cy="57215"/>
          </a:xfrm>
          <a:prstGeom prst="rect">
            <a:avLst/>
          </a:prstGeom>
          <a:blipFill>
            <a:blip r:embed="rId6" cstate="print"/>
            <a:stretch>
              <a:fillRect/>
            </a:stretch>
          </a:blipFill>
        </p:spPr>
        <p:txBody>
          <a:bodyPr wrap="square" lIns="0" tIns="0" rIns="0" bIns="0" rtlCol="0"/>
          <a:lstStyle/>
          <a:p>
            <a:pPr defTabSz="470239"/>
            <a:endParaRPr sz="926">
              <a:solidFill>
                <a:prstClr val="black"/>
              </a:solidFill>
            </a:endParaRPr>
          </a:p>
        </p:txBody>
      </p:sp>
      <p:sp>
        <p:nvSpPr>
          <p:cNvPr id="13" name="object 13"/>
          <p:cNvSpPr/>
          <p:nvPr/>
        </p:nvSpPr>
        <p:spPr>
          <a:xfrm>
            <a:off x="3115492" y="2376623"/>
            <a:ext cx="1386296" cy="0"/>
          </a:xfrm>
          <a:custGeom>
            <a:avLst/>
            <a:gdLst/>
            <a:ahLst/>
            <a:cxnLst/>
            <a:rect l="l" t="t" r="r" b="b"/>
            <a:pathLst>
              <a:path w="2695575">
                <a:moveTo>
                  <a:pt x="0" y="0"/>
                </a:moveTo>
                <a:lnTo>
                  <a:pt x="2695575" y="0"/>
                </a:lnTo>
              </a:path>
            </a:pathLst>
          </a:custGeom>
          <a:ln w="25400">
            <a:solidFill>
              <a:srgbClr val="FFFF00"/>
            </a:solidFill>
            <a:prstDash val="dash"/>
          </a:ln>
        </p:spPr>
        <p:txBody>
          <a:bodyPr wrap="square" lIns="0" tIns="0" rIns="0" bIns="0" rtlCol="0"/>
          <a:lstStyle/>
          <a:p>
            <a:pPr defTabSz="470239"/>
            <a:endParaRPr sz="926">
              <a:solidFill>
                <a:prstClr val="black"/>
              </a:solidFill>
            </a:endParaRPr>
          </a:p>
        </p:txBody>
      </p:sp>
      <p:sp>
        <p:nvSpPr>
          <p:cNvPr id="14" name="object 14"/>
          <p:cNvSpPr/>
          <p:nvPr/>
        </p:nvSpPr>
        <p:spPr>
          <a:xfrm>
            <a:off x="3088843" y="2417151"/>
            <a:ext cx="1430382" cy="57215"/>
          </a:xfrm>
          <a:prstGeom prst="rect">
            <a:avLst/>
          </a:prstGeom>
          <a:blipFill>
            <a:blip r:embed="rId7" cstate="print"/>
            <a:stretch>
              <a:fillRect/>
            </a:stretch>
          </a:blipFill>
        </p:spPr>
        <p:txBody>
          <a:bodyPr wrap="square" lIns="0" tIns="0" rIns="0" bIns="0" rtlCol="0"/>
          <a:lstStyle/>
          <a:p>
            <a:pPr defTabSz="470239"/>
            <a:endParaRPr sz="926">
              <a:solidFill>
                <a:prstClr val="black"/>
              </a:solidFill>
            </a:endParaRPr>
          </a:p>
        </p:txBody>
      </p:sp>
      <p:sp>
        <p:nvSpPr>
          <p:cNvPr id="15" name="object 15"/>
          <p:cNvSpPr/>
          <p:nvPr/>
        </p:nvSpPr>
        <p:spPr>
          <a:xfrm>
            <a:off x="3110593" y="2435406"/>
            <a:ext cx="1386296" cy="0"/>
          </a:xfrm>
          <a:custGeom>
            <a:avLst/>
            <a:gdLst/>
            <a:ahLst/>
            <a:cxnLst/>
            <a:rect l="l" t="t" r="r" b="b"/>
            <a:pathLst>
              <a:path w="2695575">
                <a:moveTo>
                  <a:pt x="0" y="0"/>
                </a:moveTo>
                <a:lnTo>
                  <a:pt x="2695575" y="0"/>
                </a:lnTo>
              </a:path>
            </a:pathLst>
          </a:custGeom>
          <a:ln w="25400">
            <a:solidFill>
              <a:srgbClr val="FFFF00"/>
            </a:solidFill>
            <a:prstDash val="dash"/>
          </a:ln>
        </p:spPr>
        <p:txBody>
          <a:bodyPr wrap="square" lIns="0" tIns="0" rIns="0" bIns="0" rtlCol="0"/>
          <a:lstStyle/>
          <a:p>
            <a:pPr defTabSz="470239"/>
            <a:endParaRPr sz="926">
              <a:solidFill>
                <a:prstClr val="black"/>
              </a:solidFill>
            </a:endParaRPr>
          </a:p>
        </p:txBody>
      </p:sp>
    </p:spTree>
    <p:extLst>
      <p:ext uri="{BB962C8B-B14F-4D97-AF65-F5344CB8AC3E}">
        <p14:creationId xmlns:p14="http://schemas.microsoft.com/office/powerpoint/2010/main" val="42773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6200" y="-76200"/>
            <a:ext cx="4937760" cy="640080"/>
          </a:xfrm>
          <a:prstGeom prst="rect">
            <a:avLst/>
          </a:prstGeom>
        </p:spPr>
        <p:txBody>
          <a:bodyPr vert="horz" wrap="square" lIns="0" tIns="0" rIns="0" bIns="0" rtlCol="0">
            <a:spAutoFit/>
          </a:bodyPr>
          <a:lstStyle/>
          <a:p>
            <a:pPr marL="6531"/>
            <a:r>
              <a:rPr spc="103" dirty="0"/>
              <a:t>CPR</a:t>
            </a:r>
            <a:r>
              <a:rPr spc="113" dirty="0"/>
              <a:t> </a:t>
            </a:r>
            <a:r>
              <a:rPr spc="80" dirty="0"/>
              <a:t>Dashboard</a:t>
            </a:r>
          </a:p>
        </p:txBody>
      </p:sp>
      <p:sp>
        <p:nvSpPr>
          <p:cNvPr id="5" name="object 5"/>
          <p:cNvSpPr txBox="1"/>
          <p:nvPr/>
        </p:nvSpPr>
        <p:spPr>
          <a:xfrm>
            <a:off x="381000" y="914400"/>
            <a:ext cx="4267200" cy="1355243"/>
          </a:xfrm>
          <a:prstGeom prst="rect">
            <a:avLst/>
          </a:prstGeom>
        </p:spPr>
        <p:txBody>
          <a:bodyPr vert="horz" wrap="square" lIns="0" tIns="0" rIns="0" bIns="0" rtlCol="0">
            <a:spAutoFit/>
          </a:bodyPr>
          <a:lstStyle/>
          <a:p>
            <a:pPr marL="6531" defTabSz="470239"/>
            <a:r>
              <a:rPr sz="1400" b="1" spc="5" dirty="0">
                <a:solidFill>
                  <a:prstClr val="black"/>
                </a:solidFill>
                <a:latin typeface="Century Gothic" panose="020B0502020202020204" pitchFamily="34" charset="0"/>
                <a:cs typeface="Calibri"/>
              </a:rPr>
              <a:t>Depth </a:t>
            </a:r>
            <a:r>
              <a:rPr sz="1400" b="1" spc="39" dirty="0">
                <a:solidFill>
                  <a:prstClr val="black"/>
                </a:solidFill>
                <a:latin typeface="Century Gothic" panose="020B0502020202020204" pitchFamily="34" charset="0"/>
                <a:cs typeface="Calibri"/>
              </a:rPr>
              <a:t>and</a:t>
            </a:r>
            <a:r>
              <a:rPr sz="1400" b="1" spc="95" dirty="0">
                <a:solidFill>
                  <a:prstClr val="black"/>
                </a:solidFill>
                <a:latin typeface="Century Gothic" panose="020B0502020202020204" pitchFamily="34" charset="0"/>
                <a:cs typeface="Calibri"/>
              </a:rPr>
              <a:t> </a:t>
            </a:r>
            <a:r>
              <a:rPr sz="1400" b="1" spc="3" dirty="0">
                <a:solidFill>
                  <a:prstClr val="black"/>
                </a:solidFill>
                <a:latin typeface="Century Gothic" panose="020B0502020202020204" pitchFamily="34" charset="0"/>
                <a:cs typeface="Calibri"/>
              </a:rPr>
              <a:t>Rate</a:t>
            </a:r>
            <a:endParaRPr sz="1400" b="1" dirty="0">
              <a:solidFill>
                <a:prstClr val="black"/>
              </a:solidFill>
              <a:latin typeface="Century Gothic" panose="020B0502020202020204" pitchFamily="34" charset="0"/>
              <a:cs typeface="Calibri"/>
            </a:endParaRPr>
          </a:p>
          <a:p>
            <a:pPr defTabSz="470239"/>
            <a:endParaRPr sz="1200" dirty="0">
              <a:solidFill>
                <a:prstClr val="black"/>
              </a:solidFill>
              <a:latin typeface="Century Gothic" panose="020B0502020202020204" pitchFamily="34" charset="0"/>
              <a:cs typeface="Times New Roman"/>
            </a:endParaRPr>
          </a:p>
          <a:p>
            <a:pPr marL="152828" indent="-146297" defTabSz="470239">
              <a:spcBef>
                <a:spcPts val="3"/>
              </a:spcBef>
              <a:buFont typeface="Arial"/>
              <a:buChar char="•"/>
              <a:tabLst>
                <a:tab pos="153154" algn="l"/>
              </a:tabLst>
            </a:pPr>
            <a:r>
              <a:rPr sz="1200" dirty="0">
                <a:solidFill>
                  <a:prstClr val="black"/>
                </a:solidFill>
                <a:latin typeface="Century Gothic" panose="020B0502020202020204" pitchFamily="34" charset="0"/>
                <a:cs typeface="Calibri"/>
              </a:rPr>
              <a:t>Instantaneous</a:t>
            </a:r>
            <a:r>
              <a:rPr sz="1200" spc="75" dirty="0">
                <a:solidFill>
                  <a:prstClr val="black"/>
                </a:solidFill>
                <a:latin typeface="Century Gothic" panose="020B0502020202020204" pitchFamily="34" charset="0"/>
                <a:cs typeface="Calibri"/>
              </a:rPr>
              <a:t> </a:t>
            </a:r>
            <a:r>
              <a:rPr sz="1200" spc="13" dirty="0">
                <a:solidFill>
                  <a:prstClr val="black"/>
                </a:solidFill>
                <a:latin typeface="Century Gothic" panose="020B0502020202020204" pitchFamily="34" charset="0"/>
                <a:cs typeface="Calibri"/>
              </a:rPr>
              <a:t>values</a:t>
            </a:r>
            <a:endParaRPr sz="1200" dirty="0">
              <a:solidFill>
                <a:prstClr val="black"/>
              </a:solidFill>
              <a:latin typeface="Century Gothic" panose="020B0502020202020204" pitchFamily="34" charset="0"/>
              <a:cs typeface="Calibri"/>
            </a:endParaRPr>
          </a:p>
          <a:p>
            <a:pPr marL="152828" marR="23839" indent="-146297" defTabSz="470239">
              <a:lnSpc>
                <a:spcPct val="110000"/>
              </a:lnSpc>
              <a:buFont typeface="Arial"/>
              <a:buChar char="•"/>
              <a:tabLst>
                <a:tab pos="153154" algn="l"/>
              </a:tabLst>
            </a:pPr>
            <a:r>
              <a:rPr sz="1200" spc="36" dirty="0">
                <a:solidFill>
                  <a:prstClr val="black"/>
                </a:solidFill>
                <a:latin typeface="Century Gothic" panose="020B0502020202020204" pitchFamily="34" charset="0"/>
                <a:cs typeface="Calibri"/>
              </a:rPr>
              <a:t>Color </a:t>
            </a:r>
            <a:r>
              <a:rPr sz="1200" dirty="0">
                <a:solidFill>
                  <a:prstClr val="black"/>
                </a:solidFill>
                <a:latin typeface="Century Gothic" panose="020B0502020202020204" pitchFamily="34" charset="0"/>
                <a:cs typeface="Calibri"/>
              </a:rPr>
              <a:t>of </a:t>
            </a:r>
            <a:r>
              <a:rPr sz="1200" spc="15" dirty="0">
                <a:solidFill>
                  <a:prstClr val="black"/>
                </a:solidFill>
                <a:latin typeface="Century Gothic" panose="020B0502020202020204" pitchFamily="34" charset="0"/>
                <a:cs typeface="Calibri"/>
              </a:rPr>
              <a:t>value </a:t>
            </a:r>
            <a:r>
              <a:rPr sz="1200" spc="31" dirty="0">
                <a:solidFill>
                  <a:prstClr val="black"/>
                </a:solidFill>
                <a:latin typeface="Century Gothic" panose="020B0502020202020204" pitchFamily="34" charset="0"/>
                <a:cs typeface="Calibri"/>
              </a:rPr>
              <a:t>changes </a:t>
            </a:r>
            <a:r>
              <a:rPr sz="1200" spc="10" dirty="0">
                <a:solidFill>
                  <a:prstClr val="black"/>
                </a:solidFill>
                <a:latin typeface="Century Gothic" panose="020B0502020202020204" pitchFamily="34" charset="0"/>
                <a:cs typeface="Calibri"/>
              </a:rPr>
              <a:t>when  </a:t>
            </a:r>
            <a:r>
              <a:rPr sz="1200" spc="3" dirty="0">
                <a:solidFill>
                  <a:prstClr val="black"/>
                </a:solidFill>
                <a:latin typeface="Century Gothic" panose="020B0502020202020204" pitchFamily="34" charset="0"/>
                <a:cs typeface="Calibri"/>
              </a:rPr>
              <a:t>outside</a:t>
            </a:r>
            <a:r>
              <a:rPr sz="1200" spc="36" dirty="0">
                <a:solidFill>
                  <a:prstClr val="black"/>
                </a:solidFill>
                <a:latin typeface="Century Gothic" panose="020B0502020202020204" pitchFamily="34" charset="0"/>
                <a:cs typeface="Calibri"/>
              </a:rPr>
              <a:t> </a:t>
            </a:r>
            <a:r>
              <a:rPr sz="1200" spc="8" dirty="0">
                <a:solidFill>
                  <a:prstClr val="black"/>
                </a:solidFill>
                <a:latin typeface="Century Gothic" panose="020B0502020202020204" pitchFamily="34" charset="0"/>
                <a:cs typeface="Calibri"/>
              </a:rPr>
              <a:t>recommendations</a:t>
            </a:r>
            <a:endParaRPr sz="1200" dirty="0">
              <a:solidFill>
                <a:prstClr val="black"/>
              </a:solidFill>
              <a:latin typeface="Century Gothic" panose="020B0502020202020204" pitchFamily="34" charset="0"/>
              <a:cs typeface="Calibri"/>
            </a:endParaRPr>
          </a:p>
          <a:p>
            <a:pPr marL="347455" lvl="1" indent="-146623" defTabSz="470239">
              <a:spcBef>
                <a:spcPts val="98"/>
              </a:spcBef>
              <a:buFont typeface="Wingdings"/>
              <a:buChar char=""/>
              <a:tabLst>
                <a:tab pos="347455" algn="l"/>
              </a:tabLst>
            </a:pPr>
            <a:r>
              <a:rPr sz="1100" spc="33" dirty="0">
                <a:solidFill>
                  <a:prstClr val="black"/>
                </a:solidFill>
                <a:latin typeface="Century Gothic" panose="020B0502020202020204" pitchFamily="34" charset="0"/>
                <a:cs typeface="Calibri"/>
              </a:rPr>
              <a:t>Green </a:t>
            </a:r>
            <a:r>
              <a:rPr sz="1100" spc="13" dirty="0">
                <a:solidFill>
                  <a:prstClr val="black"/>
                </a:solidFill>
                <a:latin typeface="Century Gothic" panose="020B0502020202020204" pitchFamily="34" charset="0"/>
                <a:cs typeface="Calibri"/>
              </a:rPr>
              <a:t>values</a:t>
            </a:r>
            <a:r>
              <a:rPr sz="1100" spc="64" dirty="0">
                <a:solidFill>
                  <a:prstClr val="black"/>
                </a:solidFill>
                <a:latin typeface="Century Gothic" panose="020B0502020202020204" pitchFamily="34" charset="0"/>
                <a:cs typeface="Calibri"/>
              </a:rPr>
              <a:t> </a:t>
            </a:r>
            <a:r>
              <a:rPr sz="1100" spc="95" dirty="0" smtClean="0">
                <a:solidFill>
                  <a:prstClr val="black"/>
                </a:solidFill>
                <a:latin typeface="Century Gothic" panose="020B0502020202020204" pitchFamily="34" charset="0"/>
                <a:cs typeface="Calibri"/>
              </a:rPr>
              <a:t>=</a:t>
            </a:r>
            <a:r>
              <a:rPr lang="en-US" sz="1100" spc="95" dirty="0" smtClean="0">
                <a:solidFill>
                  <a:prstClr val="black"/>
                </a:solidFill>
                <a:latin typeface="Century Gothic" panose="020B0502020202020204" pitchFamily="34" charset="0"/>
                <a:cs typeface="Calibri"/>
              </a:rPr>
              <a:t> </a:t>
            </a:r>
            <a:r>
              <a:rPr sz="1100" dirty="0" smtClean="0">
                <a:solidFill>
                  <a:prstClr val="black"/>
                </a:solidFill>
                <a:latin typeface="Century Gothic" panose="020B0502020202020204" pitchFamily="34" charset="0"/>
                <a:cs typeface="Calibri"/>
              </a:rPr>
              <a:t>within</a:t>
            </a:r>
            <a:r>
              <a:rPr sz="1100" spc="41" dirty="0" smtClean="0">
                <a:solidFill>
                  <a:prstClr val="black"/>
                </a:solidFill>
                <a:latin typeface="Century Gothic" panose="020B0502020202020204" pitchFamily="34" charset="0"/>
                <a:cs typeface="Calibri"/>
              </a:rPr>
              <a:t> </a:t>
            </a:r>
            <a:r>
              <a:rPr sz="1100" spc="8" dirty="0">
                <a:solidFill>
                  <a:prstClr val="black"/>
                </a:solidFill>
                <a:latin typeface="Century Gothic" panose="020B0502020202020204" pitchFamily="34" charset="0"/>
                <a:cs typeface="Calibri"/>
              </a:rPr>
              <a:t>recommendations</a:t>
            </a:r>
            <a:endParaRPr sz="1100" dirty="0">
              <a:solidFill>
                <a:prstClr val="black"/>
              </a:solidFill>
              <a:latin typeface="Century Gothic" panose="020B0502020202020204" pitchFamily="34" charset="0"/>
              <a:cs typeface="Calibri"/>
            </a:endParaRPr>
          </a:p>
          <a:p>
            <a:pPr marL="347455" lvl="1" indent="-146623" defTabSz="470239">
              <a:spcBef>
                <a:spcPts val="98"/>
              </a:spcBef>
              <a:buFont typeface="Wingdings"/>
              <a:buChar char=""/>
              <a:tabLst>
                <a:tab pos="347455" algn="l"/>
              </a:tabLst>
            </a:pPr>
            <a:r>
              <a:rPr sz="1100" spc="10" dirty="0">
                <a:solidFill>
                  <a:prstClr val="black"/>
                </a:solidFill>
                <a:latin typeface="Century Gothic" panose="020B0502020202020204" pitchFamily="34" charset="0"/>
                <a:cs typeface="Calibri"/>
              </a:rPr>
              <a:t>Yellow </a:t>
            </a:r>
            <a:r>
              <a:rPr sz="1100" spc="13" dirty="0">
                <a:solidFill>
                  <a:prstClr val="black"/>
                </a:solidFill>
                <a:latin typeface="Century Gothic" panose="020B0502020202020204" pitchFamily="34" charset="0"/>
                <a:cs typeface="Calibri"/>
              </a:rPr>
              <a:t>values</a:t>
            </a:r>
            <a:r>
              <a:rPr sz="1100" spc="93" dirty="0">
                <a:solidFill>
                  <a:prstClr val="black"/>
                </a:solidFill>
                <a:latin typeface="Century Gothic" panose="020B0502020202020204" pitchFamily="34" charset="0"/>
                <a:cs typeface="Calibri"/>
              </a:rPr>
              <a:t> </a:t>
            </a:r>
            <a:r>
              <a:rPr sz="1100" spc="95" dirty="0" smtClean="0">
                <a:solidFill>
                  <a:prstClr val="black"/>
                </a:solidFill>
                <a:latin typeface="Century Gothic" panose="020B0502020202020204" pitchFamily="34" charset="0"/>
                <a:cs typeface="Calibri"/>
              </a:rPr>
              <a:t>=</a:t>
            </a:r>
            <a:r>
              <a:rPr lang="en-US" sz="1100" spc="95" dirty="0" smtClean="0">
                <a:solidFill>
                  <a:prstClr val="black"/>
                </a:solidFill>
                <a:latin typeface="Century Gothic" panose="020B0502020202020204" pitchFamily="34" charset="0"/>
                <a:cs typeface="Calibri"/>
              </a:rPr>
              <a:t> </a:t>
            </a:r>
            <a:r>
              <a:rPr sz="1100" spc="3" dirty="0" smtClean="0">
                <a:solidFill>
                  <a:prstClr val="black"/>
                </a:solidFill>
                <a:latin typeface="Century Gothic" panose="020B0502020202020204" pitchFamily="34" charset="0"/>
                <a:cs typeface="Calibri"/>
              </a:rPr>
              <a:t>outside</a:t>
            </a:r>
            <a:r>
              <a:rPr sz="1100" spc="36" dirty="0" smtClean="0">
                <a:solidFill>
                  <a:prstClr val="black"/>
                </a:solidFill>
                <a:latin typeface="Century Gothic" panose="020B0502020202020204" pitchFamily="34" charset="0"/>
                <a:cs typeface="Calibri"/>
              </a:rPr>
              <a:t> </a:t>
            </a:r>
            <a:r>
              <a:rPr sz="1100" spc="8" dirty="0">
                <a:solidFill>
                  <a:prstClr val="black"/>
                </a:solidFill>
                <a:latin typeface="Century Gothic" panose="020B0502020202020204" pitchFamily="34" charset="0"/>
                <a:cs typeface="Calibri"/>
              </a:rPr>
              <a:t>recommendations</a:t>
            </a:r>
            <a:endParaRPr sz="1100" dirty="0">
              <a:solidFill>
                <a:prstClr val="black"/>
              </a:solidFill>
              <a:latin typeface="Century Gothic" panose="020B0502020202020204" pitchFamily="34" charset="0"/>
              <a:cs typeface="Calibri"/>
            </a:endParaRPr>
          </a:p>
        </p:txBody>
      </p:sp>
      <p:grpSp>
        <p:nvGrpSpPr>
          <p:cNvPr id="13" name="Group 12"/>
          <p:cNvGrpSpPr/>
          <p:nvPr/>
        </p:nvGrpSpPr>
        <p:grpSpPr>
          <a:xfrm>
            <a:off x="2209800" y="2514600"/>
            <a:ext cx="2981596" cy="1147449"/>
            <a:chOff x="2836274" y="1537838"/>
            <a:chExt cx="2067196" cy="614049"/>
          </a:xfrm>
        </p:grpSpPr>
        <p:sp>
          <p:nvSpPr>
            <p:cNvPr id="7" name="object 7"/>
            <p:cNvSpPr/>
            <p:nvPr/>
          </p:nvSpPr>
          <p:spPr>
            <a:xfrm>
              <a:off x="2836274" y="1537838"/>
              <a:ext cx="2067196" cy="614049"/>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
          <p:nvSpPr>
            <p:cNvPr id="9" name="object 9"/>
            <p:cNvSpPr/>
            <p:nvPr/>
          </p:nvSpPr>
          <p:spPr>
            <a:xfrm>
              <a:off x="2914650" y="1739262"/>
              <a:ext cx="994410" cy="412133"/>
            </a:xfrm>
            <a:custGeom>
              <a:avLst/>
              <a:gdLst/>
              <a:ahLst/>
              <a:cxnLst/>
              <a:rect l="l" t="t" r="r" b="b"/>
              <a:pathLst>
                <a:path w="1933575" h="801370">
                  <a:moveTo>
                    <a:pt x="0" y="400583"/>
                  </a:moveTo>
                  <a:lnTo>
                    <a:pt x="8825" y="346227"/>
                  </a:lnTo>
                  <a:lnTo>
                    <a:pt x="34534" y="294093"/>
                  </a:lnTo>
                  <a:lnTo>
                    <a:pt x="75974" y="244659"/>
                  </a:lnTo>
                  <a:lnTo>
                    <a:pt x="131993" y="198402"/>
                  </a:lnTo>
                  <a:lnTo>
                    <a:pt x="165111" y="176614"/>
                  </a:lnTo>
                  <a:lnTo>
                    <a:pt x="201441" y="155799"/>
                  </a:lnTo>
                  <a:lnTo>
                    <a:pt x="240840" y="136018"/>
                  </a:lnTo>
                  <a:lnTo>
                    <a:pt x="283163" y="117328"/>
                  </a:lnTo>
                  <a:lnTo>
                    <a:pt x="328268" y="99792"/>
                  </a:lnTo>
                  <a:lnTo>
                    <a:pt x="376010" y="83467"/>
                  </a:lnTo>
                  <a:lnTo>
                    <a:pt x="426245" y="68413"/>
                  </a:lnTo>
                  <a:lnTo>
                    <a:pt x="478829" y="54691"/>
                  </a:lnTo>
                  <a:lnTo>
                    <a:pt x="533618" y="42360"/>
                  </a:lnTo>
                  <a:lnTo>
                    <a:pt x="590468" y="31480"/>
                  </a:lnTo>
                  <a:lnTo>
                    <a:pt x="649235" y="22109"/>
                  </a:lnTo>
                  <a:lnTo>
                    <a:pt x="709775" y="14309"/>
                  </a:lnTo>
                  <a:lnTo>
                    <a:pt x="771944" y="8138"/>
                  </a:lnTo>
                  <a:lnTo>
                    <a:pt x="835599" y="3656"/>
                  </a:lnTo>
                  <a:lnTo>
                    <a:pt x="900594" y="924"/>
                  </a:lnTo>
                  <a:lnTo>
                    <a:pt x="966787" y="0"/>
                  </a:lnTo>
                  <a:lnTo>
                    <a:pt x="1032980" y="924"/>
                  </a:lnTo>
                  <a:lnTo>
                    <a:pt x="1097975" y="3656"/>
                  </a:lnTo>
                  <a:lnTo>
                    <a:pt x="1161630" y="8138"/>
                  </a:lnTo>
                  <a:lnTo>
                    <a:pt x="1223799" y="14309"/>
                  </a:lnTo>
                  <a:lnTo>
                    <a:pt x="1284339" y="22109"/>
                  </a:lnTo>
                  <a:lnTo>
                    <a:pt x="1343106" y="31480"/>
                  </a:lnTo>
                  <a:lnTo>
                    <a:pt x="1399956" y="42360"/>
                  </a:lnTo>
                  <a:lnTo>
                    <a:pt x="1454745" y="54691"/>
                  </a:lnTo>
                  <a:lnTo>
                    <a:pt x="1507329" y="68413"/>
                  </a:lnTo>
                  <a:lnTo>
                    <a:pt x="1557564" y="83467"/>
                  </a:lnTo>
                  <a:lnTo>
                    <a:pt x="1605306" y="99792"/>
                  </a:lnTo>
                  <a:lnTo>
                    <a:pt x="1650411" y="117328"/>
                  </a:lnTo>
                  <a:lnTo>
                    <a:pt x="1692734" y="136018"/>
                  </a:lnTo>
                  <a:lnTo>
                    <a:pt x="1732133" y="155799"/>
                  </a:lnTo>
                  <a:lnTo>
                    <a:pt x="1768463" y="176614"/>
                  </a:lnTo>
                  <a:lnTo>
                    <a:pt x="1801581" y="198402"/>
                  </a:lnTo>
                  <a:lnTo>
                    <a:pt x="1857600" y="244659"/>
                  </a:lnTo>
                  <a:lnTo>
                    <a:pt x="1899040" y="294093"/>
                  </a:lnTo>
                  <a:lnTo>
                    <a:pt x="1924749" y="346227"/>
                  </a:lnTo>
                  <a:lnTo>
                    <a:pt x="1933575" y="400583"/>
                  </a:lnTo>
                  <a:lnTo>
                    <a:pt x="1931344" y="428009"/>
                  </a:lnTo>
                  <a:lnTo>
                    <a:pt x="1913933" y="481314"/>
                  </a:lnTo>
                  <a:lnTo>
                    <a:pt x="1880215" y="532157"/>
                  </a:lnTo>
                  <a:lnTo>
                    <a:pt x="1831341" y="580063"/>
                  </a:lnTo>
                  <a:lnTo>
                    <a:pt x="1768463" y="624552"/>
                  </a:lnTo>
                  <a:lnTo>
                    <a:pt x="1732133" y="645367"/>
                  </a:lnTo>
                  <a:lnTo>
                    <a:pt x="1692734" y="665148"/>
                  </a:lnTo>
                  <a:lnTo>
                    <a:pt x="1650411" y="683837"/>
                  </a:lnTo>
                  <a:lnTo>
                    <a:pt x="1605306" y="701374"/>
                  </a:lnTo>
                  <a:lnTo>
                    <a:pt x="1557564" y="717699"/>
                  </a:lnTo>
                  <a:lnTo>
                    <a:pt x="1507329" y="732752"/>
                  </a:lnTo>
                  <a:lnTo>
                    <a:pt x="1454745" y="746474"/>
                  </a:lnTo>
                  <a:lnTo>
                    <a:pt x="1399956" y="758806"/>
                  </a:lnTo>
                  <a:lnTo>
                    <a:pt x="1343106" y="769686"/>
                  </a:lnTo>
                  <a:lnTo>
                    <a:pt x="1284339" y="779057"/>
                  </a:lnTo>
                  <a:lnTo>
                    <a:pt x="1223799" y="786857"/>
                  </a:lnTo>
                  <a:lnTo>
                    <a:pt x="1161630" y="793028"/>
                  </a:lnTo>
                  <a:lnTo>
                    <a:pt x="1097975" y="797509"/>
                  </a:lnTo>
                  <a:lnTo>
                    <a:pt x="1032980" y="800242"/>
                  </a:lnTo>
                  <a:lnTo>
                    <a:pt x="966787" y="801166"/>
                  </a:lnTo>
                  <a:lnTo>
                    <a:pt x="900594" y="800242"/>
                  </a:lnTo>
                  <a:lnTo>
                    <a:pt x="835599" y="797509"/>
                  </a:lnTo>
                  <a:lnTo>
                    <a:pt x="771944" y="793028"/>
                  </a:lnTo>
                  <a:lnTo>
                    <a:pt x="709775" y="786857"/>
                  </a:lnTo>
                  <a:lnTo>
                    <a:pt x="649235" y="779057"/>
                  </a:lnTo>
                  <a:lnTo>
                    <a:pt x="590468" y="769686"/>
                  </a:lnTo>
                  <a:lnTo>
                    <a:pt x="533618" y="758806"/>
                  </a:lnTo>
                  <a:lnTo>
                    <a:pt x="478829" y="746474"/>
                  </a:lnTo>
                  <a:lnTo>
                    <a:pt x="426245" y="732752"/>
                  </a:lnTo>
                  <a:lnTo>
                    <a:pt x="376010" y="717699"/>
                  </a:lnTo>
                  <a:lnTo>
                    <a:pt x="328268" y="701374"/>
                  </a:lnTo>
                  <a:lnTo>
                    <a:pt x="283163" y="683837"/>
                  </a:lnTo>
                  <a:lnTo>
                    <a:pt x="240840" y="665148"/>
                  </a:lnTo>
                  <a:lnTo>
                    <a:pt x="201441" y="645367"/>
                  </a:lnTo>
                  <a:lnTo>
                    <a:pt x="165111" y="624552"/>
                  </a:lnTo>
                  <a:lnTo>
                    <a:pt x="131993" y="602764"/>
                  </a:lnTo>
                  <a:lnTo>
                    <a:pt x="75974" y="556507"/>
                  </a:lnTo>
                  <a:lnTo>
                    <a:pt x="34534" y="507073"/>
                  </a:lnTo>
                  <a:lnTo>
                    <a:pt x="8825" y="454939"/>
                  </a:lnTo>
                  <a:lnTo>
                    <a:pt x="0" y="400583"/>
                  </a:lnTo>
                  <a:close/>
                </a:path>
              </a:pathLst>
            </a:custGeom>
            <a:ln w="15874">
              <a:solidFill>
                <a:srgbClr val="FF0000"/>
              </a:solidFill>
              <a:prstDash val="dash"/>
            </a:ln>
          </p:spPr>
          <p:txBody>
            <a:bodyPr wrap="square" lIns="0" tIns="0" rIns="0" bIns="0" rtlCol="0"/>
            <a:lstStyle/>
            <a:p>
              <a:pPr defTabSz="470239"/>
              <a:endParaRPr sz="926">
                <a:solidFill>
                  <a:prstClr val="black"/>
                </a:solidFill>
              </a:endParaRPr>
            </a:p>
          </p:txBody>
        </p:sp>
      </p:grpSp>
    </p:spTree>
    <p:extLst>
      <p:ext uri="{BB962C8B-B14F-4D97-AF65-F5344CB8AC3E}">
        <p14:creationId xmlns:p14="http://schemas.microsoft.com/office/powerpoint/2010/main" val="27946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15" dirty="0">
                <a:solidFill>
                  <a:srgbClr val="0070C0"/>
                </a:solidFill>
              </a:rPr>
              <a:t>Right </a:t>
            </a:r>
            <a:r>
              <a:rPr spc="93" dirty="0">
                <a:solidFill>
                  <a:srgbClr val="0070C0"/>
                </a:solidFill>
              </a:rPr>
              <a:t>Side </a:t>
            </a:r>
            <a:r>
              <a:rPr spc="3" dirty="0">
                <a:solidFill>
                  <a:srgbClr val="0070C0"/>
                </a:solidFill>
              </a:rPr>
              <a:t>of</a:t>
            </a:r>
            <a:r>
              <a:rPr spc="298" dirty="0">
                <a:solidFill>
                  <a:srgbClr val="0070C0"/>
                </a:solidFill>
              </a:rPr>
              <a:t> </a:t>
            </a:r>
            <a:r>
              <a:rPr spc="62" dirty="0">
                <a:solidFill>
                  <a:srgbClr val="0070C0"/>
                </a:solidFill>
              </a:rPr>
              <a:t>Device</a:t>
            </a:r>
          </a:p>
        </p:txBody>
      </p:sp>
      <p:sp>
        <p:nvSpPr>
          <p:cNvPr id="8" name="object 8"/>
          <p:cNvSpPr/>
          <p:nvPr/>
        </p:nvSpPr>
        <p:spPr>
          <a:xfrm>
            <a:off x="698046" y="1031968"/>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endParaRPr sz="609"/>
          </a:p>
        </p:txBody>
      </p:sp>
      <p:sp>
        <p:nvSpPr>
          <p:cNvPr id="9" name="object 9"/>
          <p:cNvSpPr txBox="1"/>
          <p:nvPr/>
        </p:nvSpPr>
        <p:spPr>
          <a:xfrm>
            <a:off x="457200" y="838200"/>
            <a:ext cx="2133600" cy="2085186"/>
          </a:xfrm>
          <a:prstGeom prst="rect">
            <a:avLst/>
          </a:prstGeom>
        </p:spPr>
        <p:txBody>
          <a:bodyPr vert="horz" wrap="square" lIns="0" tIns="0" rIns="0" bIns="0" rtlCol="0">
            <a:spAutoFit/>
          </a:bodyPr>
          <a:lstStyle/>
          <a:p>
            <a:pPr marL="6531"/>
            <a:r>
              <a:rPr lang="en-US" sz="1400" b="1" spc="3" dirty="0">
                <a:latin typeface="Century Gothic" panose="020B0502020202020204" pitchFamily="34" charset="0"/>
                <a:cs typeface="Calibri"/>
              </a:rPr>
              <a:t>Connections</a:t>
            </a:r>
            <a:endParaRPr sz="1400" b="1" dirty="0">
              <a:latin typeface="Century Gothic" panose="020B0502020202020204" pitchFamily="34" charset="0"/>
              <a:cs typeface="Calibri"/>
            </a:endParaRPr>
          </a:p>
          <a:p>
            <a:pPr>
              <a:spcBef>
                <a:spcPts val="2"/>
              </a:spcBef>
            </a:pPr>
            <a:endParaRPr sz="1100" dirty="0">
              <a:latin typeface="Century Gothic" panose="020B0502020202020204" pitchFamily="34" charset="0"/>
              <a:cs typeface="Times New Roman"/>
            </a:endParaRPr>
          </a:p>
          <a:p>
            <a:pPr marL="152824" indent="-146293">
              <a:buFont typeface="Arial"/>
              <a:buChar char="•"/>
              <a:tabLst>
                <a:tab pos="153151" algn="l"/>
              </a:tabLst>
            </a:pPr>
            <a:r>
              <a:rPr lang="en-US" sz="1200" spc="41" dirty="0">
                <a:latin typeface="Century Gothic" panose="020B0502020202020204" pitchFamily="34" charset="0"/>
                <a:cs typeface="Calibri"/>
              </a:rPr>
              <a:t>USB interface port for Flash/Cellular or </a:t>
            </a:r>
            <a:r>
              <a:rPr lang="en-US" sz="1200" spc="41" dirty="0" err="1">
                <a:latin typeface="Century Gothic" panose="020B0502020202020204" pitchFamily="34" charset="0"/>
                <a:cs typeface="Calibri"/>
              </a:rPr>
              <a:t>Wifi</a:t>
            </a:r>
            <a:r>
              <a:rPr lang="en-US" sz="1200" spc="41" dirty="0">
                <a:latin typeface="Century Gothic" panose="020B0502020202020204" pitchFamily="34" charset="0"/>
                <a:cs typeface="Calibri"/>
              </a:rPr>
              <a:t> </a:t>
            </a:r>
            <a:r>
              <a:rPr lang="en-US" sz="1200" spc="41" dirty="0" smtClean="0">
                <a:latin typeface="Century Gothic" panose="020B0502020202020204" pitchFamily="34" charset="0"/>
                <a:cs typeface="Calibri"/>
              </a:rPr>
              <a:t>interface</a:t>
            </a:r>
            <a:endParaRPr lang="en-US" sz="1200" spc="41"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87" dirty="0" smtClean="0">
                <a:latin typeface="Century Gothic" panose="020B0502020202020204" pitchFamily="34" charset="0"/>
                <a:cs typeface="Calibri"/>
              </a:rPr>
              <a:t>2 </a:t>
            </a:r>
            <a:r>
              <a:rPr sz="1200" spc="49" dirty="0">
                <a:latin typeface="Century Gothic" panose="020B0502020202020204" pitchFamily="34" charset="0"/>
                <a:cs typeface="Calibri"/>
              </a:rPr>
              <a:t>YSI </a:t>
            </a:r>
            <a:r>
              <a:rPr sz="1200" spc="-8" dirty="0">
                <a:latin typeface="Century Gothic" panose="020B0502020202020204" pitchFamily="34" charset="0"/>
                <a:cs typeface="Calibri"/>
              </a:rPr>
              <a:t>temperature</a:t>
            </a:r>
            <a:r>
              <a:rPr sz="1200" spc="67" dirty="0">
                <a:latin typeface="Century Gothic" panose="020B0502020202020204" pitchFamily="34" charset="0"/>
                <a:cs typeface="Calibri"/>
              </a:rPr>
              <a:t> </a:t>
            </a:r>
            <a:r>
              <a:rPr sz="1200" spc="8" dirty="0">
                <a:latin typeface="Century Gothic" panose="020B0502020202020204" pitchFamily="34" charset="0"/>
                <a:cs typeface="Calibri"/>
              </a:rPr>
              <a:t>connection</a:t>
            </a:r>
            <a:r>
              <a:rPr lang="en-US" sz="1200" spc="8" dirty="0" smtClean="0">
                <a:latin typeface="Century Gothic" panose="020B0502020202020204" pitchFamily="34" charset="0"/>
                <a:cs typeface="Calibri"/>
              </a:rPr>
              <a:t>s</a:t>
            </a:r>
            <a:endParaRPr lang="en-US" sz="1200" spc="8" dirty="0">
              <a:latin typeface="Century Gothic" panose="020B0502020202020204" pitchFamily="34" charset="0"/>
              <a:cs typeface="Calibri"/>
            </a:endParaRPr>
          </a:p>
          <a:p>
            <a:pPr marL="152824" indent="-146293">
              <a:spcBef>
                <a:spcPts val="98"/>
              </a:spcBef>
              <a:buFont typeface="Arial"/>
              <a:buChar char="•"/>
              <a:tabLst>
                <a:tab pos="153151" algn="l"/>
              </a:tabLst>
            </a:pPr>
            <a:r>
              <a:rPr sz="1200" spc="87" dirty="0" smtClean="0">
                <a:latin typeface="Century Gothic" panose="020B0502020202020204" pitchFamily="34" charset="0"/>
                <a:cs typeface="Calibri"/>
              </a:rPr>
              <a:t>3 </a:t>
            </a:r>
            <a:r>
              <a:rPr sz="1200" dirty="0">
                <a:latin typeface="Century Gothic" panose="020B0502020202020204" pitchFamily="34" charset="0"/>
                <a:cs typeface="Calibri"/>
              </a:rPr>
              <a:t>ports </a:t>
            </a:r>
            <a:r>
              <a:rPr sz="1200" spc="-8" dirty="0">
                <a:latin typeface="Century Gothic" panose="020B0502020202020204" pitchFamily="34" charset="0"/>
                <a:cs typeface="Calibri"/>
              </a:rPr>
              <a:t>for </a:t>
            </a:r>
            <a:r>
              <a:rPr sz="1200" spc="21" dirty="0">
                <a:latin typeface="Century Gothic" panose="020B0502020202020204" pitchFamily="34" charset="0"/>
                <a:cs typeface="Calibri"/>
              </a:rPr>
              <a:t>invasive</a:t>
            </a:r>
            <a:r>
              <a:rPr sz="1200" spc="172" dirty="0">
                <a:latin typeface="Century Gothic" panose="020B0502020202020204" pitchFamily="34" charset="0"/>
                <a:cs typeface="Calibri"/>
              </a:rPr>
              <a:t> </a:t>
            </a:r>
            <a:r>
              <a:rPr sz="1200" spc="3" dirty="0" smtClean="0">
                <a:latin typeface="Century Gothic" panose="020B0502020202020204" pitchFamily="34" charset="0"/>
                <a:cs typeface="Calibri"/>
              </a:rPr>
              <a:t>pressures</a:t>
            </a:r>
            <a:endParaRPr lang="en-US" sz="1200" spc="3" dirty="0">
              <a:latin typeface="Century Gothic" panose="020B0502020202020204" pitchFamily="34" charset="0"/>
              <a:cs typeface="Calibri"/>
            </a:endParaRPr>
          </a:p>
          <a:p>
            <a:pPr marL="152824" indent="-146293">
              <a:spcBef>
                <a:spcPts val="98"/>
              </a:spcBef>
              <a:buFont typeface="Arial"/>
              <a:buChar char="•"/>
              <a:tabLst>
                <a:tab pos="153151" algn="l"/>
              </a:tabLst>
            </a:pPr>
            <a:r>
              <a:rPr lang="en-US" sz="1200" spc="-13" dirty="0" smtClean="0">
                <a:latin typeface="Century Gothic" panose="020B0502020202020204" pitchFamily="34" charset="0"/>
                <a:cs typeface="Calibri"/>
              </a:rPr>
              <a:t>Quick </a:t>
            </a:r>
            <a:r>
              <a:rPr lang="en-US" sz="1200" spc="-13" dirty="0">
                <a:latin typeface="Century Gothic" panose="020B0502020202020204" pitchFamily="34" charset="0"/>
                <a:cs typeface="Calibri"/>
              </a:rPr>
              <a:t>connect interface for Multi Function Cable</a:t>
            </a:r>
            <a:endParaRPr sz="1200" dirty="0">
              <a:latin typeface="Century Gothic" panose="020B0502020202020204" pitchFamily="34" charset="0"/>
              <a:cs typeface="Calibri"/>
            </a:endParaRPr>
          </a:p>
        </p:txBody>
      </p:sp>
      <p:sp>
        <p:nvSpPr>
          <p:cNvPr id="10" name="object 10"/>
          <p:cNvSpPr/>
          <p:nvPr/>
        </p:nvSpPr>
        <p:spPr>
          <a:xfrm>
            <a:off x="2848225" y="922502"/>
            <a:ext cx="2086399" cy="2429691"/>
          </a:xfrm>
          <a:prstGeom prst="rect">
            <a:avLst/>
          </a:prstGeom>
          <a:blipFill>
            <a:blip r:embed="rId3" cstate="print"/>
            <a:stretch>
              <a:fillRect/>
            </a:stretch>
          </a:blipFill>
        </p:spPr>
        <p:txBody>
          <a:bodyPr wrap="square" lIns="0" tIns="0" rIns="0" bIns="0" rtlCol="0"/>
          <a:lstStyle/>
          <a:p>
            <a:endParaRPr sz="609"/>
          </a:p>
        </p:txBody>
      </p:sp>
      <p:sp>
        <p:nvSpPr>
          <p:cNvPr id="11" name="object 11"/>
          <p:cNvSpPr/>
          <p:nvPr/>
        </p:nvSpPr>
        <p:spPr>
          <a:xfrm>
            <a:off x="2948943" y="1022986"/>
            <a:ext cx="1785772" cy="2129542"/>
          </a:xfrm>
          <a:prstGeom prst="rect">
            <a:avLst/>
          </a:prstGeom>
          <a:blipFill>
            <a:blip r:embed="rId4" cstate="print"/>
            <a:stretch>
              <a:fillRect/>
            </a:stretch>
          </a:blipFill>
        </p:spPr>
        <p:txBody>
          <a:bodyPr wrap="square" lIns="0" tIns="0" rIns="0" bIns="0" rtlCol="0"/>
          <a:lstStyle/>
          <a:p>
            <a:endParaRPr sz="609"/>
          </a:p>
        </p:txBody>
      </p:sp>
      <p:sp>
        <p:nvSpPr>
          <p:cNvPr id="12" name="object 12"/>
          <p:cNvSpPr/>
          <p:nvPr/>
        </p:nvSpPr>
        <p:spPr>
          <a:xfrm>
            <a:off x="3261276" y="2469664"/>
            <a:ext cx="433425" cy="463992"/>
          </a:xfrm>
          <a:prstGeom prst="rect">
            <a:avLst/>
          </a:prstGeom>
          <a:blipFill>
            <a:blip r:embed="rId5" cstate="print"/>
            <a:stretch>
              <a:fillRect/>
            </a:stretch>
          </a:blipFill>
        </p:spPr>
        <p:txBody>
          <a:bodyPr wrap="square" lIns="0" tIns="0" rIns="0" bIns="0" rtlCol="0"/>
          <a:lstStyle/>
          <a:p>
            <a:endParaRPr sz="609"/>
          </a:p>
        </p:txBody>
      </p:sp>
      <p:sp>
        <p:nvSpPr>
          <p:cNvPr id="13" name="object 13"/>
          <p:cNvSpPr/>
          <p:nvPr/>
        </p:nvSpPr>
        <p:spPr>
          <a:xfrm>
            <a:off x="3286941" y="2483845"/>
            <a:ext cx="382089" cy="412133"/>
          </a:xfrm>
          <a:custGeom>
            <a:avLst/>
            <a:gdLst/>
            <a:ahLst/>
            <a:cxnLst/>
            <a:rect l="l" t="t" r="r" b="b"/>
            <a:pathLst>
              <a:path w="742950" h="801370">
                <a:moveTo>
                  <a:pt x="0" y="400583"/>
                </a:moveTo>
                <a:lnTo>
                  <a:pt x="2894" y="350335"/>
                </a:lnTo>
                <a:lnTo>
                  <a:pt x="11345" y="301950"/>
                </a:lnTo>
                <a:lnTo>
                  <a:pt x="25005" y="255802"/>
                </a:lnTo>
                <a:lnTo>
                  <a:pt x="43524" y="212268"/>
                </a:lnTo>
                <a:lnTo>
                  <a:pt x="66557" y="171722"/>
                </a:lnTo>
                <a:lnTo>
                  <a:pt x="93753" y="134540"/>
                </a:lnTo>
                <a:lnTo>
                  <a:pt x="124765" y="101098"/>
                </a:lnTo>
                <a:lnTo>
                  <a:pt x="159245" y="71771"/>
                </a:lnTo>
                <a:lnTo>
                  <a:pt x="196844" y="46935"/>
                </a:lnTo>
                <a:lnTo>
                  <a:pt x="237215" y="26964"/>
                </a:lnTo>
                <a:lnTo>
                  <a:pt x="280009" y="12234"/>
                </a:lnTo>
                <a:lnTo>
                  <a:pt x="324878" y="3121"/>
                </a:lnTo>
                <a:lnTo>
                  <a:pt x="371475" y="0"/>
                </a:lnTo>
                <a:lnTo>
                  <a:pt x="418071" y="3121"/>
                </a:lnTo>
                <a:lnTo>
                  <a:pt x="462940" y="12234"/>
                </a:lnTo>
                <a:lnTo>
                  <a:pt x="505734" y="26964"/>
                </a:lnTo>
                <a:lnTo>
                  <a:pt x="546105" y="46935"/>
                </a:lnTo>
                <a:lnTo>
                  <a:pt x="583704" y="71771"/>
                </a:lnTo>
                <a:lnTo>
                  <a:pt x="618184" y="101098"/>
                </a:lnTo>
                <a:lnTo>
                  <a:pt x="649196" y="134540"/>
                </a:lnTo>
                <a:lnTo>
                  <a:pt x="676392" y="171722"/>
                </a:lnTo>
                <a:lnTo>
                  <a:pt x="699425" y="212268"/>
                </a:lnTo>
                <a:lnTo>
                  <a:pt x="717944" y="255802"/>
                </a:lnTo>
                <a:lnTo>
                  <a:pt x="731604" y="301950"/>
                </a:lnTo>
                <a:lnTo>
                  <a:pt x="740055" y="350335"/>
                </a:lnTo>
                <a:lnTo>
                  <a:pt x="742950" y="400583"/>
                </a:lnTo>
                <a:lnTo>
                  <a:pt x="740055" y="450831"/>
                </a:lnTo>
                <a:lnTo>
                  <a:pt x="731604" y="499216"/>
                </a:lnTo>
                <a:lnTo>
                  <a:pt x="717944" y="545364"/>
                </a:lnTo>
                <a:lnTo>
                  <a:pt x="699425" y="588898"/>
                </a:lnTo>
                <a:lnTo>
                  <a:pt x="676392" y="629444"/>
                </a:lnTo>
                <a:lnTo>
                  <a:pt x="649196" y="666625"/>
                </a:lnTo>
                <a:lnTo>
                  <a:pt x="618184" y="700067"/>
                </a:lnTo>
                <a:lnTo>
                  <a:pt x="583704" y="729395"/>
                </a:lnTo>
                <a:lnTo>
                  <a:pt x="546105" y="754231"/>
                </a:lnTo>
                <a:lnTo>
                  <a:pt x="505734" y="774202"/>
                </a:lnTo>
                <a:lnTo>
                  <a:pt x="462940" y="788932"/>
                </a:lnTo>
                <a:lnTo>
                  <a:pt x="418071" y="798045"/>
                </a:lnTo>
                <a:lnTo>
                  <a:pt x="371475" y="801166"/>
                </a:lnTo>
                <a:lnTo>
                  <a:pt x="324878" y="798045"/>
                </a:lnTo>
                <a:lnTo>
                  <a:pt x="280009" y="788932"/>
                </a:lnTo>
                <a:lnTo>
                  <a:pt x="237215" y="774202"/>
                </a:lnTo>
                <a:lnTo>
                  <a:pt x="196844" y="754231"/>
                </a:lnTo>
                <a:lnTo>
                  <a:pt x="159245" y="729395"/>
                </a:lnTo>
                <a:lnTo>
                  <a:pt x="124765" y="700067"/>
                </a:lnTo>
                <a:lnTo>
                  <a:pt x="93753" y="666625"/>
                </a:lnTo>
                <a:lnTo>
                  <a:pt x="66557" y="629444"/>
                </a:lnTo>
                <a:lnTo>
                  <a:pt x="43524" y="588898"/>
                </a:lnTo>
                <a:lnTo>
                  <a:pt x="25005" y="545364"/>
                </a:lnTo>
                <a:lnTo>
                  <a:pt x="11345" y="499216"/>
                </a:lnTo>
                <a:lnTo>
                  <a:pt x="2894" y="450831"/>
                </a:lnTo>
                <a:lnTo>
                  <a:pt x="0" y="400583"/>
                </a:lnTo>
                <a:close/>
              </a:path>
            </a:pathLst>
          </a:custGeom>
          <a:ln w="15875">
            <a:solidFill>
              <a:srgbClr val="FF0000"/>
            </a:solidFill>
            <a:prstDash val="dash"/>
          </a:ln>
        </p:spPr>
        <p:txBody>
          <a:bodyPr wrap="square" lIns="0" tIns="0" rIns="0" bIns="0" rtlCol="0"/>
          <a:lstStyle/>
          <a:p>
            <a:endParaRPr sz="609"/>
          </a:p>
        </p:txBody>
      </p:sp>
      <p:sp>
        <p:nvSpPr>
          <p:cNvPr id="14" name="object 14"/>
          <p:cNvSpPr/>
          <p:nvPr/>
        </p:nvSpPr>
        <p:spPr>
          <a:xfrm>
            <a:off x="3584190" y="1817566"/>
            <a:ext cx="370717" cy="306454"/>
          </a:xfrm>
          <a:prstGeom prst="rect">
            <a:avLst/>
          </a:prstGeom>
          <a:blipFill>
            <a:blip r:embed="rId6" cstate="print"/>
            <a:stretch>
              <a:fillRect/>
            </a:stretch>
          </a:blipFill>
        </p:spPr>
        <p:txBody>
          <a:bodyPr wrap="square" lIns="0" tIns="0" rIns="0" bIns="0" rtlCol="0"/>
          <a:lstStyle/>
          <a:p>
            <a:endParaRPr sz="609"/>
          </a:p>
        </p:txBody>
      </p:sp>
      <p:sp>
        <p:nvSpPr>
          <p:cNvPr id="15" name="object 15"/>
          <p:cNvSpPr/>
          <p:nvPr/>
        </p:nvSpPr>
        <p:spPr>
          <a:xfrm>
            <a:off x="3610250" y="1832068"/>
            <a:ext cx="318407" cy="254399"/>
          </a:xfrm>
          <a:custGeom>
            <a:avLst/>
            <a:gdLst/>
            <a:ahLst/>
            <a:cxnLst/>
            <a:rect l="l" t="t" r="r" b="b"/>
            <a:pathLst>
              <a:path w="619125" h="494664">
                <a:moveTo>
                  <a:pt x="0" y="247256"/>
                </a:moveTo>
                <a:lnTo>
                  <a:pt x="4051" y="207151"/>
                </a:lnTo>
                <a:lnTo>
                  <a:pt x="15781" y="169106"/>
                </a:lnTo>
                <a:lnTo>
                  <a:pt x="34552" y="133630"/>
                </a:lnTo>
                <a:lnTo>
                  <a:pt x="59727" y="101232"/>
                </a:lnTo>
                <a:lnTo>
                  <a:pt x="90668" y="72421"/>
                </a:lnTo>
                <a:lnTo>
                  <a:pt x="126738" y="47707"/>
                </a:lnTo>
                <a:lnTo>
                  <a:pt x="167300" y="27599"/>
                </a:lnTo>
                <a:lnTo>
                  <a:pt x="211716" y="12605"/>
                </a:lnTo>
                <a:lnTo>
                  <a:pt x="259349" y="3236"/>
                </a:lnTo>
                <a:lnTo>
                  <a:pt x="309562" y="0"/>
                </a:lnTo>
                <a:lnTo>
                  <a:pt x="359775" y="3236"/>
                </a:lnTo>
                <a:lnTo>
                  <a:pt x="407408" y="12605"/>
                </a:lnTo>
                <a:lnTo>
                  <a:pt x="451824" y="27599"/>
                </a:lnTo>
                <a:lnTo>
                  <a:pt x="492386" y="47707"/>
                </a:lnTo>
                <a:lnTo>
                  <a:pt x="528456" y="72421"/>
                </a:lnTo>
                <a:lnTo>
                  <a:pt x="559397" y="101232"/>
                </a:lnTo>
                <a:lnTo>
                  <a:pt x="584572" y="133630"/>
                </a:lnTo>
                <a:lnTo>
                  <a:pt x="603343" y="169106"/>
                </a:lnTo>
                <a:lnTo>
                  <a:pt x="615073" y="207151"/>
                </a:lnTo>
                <a:lnTo>
                  <a:pt x="619125" y="247256"/>
                </a:lnTo>
                <a:lnTo>
                  <a:pt x="615073" y="287361"/>
                </a:lnTo>
                <a:lnTo>
                  <a:pt x="603343" y="325406"/>
                </a:lnTo>
                <a:lnTo>
                  <a:pt x="584572" y="360882"/>
                </a:lnTo>
                <a:lnTo>
                  <a:pt x="559397" y="393280"/>
                </a:lnTo>
                <a:lnTo>
                  <a:pt x="528456" y="422090"/>
                </a:lnTo>
                <a:lnTo>
                  <a:pt x="492386" y="446804"/>
                </a:lnTo>
                <a:lnTo>
                  <a:pt x="451824" y="466913"/>
                </a:lnTo>
                <a:lnTo>
                  <a:pt x="407408" y="481906"/>
                </a:lnTo>
                <a:lnTo>
                  <a:pt x="359775" y="491276"/>
                </a:lnTo>
                <a:lnTo>
                  <a:pt x="309562" y="494512"/>
                </a:lnTo>
                <a:lnTo>
                  <a:pt x="259349" y="491276"/>
                </a:lnTo>
                <a:lnTo>
                  <a:pt x="211716" y="481906"/>
                </a:lnTo>
                <a:lnTo>
                  <a:pt x="167300" y="466913"/>
                </a:lnTo>
                <a:lnTo>
                  <a:pt x="126738" y="446804"/>
                </a:lnTo>
                <a:lnTo>
                  <a:pt x="90668" y="422090"/>
                </a:lnTo>
                <a:lnTo>
                  <a:pt x="59727" y="393280"/>
                </a:lnTo>
                <a:lnTo>
                  <a:pt x="34552" y="360882"/>
                </a:lnTo>
                <a:lnTo>
                  <a:pt x="15781" y="325406"/>
                </a:lnTo>
                <a:lnTo>
                  <a:pt x="4051" y="287361"/>
                </a:lnTo>
                <a:lnTo>
                  <a:pt x="0" y="247256"/>
                </a:lnTo>
                <a:close/>
              </a:path>
            </a:pathLst>
          </a:custGeom>
          <a:ln w="15875">
            <a:solidFill>
              <a:srgbClr val="FF0000"/>
            </a:solidFill>
            <a:prstDash val="dash"/>
          </a:ln>
        </p:spPr>
        <p:txBody>
          <a:bodyPr wrap="square" lIns="0" tIns="0" rIns="0" bIns="0" rtlCol="0"/>
          <a:lstStyle/>
          <a:p>
            <a:endParaRPr sz="609"/>
          </a:p>
        </p:txBody>
      </p:sp>
      <p:sp>
        <p:nvSpPr>
          <p:cNvPr id="16" name="object 16"/>
          <p:cNvSpPr/>
          <p:nvPr/>
        </p:nvSpPr>
        <p:spPr>
          <a:xfrm>
            <a:off x="3471326" y="2023701"/>
            <a:ext cx="483580" cy="865283"/>
          </a:xfrm>
          <a:prstGeom prst="rect">
            <a:avLst/>
          </a:prstGeom>
          <a:blipFill>
            <a:blip r:embed="rId7" cstate="print"/>
            <a:stretch>
              <a:fillRect/>
            </a:stretch>
          </a:blipFill>
        </p:spPr>
        <p:txBody>
          <a:bodyPr wrap="square" lIns="0" tIns="0" rIns="0" bIns="0" rtlCol="0"/>
          <a:lstStyle/>
          <a:p>
            <a:endParaRPr sz="609"/>
          </a:p>
        </p:txBody>
      </p:sp>
      <p:sp>
        <p:nvSpPr>
          <p:cNvPr id="17" name="object 17"/>
          <p:cNvSpPr/>
          <p:nvPr/>
        </p:nvSpPr>
        <p:spPr>
          <a:xfrm>
            <a:off x="3497579" y="2037602"/>
            <a:ext cx="431074" cy="813489"/>
          </a:xfrm>
          <a:custGeom>
            <a:avLst/>
            <a:gdLst/>
            <a:ahLst/>
            <a:cxnLst/>
            <a:rect l="l" t="t" r="r" b="b"/>
            <a:pathLst>
              <a:path w="838200" h="1581785">
                <a:moveTo>
                  <a:pt x="0" y="790778"/>
                </a:moveTo>
                <a:lnTo>
                  <a:pt x="1260" y="728980"/>
                </a:lnTo>
                <a:lnTo>
                  <a:pt x="4981" y="668483"/>
                </a:lnTo>
                <a:lnTo>
                  <a:pt x="11068" y="609462"/>
                </a:lnTo>
                <a:lnTo>
                  <a:pt x="19429" y="552093"/>
                </a:lnTo>
                <a:lnTo>
                  <a:pt x="29970" y="496553"/>
                </a:lnTo>
                <a:lnTo>
                  <a:pt x="42598" y="443017"/>
                </a:lnTo>
                <a:lnTo>
                  <a:pt x="57220" y="391660"/>
                </a:lnTo>
                <a:lnTo>
                  <a:pt x="73743" y="342659"/>
                </a:lnTo>
                <a:lnTo>
                  <a:pt x="92073" y="296189"/>
                </a:lnTo>
                <a:lnTo>
                  <a:pt x="112117" y="252427"/>
                </a:lnTo>
                <a:lnTo>
                  <a:pt x="133783" y="211547"/>
                </a:lnTo>
                <a:lnTo>
                  <a:pt x="156976" y="173727"/>
                </a:lnTo>
                <a:lnTo>
                  <a:pt x="181604" y="139141"/>
                </a:lnTo>
                <a:lnTo>
                  <a:pt x="207574" y="107965"/>
                </a:lnTo>
                <a:lnTo>
                  <a:pt x="234792" y="80376"/>
                </a:lnTo>
                <a:lnTo>
                  <a:pt x="292601" y="36660"/>
                </a:lnTo>
                <a:lnTo>
                  <a:pt x="354285" y="9399"/>
                </a:lnTo>
                <a:lnTo>
                  <a:pt x="419100" y="0"/>
                </a:lnTo>
                <a:lnTo>
                  <a:pt x="451851" y="2379"/>
                </a:lnTo>
                <a:lnTo>
                  <a:pt x="515194" y="20885"/>
                </a:lnTo>
                <a:lnTo>
                  <a:pt x="575033" y="56549"/>
                </a:lnTo>
                <a:lnTo>
                  <a:pt x="630625" y="107965"/>
                </a:lnTo>
                <a:lnTo>
                  <a:pt x="656595" y="139141"/>
                </a:lnTo>
                <a:lnTo>
                  <a:pt x="681223" y="173727"/>
                </a:lnTo>
                <a:lnTo>
                  <a:pt x="704416" y="211547"/>
                </a:lnTo>
                <a:lnTo>
                  <a:pt x="726082" y="252427"/>
                </a:lnTo>
                <a:lnTo>
                  <a:pt x="746126" y="296189"/>
                </a:lnTo>
                <a:lnTo>
                  <a:pt x="764456" y="342659"/>
                </a:lnTo>
                <a:lnTo>
                  <a:pt x="780979" y="391660"/>
                </a:lnTo>
                <a:lnTo>
                  <a:pt x="795601" y="443017"/>
                </a:lnTo>
                <a:lnTo>
                  <a:pt x="808229" y="496553"/>
                </a:lnTo>
                <a:lnTo>
                  <a:pt x="818770" y="552093"/>
                </a:lnTo>
                <a:lnTo>
                  <a:pt x="827131" y="609462"/>
                </a:lnTo>
                <a:lnTo>
                  <a:pt x="833218" y="668483"/>
                </a:lnTo>
                <a:lnTo>
                  <a:pt x="836939" y="728980"/>
                </a:lnTo>
                <a:lnTo>
                  <a:pt x="838200" y="790778"/>
                </a:lnTo>
                <a:lnTo>
                  <a:pt x="836939" y="852576"/>
                </a:lnTo>
                <a:lnTo>
                  <a:pt x="833218" y="913073"/>
                </a:lnTo>
                <a:lnTo>
                  <a:pt x="827131" y="972094"/>
                </a:lnTo>
                <a:lnTo>
                  <a:pt x="818770" y="1029462"/>
                </a:lnTo>
                <a:lnTo>
                  <a:pt x="808229" y="1085002"/>
                </a:lnTo>
                <a:lnTo>
                  <a:pt x="795601" y="1138539"/>
                </a:lnTo>
                <a:lnTo>
                  <a:pt x="780979" y="1189895"/>
                </a:lnTo>
                <a:lnTo>
                  <a:pt x="764456" y="1238896"/>
                </a:lnTo>
                <a:lnTo>
                  <a:pt x="746126" y="1285366"/>
                </a:lnTo>
                <a:lnTo>
                  <a:pt x="726082" y="1329129"/>
                </a:lnTo>
                <a:lnTo>
                  <a:pt x="704416" y="1370008"/>
                </a:lnTo>
                <a:lnTo>
                  <a:pt x="681223" y="1407829"/>
                </a:lnTo>
                <a:lnTo>
                  <a:pt x="656595" y="1442414"/>
                </a:lnTo>
                <a:lnTo>
                  <a:pt x="630625" y="1473590"/>
                </a:lnTo>
                <a:lnTo>
                  <a:pt x="603407" y="1501179"/>
                </a:lnTo>
                <a:lnTo>
                  <a:pt x="545598" y="1544895"/>
                </a:lnTo>
                <a:lnTo>
                  <a:pt x="483914" y="1572156"/>
                </a:lnTo>
                <a:lnTo>
                  <a:pt x="419100" y="1581556"/>
                </a:lnTo>
                <a:lnTo>
                  <a:pt x="386348" y="1579177"/>
                </a:lnTo>
                <a:lnTo>
                  <a:pt x="323005" y="1560671"/>
                </a:lnTo>
                <a:lnTo>
                  <a:pt x="263166" y="1525006"/>
                </a:lnTo>
                <a:lnTo>
                  <a:pt x="207574" y="1473590"/>
                </a:lnTo>
                <a:lnTo>
                  <a:pt x="181604" y="1442414"/>
                </a:lnTo>
                <a:lnTo>
                  <a:pt x="156976" y="1407829"/>
                </a:lnTo>
                <a:lnTo>
                  <a:pt x="133783" y="1370008"/>
                </a:lnTo>
                <a:lnTo>
                  <a:pt x="112117" y="1329129"/>
                </a:lnTo>
                <a:lnTo>
                  <a:pt x="92073" y="1285366"/>
                </a:lnTo>
                <a:lnTo>
                  <a:pt x="73743" y="1238896"/>
                </a:lnTo>
                <a:lnTo>
                  <a:pt x="57220" y="1189895"/>
                </a:lnTo>
                <a:lnTo>
                  <a:pt x="42598" y="1138539"/>
                </a:lnTo>
                <a:lnTo>
                  <a:pt x="29970" y="1085002"/>
                </a:lnTo>
                <a:lnTo>
                  <a:pt x="19429" y="1029462"/>
                </a:lnTo>
                <a:lnTo>
                  <a:pt x="11068" y="972094"/>
                </a:lnTo>
                <a:lnTo>
                  <a:pt x="4981" y="913073"/>
                </a:lnTo>
                <a:lnTo>
                  <a:pt x="1260" y="852576"/>
                </a:lnTo>
                <a:lnTo>
                  <a:pt x="0" y="790778"/>
                </a:lnTo>
                <a:close/>
              </a:path>
            </a:pathLst>
          </a:custGeom>
          <a:ln w="15875">
            <a:solidFill>
              <a:srgbClr val="FF0000"/>
            </a:solidFill>
            <a:prstDash val="dash"/>
          </a:ln>
        </p:spPr>
        <p:txBody>
          <a:bodyPr wrap="square" lIns="0" tIns="0" rIns="0" bIns="0" rtlCol="0"/>
          <a:lstStyle/>
          <a:p>
            <a:endParaRPr sz="609"/>
          </a:p>
        </p:txBody>
      </p:sp>
      <p:sp>
        <p:nvSpPr>
          <p:cNvPr id="18" name="object 18"/>
          <p:cNvSpPr/>
          <p:nvPr/>
        </p:nvSpPr>
        <p:spPr>
          <a:xfrm>
            <a:off x="3841266" y="2117750"/>
            <a:ext cx="368372" cy="306454"/>
          </a:xfrm>
          <a:prstGeom prst="rect">
            <a:avLst/>
          </a:prstGeom>
          <a:blipFill>
            <a:blip r:embed="rId8" cstate="print"/>
            <a:stretch>
              <a:fillRect/>
            </a:stretch>
          </a:blipFill>
        </p:spPr>
        <p:txBody>
          <a:bodyPr wrap="square" lIns="0" tIns="0" rIns="0" bIns="0" rtlCol="0"/>
          <a:lstStyle/>
          <a:p>
            <a:endParaRPr sz="609"/>
          </a:p>
        </p:txBody>
      </p:sp>
      <p:sp>
        <p:nvSpPr>
          <p:cNvPr id="19" name="object 19"/>
          <p:cNvSpPr/>
          <p:nvPr/>
        </p:nvSpPr>
        <p:spPr>
          <a:xfrm>
            <a:off x="3867421" y="2132105"/>
            <a:ext cx="316121" cy="254399"/>
          </a:xfrm>
          <a:custGeom>
            <a:avLst/>
            <a:gdLst/>
            <a:ahLst/>
            <a:cxnLst/>
            <a:rect l="l" t="t" r="r" b="b"/>
            <a:pathLst>
              <a:path w="614679" h="494664">
                <a:moveTo>
                  <a:pt x="0" y="247256"/>
                </a:moveTo>
                <a:lnTo>
                  <a:pt x="4020" y="207151"/>
                </a:lnTo>
                <a:lnTo>
                  <a:pt x="15660" y="169106"/>
                </a:lnTo>
                <a:lnTo>
                  <a:pt x="34286" y="133630"/>
                </a:lnTo>
                <a:lnTo>
                  <a:pt x="59268" y="101232"/>
                </a:lnTo>
                <a:lnTo>
                  <a:pt x="89971" y="72421"/>
                </a:lnTo>
                <a:lnTo>
                  <a:pt x="125764" y="47707"/>
                </a:lnTo>
                <a:lnTo>
                  <a:pt x="166015" y="27599"/>
                </a:lnTo>
                <a:lnTo>
                  <a:pt x="210090" y="12605"/>
                </a:lnTo>
                <a:lnTo>
                  <a:pt x="257359" y="3236"/>
                </a:lnTo>
                <a:lnTo>
                  <a:pt x="307187" y="0"/>
                </a:lnTo>
                <a:lnTo>
                  <a:pt x="357012" y="3236"/>
                </a:lnTo>
                <a:lnTo>
                  <a:pt x="404278" y="12605"/>
                </a:lnTo>
                <a:lnTo>
                  <a:pt x="448351" y="27599"/>
                </a:lnTo>
                <a:lnTo>
                  <a:pt x="488600" y="47707"/>
                </a:lnTo>
                <a:lnTo>
                  <a:pt x="524392" y="72421"/>
                </a:lnTo>
                <a:lnTo>
                  <a:pt x="555095" y="101232"/>
                </a:lnTo>
                <a:lnTo>
                  <a:pt x="580075" y="133630"/>
                </a:lnTo>
                <a:lnTo>
                  <a:pt x="598702" y="169106"/>
                </a:lnTo>
                <a:lnTo>
                  <a:pt x="610342" y="207151"/>
                </a:lnTo>
                <a:lnTo>
                  <a:pt x="614362" y="247256"/>
                </a:lnTo>
                <a:lnTo>
                  <a:pt x="610342" y="287361"/>
                </a:lnTo>
                <a:lnTo>
                  <a:pt x="598702" y="325406"/>
                </a:lnTo>
                <a:lnTo>
                  <a:pt x="580075" y="360882"/>
                </a:lnTo>
                <a:lnTo>
                  <a:pt x="555095" y="393280"/>
                </a:lnTo>
                <a:lnTo>
                  <a:pt x="524392" y="422090"/>
                </a:lnTo>
                <a:lnTo>
                  <a:pt x="488600" y="446804"/>
                </a:lnTo>
                <a:lnTo>
                  <a:pt x="448351" y="466913"/>
                </a:lnTo>
                <a:lnTo>
                  <a:pt x="404278" y="481906"/>
                </a:lnTo>
                <a:lnTo>
                  <a:pt x="357012" y="491276"/>
                </a:lnTo>
                <a:lnTo>
                  <a:pt x="307187" y="494512"/>
                </a:lnTo>
                <a:lnTo>
                  <a:pt x="257359" y="491276"/>
                </a:lnTo>
                <a:lnTo>
                  <a:pt x="210090" y="481906"/>
                </a:lnTo>
                <a:lnTo>
                  <a:pt x="166015" y="466913"/>
                </a:lnTo>
                <a:lnTo>
                  <a:pt x="125764" y="446804"/>
                </a:lnTo>
                <a:lnTo>
                  <a:pt x="89971" y="422090"/>
                </a:lnTo>
                <a:lnTo>
                  <a:pt x="59268" y="393280"/>
                </a:lnTo>
                <a:lnTo>
                  <a:pt x="34286" y="360882"/>
                </a:lnTo>
                <a:lnTo>
                  <a:pt x="15660" y="325406"/>
                </a:lnTo>
                <a:lnTo>
                  <a:pt x="4020" y="287361"/>
                </a:lnTo>
                <a:lnTo>
                  <a:pt x="0" y="247256"/>
                </a:lnTo>
                <a:close/>
              </a:path>
            </a:pathLst>
          </a:custGeom>
          <a:ln w="15875">
            <a:solidFill>
              <a:srgbClr val="FF0000"/>
            </a:solidFill>
            <a:prstDash val="dash"/>
          </a:ln>
        </p:spPr>
        <p:txBody>
          <a:bodyPr wrap="square" lIns="0" tIns="0" rIns="0" bIns="0" rtlCol="0"/>
          <a:lstStyle/>
          <a:p>
            <a:endParaRPr sz="609"/>
          </a:p>
        </p:txBody>
      </p:sp>
    </p:spTree>
    <p:extLst>
      <p:ext uri="{BB962C8B-B14F-4D97-AF65-F5344CB8AC3E}">
        <p14:creationId xmlns:p14="http://schemas.microsoft.com/office/powerpoint/2010/main" val="1455498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6200" y="-76200"/>
            <a:ext cx="4937760" cy="640080"/>
          </a:xfrm>
          <a:prstGeom prst="rect">
            <a:avLst/>
          </a:prstGeom>
        </p:spPr>
        <p:txBody>
          <a:bodyPr vert="horz" wrap="square" lIns="0" tIns="0" rIns="0" bIns="0" rtlCol="0">
            <a:spAutoFit/>
          </a:bodyPr>
          <a:lstStyle/>
          <a:p>
            <a:pPr marL="6531"/>
            <a:r>
              <a:rPr spc="103" dirty="0"/>
              <a:t>CPR</a:t>
            </a:r>
            <a:r>
              <a:rPr spc="113" dirty="0"/>
              <a:t> </a:t>
            </a:r>
            <a:r>
              <a:rPr spc="80" dirty="0"/>
              <a:t>Dashboard</a:t>
            </a:r>
          </a:p>
        </p:txBody>
      </p:sp>
      <p:sp>
        <p:nvSpPr>
          <p:cNvPr id="5" name="object 5"/>
          <p:cNvSpPr txBox="1"/>
          <p:nvPr/>
        </p:nvSpPr>
        <p:spPr>
          <a:xfrm>
            <a:off x="381000" y="914400"/>
            <a:ext cx="3962400" cy="1195712"/>
          </a:xfrm>
          <a:prstGeom prst="rect">
            <a:avLst/>
          </a:prstGeom>
        </p:spPr>
        <p:txBody>
          <a:bodyPr vert="horz" wrap="square" lIns="0" tIns="0" rIns="0" bIns="0" rtlCol="0">
            <a:spAutoFit/>
          </a:bodyPr>
          <a:lstStyle/>
          <a:p>
            <a:pPr marL="6531" defTabSz="470239"/>
            <a:r>
              <a:rPr sz="1400" b="1" spc="15" dirty="0">
                <a:solidFill>
                  <a:prstClr val="black"/>
                </a:solidFill>
                <a:latin typeface="Century Gothic" panose="020B0502020202020204" pitchFamily="34" charset="0"/>
                <a:cs typeface="Calibri"/>
              </a:rPr>
              <a:t>Release</a:t>
            </a:r>
            <a:r>
              <a:rPr sz="1400" b="1" spc="41" dirty="0">
                <a:solidFill>
                  <a:prstClr val="black"/>
                </a:solidFill>
                <a:latin typeface="Century Gothic" panose="020B0502020202020204" pitchFamily="34" charset="0"/>
                <a:cs typeface="Calibri"/>
              </a:rPr>
              <a:t> </a:t>
            </a:r>
            <a:r>
              <a:rPr sz="1400" b="1" spc="10" dirty="0">
                <a:solidFill>
                  <a:prstClr val="black"/>
                </a:solidFill>
                <a:latin typeface="Century Gothic" panose="020B0502020202020204" pitchFamily="34" charset="0"/>
                <a:cs typeface="Calibri"/>
              </a:rPr>
              <a:t>Indicator</a:t>
            </a:r>
            <a:endParaRPr sz="1400" b="1" dirty="0">
              <a:solidFill>
                <a:prstClr val="black"/>
              </a:solidFill>
              <a:latin typeface="Century Gothic" panose="020B0502020202020204" pitchFamily="34" charset="0"/>
              <a:cs typeface="Calibri"/>
            </a:endParaRPr>
          </a:p>
          <a:p>
            <a:pPr defTabSz="470239">
              <a:spcBef>
                <a:spcPts val="21"/>
              </a:spcBef>
            </a:pPr>
            <a:endParaRPr sz="1200" dirty="0">
              <a:solidFill>
                <a:prstClr val="black"/>
              </a:solidFill>
              <a:latin typeface="Century Gothic" panose="020B0502020202020204" pitchFamily="34" charset="0"/>
              <a:cs typeface="Times New Roman"/>
            </a:endParaRPr>
          </a:p>
          <a:p>
            <a:pPr marL="152828" marR="126050" indent="-146297" defTabSz="470239">
              <a:lnSpc>
                <a:spcPct val="110000"/>
              </a:lnSpc>
              <a:buFont typeface="Arial"/>
              <a:buChar char="•"/>
              <a:tabLst>
                <a:tab pos="153154" algn="l"/>
              </a:tabLst>
            </a:pPr>
            <a:r>
              <a:rPr sz="1200" spc="13" dirty="0">
                <a:solidFill>
                  <a:prstClr val="black"/>
                </a:solidFill>
                <a:latin typeface="Century Gothic" panose="020B0502020202020204" pitchFamily="34" charset="0"/>
                <a:cs typeface="Calibri"/>
              </a:rPr>
              <a:t>Tracks </a:t>
            </a:r>
            <a:r>
              <a:rPr sz="1200" dirty="0">
                <a:solidFill>
                  <a:prstClr val="black"/>
                </a:solidFill>
                <a:latin typeface="Century Gothic" panose="020B0502020202020204" pitchFamily="34" charset="0"/>
                <a:cs typeface="Calibri"/>
              </a:rPr>
              <a:t>if </a:t>
            </a:r>
            <a:r>
              <a:rPr sz="1200" spc="15" dirty="0">
                <a:solidFill>
                  <a:prstClr val="black"/>
                </a:solidFill>
                <a:latin typeface="Century Gothic" panose="020B0502020202020204" pitchFamily="34" charset="0"/>
                <a:cs typeface="Calibri"/>
              </a:rPr>
              <a:t>you </a:t>
            </a:r>
            <a:r>
              <a:rPr sz="1200" spc="-5" dirty="0">
                <a:solidFill>
                  <a:prstClr val="black"/>
                </a:solidFill>
                <a:latin typeface="Century Gothic" panose="020B0502020202020204" pitchFamily="34" charset="0"/>
                <a:cs typeface="Calibri"/>
              </a:rPr>
              <a:t>fully </a:t>
            </a:r>
            <a:r>
              <a:rPr sz="1200" spc="13" dirty="0">
                <a:solidFill>
                  <a:prstClr val="black"/>
                </a:solidFill>
                <a:latin typeface="Century Gothic" panose="020B0502020202020204" pitchFamily="34" charset="0"/>
                <a:cs typeface="Calibri"/>
              </a:rPr>
              <a:t>come </a:t>
            </a:r>
            <a:r>
              <a:rPr sz="1200" spc="-10" dirty="0">
                <a:solidFill>
                  <a:prstClr val="black"/>
                </a:solidFill>
                <a:latin typeface="Century Gothic" panose="020B0502020202020204" pitchFamily="34" charset="0"/>
                <a:cs typeface="Calibri"/>
              </a:rPr>
              <a:t>off </a:t>
            </a:r>
            <a:r>
              <a:rPr sz="1200" spc="-23" dirty="0">
                <a:solidFill>
                  <a:prstClr val="black"/>
                </a:solidFill>
                <a:latin typeface="Century Gothic" panose="020B0502020202020204" pitchFamily="34" charset="0"/>
                <a:cs typeface="Calibri"/>
              </a:rPr>
              <a:t>the </a:t>
            </a:r>
            <a:r>
              <a:rPr sz="1200" spc="139" dirty="0">
                <a:solidFill>
                  <a:prstClr val="black"/>
                </a:solidFill>
                <a:latin typeface="Century Gothic" panose="020B0502020202020204" pitchFamily="34" charset="0"/>
                <a:cs typeface="Calibri"/>
              </a:rPr>
              <a:t> </a:t>
            </a:r>
            <a:r>
              <a:rPr sz="1200" spc="-5" dirty="0">
                <a:solidFill>
                  <a:prstClr val="black"/>
                </a:solidFill>
                <a:latin typeface="Century Gothic" panose="020B0502020202020204" pitchFamily="34" charset="0"/>
                <a:cs typeface="Calibri"/>
              </a:rPr>
              <a:t>chest</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28" dirty="0">
                <a:solidFill>
                  <a:prstClr val="black"/>
                </a:solidFill>
                <a:latin typeface="Century Gothic" panose="020B0502020202020204" pitchFamily="34" charset="0"/>
                <a:cs typeface="Calibri"/>
              </a:rPr>
              <a:t>Bar </a:t>
            </a:r>
            <a:r>
              <a:rPr sz="1200" spc="-13" dirty="0">
                <a:solidFill>
                  <a:prstClr val="black"/>
                </a:solidFill>
                <a:latin typeface="Century Gothic" panose="020B0502020202020204" pitchFamily="34" charset="0"/>
                <a:cs typeface="Calibri"/>
              </a:rPr>
              <a:t>full </a:t>
            </a:r>
            <a:r>
              <a:rPr sz="1200" spc="95" dirty="0">
                <a:solidFill>
                  <a:prstClr val="black"/>
                </a:solidFill>
                <a:latin typeface="Century Gothic" panose="020B0502020202020204" pitchFamily="34" charset="0"/>
                <a:cs typeface="Calibri"/>
              </a:rPr>
              <a:t>= </a:t>
            </a:r>
            <a:r>
              <a:rPr sz="1200" spc="-13" dirty="0">
                <a:solidFill>
                  <a:prstClr val="black"/>
                </a:solidFill>
                <a:latin typeface="Century Gothic" panose="020B0502020202020204" pitchFamily="34" charset="0"/>
                <a:cs typeface="Calibri"/>
              </a:rPr>
              <a:t>full</a:t>
            </a:r>
            <a:r>
              <a:rPr sz="1200" spc="116" dirty="0">
                <a:solidFill>
                  <a:prstClr val="black"/>
                </a:solidFill>
                <a:latin typeface="Century Gothic" panose="020B0502020202020204" pitchFamily="34" charset="0"/>
                <a:cs typeface="Calibri"/>
              </a:rPr>
              <a:t> </a:t>
            </a:r>
            <a:r>
              <a:rPr sz="1200" spc="15" dirty="0">
                <a:solidFill>
                  <a:prstClr val="black"/>
                </a:solidFill>
                <a:latin typeface="Century Gothic" panose="020B0502020202020204" pitchFamily="34" charset="0"/>
                <a:cs typeface="Calibri"/>
              </a:rPr>
              <a:t>recoil</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5" dirty="0">
                <a:solidFill>
                  <a:prstClr val="black"/>
                </a:solidFill>
                <a:latin typeface="Century Gothic" panose="020B0502020202020204" pitchFamily="34" charset="0"/>
                <a:cs typeface="Calibri"/>
              </a:rPr>
              <a:t>FULLY </a:t>
            </a:r>
            <a:r>
              <a:rPr sz="1200" spc="33" dirty="0">
                <a:solidFill>
                  <a:prstClr val="black"/>
                </a:solidFill>
                <a:latin typeface="Century Gothic" panose="020B0502020202020204" pitchFamily="34" charset="0"/>
                <a:cs typeface="Calibri"/>
              </a:rPr>
              <a:t>RELEASE </a:t>
            </a:r>
            <a:r>
              <a:rPr sz="1200" spc="-23" dirty="0">
                <a:solidFill>
                  <a:prstClr val="black"/>
                </a:solidFill>
                <a:latin typeface="Century Gothic" panose="020B0502020202020204" pitchFamily="34" charset="0"/>
                <a:cs typeface="Calibri"/>
              </a:rPr>
              <a:t>text  </a:t>
            </a:r>
            <a:r>
              <a:rPr sz="1200" spc="-3" dirty="0">
                <a:solidFill>
                  <a:prstClr val="black"/>
                </a:solidFill>
                <a:latin typeface="Century Gothic" panose="020B0502020202020204" pitchFamily="34" charset="0"/>
                <a:cs typeface="Calibri"/>
              </a:rPr>
              <a:t>prompt </a:t>
            </a:r>
            <a:r>
              <a:rPr sz="1200" spc="15" dirty="0">
                <a:solidFill>
                  <a:prstClr val="black"/>
                </a:solidFill>
                <a:latin typeface="Century Gothic" panose="020B0502020202020204" pitchFamily="34" charset="0"/>
                <a:cs typeface="Calibri"/>
              </a:rPr>
              <a:t>is</a:t>
            </a:r>
            <a:r>
              <a:rPr sz="1200" spc="152" dirty="0">
                <a:solidFill>
                  <a:prstClr val="black"/>
                </a:solidFill>
                <a:latin typeface="Century Gothic" panose="020B0502020202020204" pitchFamily="34" charset="0"/>
                <a:cs typeface="Calibri"/>
              </a:rPr>
              <a:t> </a:t>
            </a:r>
            <a:r>
              <a:rPr sz="1200" i="1" spc="-13" dirty="0">
                <a:solidFill>
                  <a:prstClr val="black"/>
                </a:solidFill>
                <a:latin typeface="Century Gothic" panose="020B0502020202020204" pitchFamily="34" charset="0"/>
                <a:cs typeface="Calibri"/>
              </a:rPr>
              <a:t>not</a:t>
            </a:r>
            <a:endParaRPr sz="1200" dirty="0">
              <a:solidFill>
                <a:prstClr val="black"/>
              </a:solidFill>
              <a:latin typeface="Century Gothic" panose="020B0502020202020204" pitchFamily="34" charset="0"/>
              <a:cs typeface="Calibri"/>
            </a:endParaRPr>
          </a:p>
          <a:p>
            <a:pPr marL="152828" defTabSz="470239">
              <a:spcBef>
                <a:spcPts val="98"/>
              </a:spcBef>
            </a:pPr>
            <a:r>
              <a:rPr sz="1200" spc="77" dirty="0">
                <a:solidFill>
                  <a:prstClr val="black"/>
                </a:solidFill>
                <a:latin typeface="Century Gothic" panose="020B0502020202020204" pitchFamily="34" charset="0"/>
                <a:cs typeface="Calibri"/>
              </a:rPr>
              <a:t>a </a:t>
            </a:r>
            <a:r>
              <a:rPr sz="1200" dirty="0">
                <a:solidFill>
                  <a:prstClr val="black"/>
                </a:solidFill>
                <a:latin typeface="Century Gothic" panose="020B0502020202020204" pitchFamily="34" charset="0"/>
                <a:cs typeface="Calibri"/>
              </a:rPr>
              <a:t>default</a:t>
            </a:r>
            <a:r>
              <a:rPr sz="1200" spc="33" dirty="0">
                <a:solidFill>
                  <a:prstClr val="black"/>
                </a:solidFill>
                <a:latin typeface="Century Gothic" panose="020B0502020202020204" pitchFamily="34" charset="0"/>
                <a:cs typeface="Calibri"/>
              </a:rPr>
              <a:t> </a:t>
            </a:r>
            <a:r>
              <a:rPr sz="1200" spc="-5" dirty="0">
                <a:solidFill>
                  <a:prstClr val="black"/>
                </a:solidFill>
                <a:latin typeface="Century Gothic" panose="020B0502020202020204" pitchFamily="34" charset="0"/>
                <a:cs typeface="Calibri"/>
              </a:rPr>
              <a:t>setting</a:t>
            </a:r>
            <a:endParaRPr sz="1200" dirty="0">
              <a:solidFill>
                <a:prstClr val="black"/>
              </a:solidFill>
              <a:latin typeface="Century Gothic" panose="020B0502020202020204" pitchFamily="34" charset="0"/>
              <a:cs typeface="Calibri"/>
            </a:endParaRPr>
          </a:p>
        </p:txBody>
      </p:sp>
      <p:grpSp>
        <p:nvGrpSpPr>
          <p:cNvPr id="13" name="Group 12"/>
          <p:cNvGrpSpPr/>
          <p:nvPr/>
        </p:nvGrpSpPr>
        <p:grpSpPr>
          <a:xfrm>
            <a:off x="1676400" y="2438400"/>
            <a:ext cx="3514996" cy="1299849"/>
            <a:chOff x="2836274" y="1537838"/>
            <a:chExt cx="2067196" cy="614049"/>
          </a:xfrm>
        </p:grpSpPr>
        <p:sp>
          <p:nvSpPr>
            <p:cNvPr id="7" name="object 7"/>
            <p:cNvSpPr/>
            <p:nvPr/>
          </p:nvSpPr>
          <p:spPr>
            <a:xfrm>
              <a:off x="2836274" y="1537838"/>
              <a:ext cx="2067196" cy="614049"/>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
          <p:nvSpPr>
            <p:cNvPr id="9" name="object 9"/>
            <p:cNvSpPr/>
            <p:nvPr/>
          </p:nvSpPr>
          <p:spPr>
            <a:xfrm>
              <a:off x="3771900" y="1739262"/>
              <a:ext cx="480060" cy="412133"/>
            </a:xfrm>
            <a:custGeom>
              <a:avLst/>
              <a:gdLst/>
              <a:ahLst/>
              <a:cxnLst/>
              <a:rect l="l" t="t" r="r" b="b"/>
              <a:pathLst>
                <a:path w="933450" h="801370">
                  <a:moveTo>
                    <a:pt x="0" y="400583"/>
                  </a:moveTo>
                  <a:lnTo>
                    <a:pt x="2738" y="356935"/>
                  </a:lnTo>
                  <a:lnTo>
                    <a:pt x="10765" y="314649"/>
                  </a:lnTo>
                  <a:lnTo>
                    <a:pt x="23794" y="273968"/>
                  </a:lnTo>
                  <a:lnTo>
                    <a:pt x="41542" y="235138"/>
                  </a:lnTo>
                  <a:lnTo>
                    <a:pt x="63722" y="198402"/>
                  </a:lnTo>
                  <a:lnTo>
                    <a:pt x="90052" y="164004"/>
                  </a:lnTo>
                  <a:lnTo>
                    <a:pt x="120246" y="132190"/>
                  </a:lnTo>
                  <a:lnTo>
                    <a:pt x="154018" y="103204"/>
                  </a:lnTo>
                  <a:lnTo>
                    <a:pt x="191085" y="77289"/>
                  </a:lnTo>
                  <a:lnTo>
                    <a:pt x="231162" y="54691"/>
                  </a:lnTo>
                  <a:lnTo>
                    <a:pt x="273964" y="35654"/>
                  </a:lnTo>
                  <a:lnTo>
                    <a:pt x="319206" y="20422"/>
                  </a:lnTo>
                  <a:lnTo>
                    <a:pt x="366603" y="9239"/>
                  </a:lnTo>
                  <a:lnTo>
                    <a:pt x="415871" y="2350"/>
                  </a:lnTo>
                  <a:lnTo>
                    <a:pt x="466725" y="0"/>
                  </a:lnTo>
                  <a:lnTo>
                    <a:pt x="517578" y="2350"/>
                  </a:lnTo>
                  <a:lnTo>
                    <a:pt x="566846" y="9239"/>
                  </a:lnTo>
                  <a:lnTo>
                    <a:pt x="614243" y="20422"/>
                  </a:lnTo>
                  <a:lnTo>
                    <a:pt x="659485" y="35654"/>
                  </a:lnTo>
                  <a:lnTo>
                    <a:pt x="702287" y="54691"/>
                  </a:lnTo>
                  <a:lnTo>
                    <a:pt x="742364" y="77289"/>
                  </a:lnTo>
                  <a:lnTo>
                    <a:pt x="779431" y="103204"/>
                  </a:lnTo>
                  <a:lnTo>
                    <a:pt x="813203" y="132190"/>
                  </a:lnTo>
                  <a:lnTo>
                    <a:pt x="843397" y="164004"/>
                  </a:lnTo>
                  <a:lnTo>
                    <a:pt x="869727" y="198402"/>
                  </a:lnTo>
                  <a:lnTo>
                    <a:pt x="891907" y="235138"/>
                  </a:lnTo>
                  <a:lnTo>
                    <a:pt x="909655" y="273968"/>
                  </a:lnTo>
                  <a:lnTo>
                    <a:pt x="922684" y="314649"/>
                  </a:lnTo>
                  <a:lnTo>
                    <a:pt x="930711" y="356935"/>
                  </a:lnTo>
                  <a:lnTo>
                    <a:pt x="933450" y="400583"/>
                  </a:lnTo>
                  <a:lnTo>
                    <a:pt x="930711" y="444231"/>
                  </a:lnTo>
                  <a:lnTo>
                    <a:pt x="922684" y="486517"/>
                  </a:lnTo>
                  <a:lnTo>
                    <a:pt x="909655" y="527197"/>
                  </a:lnTo>
                  <a:lnTo>
                    <a:pt x="891907" y="566028"/>
                  </a:lnTo>
                  <a:lnTo>
                    <a:pt x="869727" y="602764"/>
                  </a:lnTo>
                  <a:lnTo>
                    <a:pt x="843397" y="637161"/>
                  </a:lnTo>
                  <a:lnTo>
                    <a:pt x="813203" y="668975"/>
                  </a:lnTo>
                  <a:lnTo>
                    <a:pt x="779431" y="697962"/>
                  </a:lnTo>
                  <a:lnTo>
                    <a:pt x="742364" y="723876"/>
                  </a:lnTo>
                  <a:lnTo>
                    <a:pt x="702287" y="746474"/>
                  </a:lnTo>
                  <a:lnTo>
                    <a:pt x="659485" y="765512"/>
                  </a:lnTo>
                  <a:lnTo>
                    <a:pt x="614243" y="780744"/>
                  </a:lnTo>
                  <a:lnTo>
                    <a:pt x="566846" y="791927"/>
                  </a:lnTo>
                  <a:lnTo>
                    <a:pt x="517578" y="798816"/>
                  </a:lnTo>
                  <a:lnTo>
                    <a:pt x="466725" y="801166"/>
                  </a:lnTo>
                  <a:lnTo>
                    <a:pt x="415871" y="798816"/>
                  </a:lnTo>
                  <a:lnTo>
                    <a:pt x="366603" y="791927"/>
                  </a:lnTo>
                  <a:lnTo>
                    <a:pt x="319206" y="780744"/>
                  </a:lnTo>
                  <a:lnTo>
                    <a:pt x="273964" y="765512"/>
                  </a:lnTo>
                  <a:lnTo>
                    <a:pt x="231162" y="746474"/>
                  </a:lnTo>
                  <a:lnTo>
                    <a:pt x="191085" y="723876"/>
                  </a:lnTo>
                  <a:lnTo>
                    <a:pt x="154018" y="697962"/>
                  </a:lnTo>
                  <a:lnTo>
                    <a:pt x="120246" y="668975"/>
                  </a:lnTo>
                  <a:lnTo>
                    <a:pt x="90052" y="637161"/>
                  </a:lnTo>
                  <a:lnTo>
                    <a:pt x="63722" y="602764"/>
                  </a:lnTo>
                  <a:lnTo>
                    <a:pt x="41542" y="566028"/>
                  </a:lnTo>
                  <a:lnTo>
                    <a:pt x="23794" y="527197"/>
                  </a:lnTo>
                  <a:lnTo>
                    <a:pt x="10765" y="486517"/>
                  </a:lnTo>
                  <a:lnTo>
                    <a:pt x="2738" y="444231"/>
                  </a:lnTo>
                  <a:lnTo>
                    <a:pt x="0" y="400583"/>
                  </a:lnTo>
                  <a:close/>
                </a:path>
              </a:pathLst>
            </a:custGeom>
            <a:ln w="15874">
              <a:solidFill>
                <a:srgbClr val="FF0000"/>
              </a:solidFill>
              <a:prstDash val="dash"/>
            </a:ln>
          </p:spPr>
          <p:txBody>
            <a:bodyPr wrap="square" lIns="0" tIns="0" rIns="0" bIns="0" rtlCol="0"/>
            <a:lstStyle/>
            <a:p>
              <a:pPr defTabSz="470239"/>
              <a:endParaRPr sz="926">
                <a:solidFill>
                  <a:prstClr val="black"/>
                </a:solidFill>
              </a:endParaRPr>
            </a:p>
          </p:txBody>
        </p:sp>
      </p:grpSp>
    </p:spTree>
    <p:extLst>
      <p:ext uri="{BB962C8B-B14F-4D97-AF65-F5344CB8AC3E}">
        <p14:creationId xmlns:p14="http://schemas.microsoft.com/office/powerpoint/2010/main" val="2027165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6200" y="-25958"/>
            <a:ext cx="4937760" cy="640080"/>
          </a:xfrm>
          <a:prstGeom prst="rect">
            <a:avLst/>
          </a:prstGeom>
        </p:spPr>
        <p:txBody>
          <a:bodyPr vert="horz" wrap="square" lIns="0" tIns="0" rIns="0" bIns="0" rtlCol="0">
            <a:spAutoFit/>
          </a:bodyPr>
          <a:lstStyle/>
          <a:p>
            <a:pPr marL="6531"/>
            <a:r>
              <a:rPr spc="103" dirty="0"/>
              <a:t>CPR</a:t>
            </a:r>
            <a:r>
              <a:rPr spc="113" dirty="0"/>
              <a:t> </a:t>
            </a:r>
            <a:r>
              <a:rPr spc="80" dirty="0"/>
              <a:t>Dashboard</a:t>
            </a:r>
          </a:p>
        </p:txBody>
      </p:sp>
      <p:sp>
        <p:nvSpPr>
          <p:cNvPr id="5" name="object 5"/>
          <p:cNvSpPr txBox="1"/>
          <p:nvPr/>
        </p:nvSpPr>
        <p:spPr>
          <a:xfrm>
            <a:off x="304800" y="838200"/>
            <a:ext cx="3352800" cy="1003865"/>
          </a:xfrm>
          <a:prstGeom prst="rect">
            <a:avLst/>
          </a:prstGeom>
        </p:spPr>
        <p:txBody>
          <a:bodyPr vert="horz" wrap="square" lIns="0" tIns="0" rIns="0" bIns="0" rtlCol="0">
            <a:spAutoFit/>
          </a:bodyPr>
          <a:lstStyle/>
          <a:p>
            <a:pPr defTabSz="470239"/>
            <a:r>
              <a:rPr lang="en-US" sz="1400" b="1" dirty="0">
                <a:solidFill>
                  <a:prstClr val="black"/>
                </a:solidFill>
                <a:latin typeface="Century Gothic" panose="020B0502020202020204" pitchFamily="34" charset="0"/>
              </a:rPr>
              <a:t>Chest Compression Indicator</a:t>
            </a:r>
          </a:p>
          <a:p>
            <a:pPr defTabSz="470239">
              <a:spcBef>
                <a:spcPts val="21"/>
              </a:spcBef>
            </a:pPr>
            <a:endParaRPr sz="1200" dirty="0">
              <a:solidFill>
                <a:prstClr val="black"/>
              </a:solidFill>
              <a:latin typeface="Century Gothic" panose="020B0502020202020204" pitchFamily="34" charset="0"/>
              <a:cs typeface="Times New Roman"/>
            </a:endParaRPr>
          </a:p>
          <a:p>
            <a:pPr marL="152828" marR="231854" indent="-146297" defTabSz="470239">
              <a:lnSpc>
                <a:spcPct val="110000"/>
              </a:lnSpc>
              <a:buFont typeface="Arial"/>
              <a:buChar char="•"/>
              <a:tabLst>
                <a:tab pos="153154" algn="l"/>
              </a:tabLst>
            </a:pPr>
            <a:r>
              <a:rPr sz="1200" spc="13" dirty="0">
                <a:solidFill>
                  <a:prstClr val="black"/>
                </a:solidFill>
                <a:latin typeface="Century Gothic" panose="020B0502020202020204" pitchFamily="34" charset="0"/>
                <a:cs typeface="Calibri"/>
              </a:rPr>
              <a:t>Indicates </a:t>
            </a:r>
            <a:r>
              <a:rPr sz="1200" dirty="0">
                <a:solidFill>
                  <a:prstClr val="black"/>
                </a:solidFill>
                <a:latin typeface="Century Gothic" panose="020B0502020202020204" pitchFamily="34" charset="0"/>
                <a:cs typeface="Calibri"/>
              </a:rPr>
              <a:t>rate </a:t>
            </a:r>
            <a:r>
              <a:rPr sz="1200" spc="39" dirty="0">
                <a:solidFill>
                  <a:prstClr val="black"/>
                </a:solidFill>
                <a:latin typeface="Century Gothic" panose="020B0502020202020204" pitchFamily="34" charset="0"/>
                <a:cs typeface="Calibri"/>
              </a:rPr>
              <a:t>and </a:t>
            </a:r>
            <a:r>
              <a:rPr sz="1200" spc="3" dirty="0">
                <a:solidFill>
                  <a:prstClr val="black"/>
                </a:solidFill>
                <a:latin typeface="Century Gothic" panose="020B0502020202020204" pitchFamily="34" charset="0"/>
                <a:cs typeface="Calibri"/>
              </a:rPr>
              <a:t>depth </a:t>
            </a:r>
            <a:r>
              <a:rPr sz="1200" spc="26" dirty="0">
                <a:solidFill>
                  <a:prstClr val="black"/>
                </a:solidFill>
                <a:latin typeface="Century Gothic" panose="020B0502020202020204" pitchFamily="34" charset="0"/>
                <a:cs typeface="Calibri"/>
              </a:rPr>
              <a:t>are  </a:t>
            </a:r>
            <a:r>
              <a:rPr sz="1200" dirty="0">
                <a:solidFill>
                  <a:prstClr val="black"/>
                </a:solidFill>
                <a:latin typeface="Century Gothic" panose="020B0502020202020204" pitchFamily="34" charset="0"/>
                <a:cs typeface="Calibri"/>
              </a:rPr>
              <a:t>within </a:t>
            </a:r>
            <a:r>
              <a:rPr sz="1200" spc="-10" dirty="0">
                <a:solidFill>
                  <a:prstClr val="black"/>
                </a:solidFill>
                <a:latin typeface="Century Gothic" panose="020B0502020202020204" pitchFamily="34" charset="0"/>
                <a:cs typeface="Calibri"/>
              </a:rPr>
              <a:t>current</a:t>
            </a:r>
            <a:r>
              <a:rPr sz="1200" spc="139" dirty="0">
                <a:solidFill>
                  <a:prstClr val="black"/>
                </a:solidFill>
                <a:latin typeface="Century Gothic" panose="020B0502020202020204" pitchFamily="34" charset="0"/>
                <a:cs typeface="Calibri"/>
              </a:rPr>
              <a:t> </a:t>
            </a:r>
            <a:r>
              <a:rPr sz="1200" spc="18" dirty="0">
                <a:solidFill>
                  <a:prstClr val="black"/>
                </a:solidFill>
                <a:latin typeface="Century Gothic" panose="020B0502020202020204" pitchFamily="34" charset="0"/>
                <a:cs typeface="Calibri"/>
              </a:rPr>
              <a:t>guidelines</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36" dirty="0">
                <a:solidFill>
                  <a:prstClr val="black"/>
                </a:solidFill>
                <a:latin typeface="Century Gothic" panose="020B0502020202020204" pitchFamily="34" charset="0"/>
                <a:cs typeface="Calibri"/>
              </a:rPr>
              <a:t>Keep </a:t>
            </a:r>
            <a:r>
              <a:rPr sz="1200" spc="26" dirty="0">
                <a:solidFill>
                  <a:prstClr val="black"/>
                </a:solidFill>
                <a:latin typeface="Century Gothic" panose="020B0502020202020204" pitchFamily="34" charset="0"/>
                <a:cs typeface="Calibri"/>
              </a:rPr>
              <a:t>shape</a:t>
            </a:r>
            <a:r>
              <a:rPr sz="1200" spc="57" dirty="0">
                <a:solidFill>
                  <a:prstClr val="black"/>
                </a:solidFill>
                <a:latin typeface="Century Gothic" panose="020B0502020202020204" pitchFamily="34" charset="0"/>
                <a:cs typeface="Calibri"/>
              </a:rPr>
              <a:t> </a:t>
            </a:r>
            <a:r>
              <a:rPr sz="1200" spc="-13" dirty="0">
                <a:solidFill>
                  <a:prstClr val="black"/>
                </a:solidFill>
                <a:latin typeface="Century Gothic" panose="020B0502020202020204" pitchFamily="34" charset="0"/>
                <a:cs typeface="Calibri"/>
              </a:rPr>
              <a:t>full</a:t>
            </a:r>
            <a:endParaRPr sz="1200" dirty="0">
              <a:solidFill>
                <a:prstClr val="black"/>
              </a:solidFill>
              <a:latin typeface="Century Gothic" panose="020B0502020202020204" pitchFamily="34" charset="0"/>
              <a:cs typeface="Calibri"/>
            </a:endParaRPr>
          </a:p>
        </p:txBody>
      </p:sp>
      <p:grpSp>
        <p:nvGrpSpPr>
          <p:cNvPr id="13" name="Group 12"/>
          <p:cNvGrpSpPr/>
          <p:nvPr/>
        </p:nvGrpSpPr>
        <p:grpSpPr>
          <a:xfrm>
            <a:off x="609600" y="2286000"/>
            <a:ext cx="4581796" cy="1376049"/>
            <a:chOff x="2836274" y="1537838"/>
            <a:chExt cx="2067196" cy="614049"/>
          </a:xfrm>
        </p:grpSpPr>
        <p:sp>
          <p:nvSpPr>
            <p:cNvPr id="7" name="object 7"/>
            <p:cNvSpPr/>
            <p:nvPr/>
          </p:nvSpPr>
          <p:spPr>
            <a:xfrm>
              <a:off x="2836274" y="1537838"/>
              <a:ext cx="2067196" cy="614049"/>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
          <p:nvSpPr>
            <p:cNvPr id="9" name="object 9"/>
            <p:cNvSpPr/>
            <p:nvPr/>
          </p:nvSpPr>
          <p:spPr>
            <a:xfrm>
              <a:off x="4168684" y="1739262"/>
              <a:ext cx="426176" cy="412133"/>
            </a:xfrm>
            <a:custGeom>
              <a:avLst/>
              <a:gdLst/>
              <a:ahLst/>
              <a:cxnLst/>
              <a:rect l="l" t="t" r="r" b="b"/>
              <a:pathLst>
                <a:path w="828675" h="801370">
                  <a:moveTo>
                    <a:pt x="0" y="400583"/>
                  </a:moveTo>
                  <a:lnTo>
                    <a:pt x="2787" y="353867"/>
                  </a:lnTo>
                  <a:lnTo>
                    <a:pt x="10943" y="308733"/>
                  </a:lnTo>
                  <a:lnTo>
                    <a:pt x="24155" y="265483"/>
                  </a:lnTo>
                  <a:lnTo>
                    <a:pt x="42114" y="224417"/>
                  </a:lnTo>
                  <a:lnTo>
                    <a:pt x="64508" y="185836"/>
                  </a:lnTo>
                  <a:lnTo>
                    <a:pt x="91026" y="150039"/>
                  </a:lnTo>
                  <a:lnTo>
                    <a:pt x="121358" y="117328"/>
                  </a:lnTo>
                  <a:lnTo>
                    <a:pt x="155192" y="88004"/>
                  </a:lnTo>
                  <a:lnTo>
                    <a:pt x="192217" y="62366"/>
                  </a:lnTo>
                  <a:lnTo>
                    <a:pt x="232123" y="40716"/>
                  </a:lnTo>
                  <a:lnTo>
                    <a:pt x="274600" y="23353"/>
                  </a:lnTo>
                  <a:lnTo>
                    <a:pt x="319334" y="10579"/>
                  </a:lnTo>
                  <a:lnTo>
                    <a:pt x="366017" y="2695"/>
                  </a:lnTo>
                  <a:lnTo>
                    <a:pt x="414337" y="0"/>
                  </a:lnTo>
                  <a:lnTo>
                    <a:pt x="462657" y="2695"/>
                  </a:lnTo>
                  <a:lnTo>
                    <a:pt x="509340" y="10579"/>
                  </a:lnTo>
                  <a:lnTo>
                    <a:pt x="554074" y="23353"/>
                  </a:lnTo>
                  <a:lnTo>
                    <a:pt x="596551" y="40716"/>
                  </a:lnTo>
                  <a:lnTo>
                    <a:pt x="636457" y="62366"/>
                  </a:lnTo>
                  <a:lnTo>
                    <a:pt x="673482" y="88004"/>
                  </a:lnTo>
                  <a:lnTo>
                    <a:pt x="707316" y="117328"/>
                  </a:lnTo>
                  <a:lnTo>
                    <a:pt x="737648" y="150039"/>
                  </a:lnTo>
                  <a:lnTo>
                    <a:pt x="764166" y="185836"/>
                  </a:lnTo>
                  <a:lnTo>
                    <a:pt x="786560" y="224417"/>
                  </a:lnTo>
                  <a:lnTo>
                    <a:pt x="804519" y="265483"/>
                  </a:lnTo>
                  <a:lnTo>
                    <a:pt x="817731" y="308733"/>
                  </a:lnTo>
                  <a:lnTo>
                    <a:pt x="825887" y="353867"/>
                  </a:lnTo>
                  <a:lnTo>
                    <a:pt x="828675" y="400583"/>
                  </a:lnTo>
                  <a:lnTo>
                    <a:pt x="825887" y="447299"/>
                  </a:lnTo>
                  <a:lnTo>
                    <a:pt x="817731" y="492432"/>
                  </a:lnTo>
                  <a:lnTo>
                    <a:pt x="804519" y="535682"/>
                  </a:lnTo>
                  <a:lnTo>
                    <a:pt x="786560" y="576748"/>
                  </a:lnTo>
                  <a:lnTo>
                    <a:pt x="764166" y="615330"/>
                  </a:lnTo>
                  <a:lnTo>
                    <a:pt x="737648" y="651127"/>
                  </a:lnTo>
                  <a:lnTo>
                    <a:pt x="707316" y="683837"/>
                  </a:lnTo>
                  <a:lnTo>
                    <a:pt x="673482" y="713162"/>
                  </a:lnTo>
                  <a:lnTo>
                    <a:pt x="636457" y="738800"/>
                  </a:lnTo>
                  <a:lnTo>
                    <a:pt x="596551" y="760450"/>
                  </a:lnTo>
                  <a:lnTo>
                    <a:pt x="554074" y="777813"/>
                  </a:lnTo>
                  <a:lnTo>
                    <a:pt x="509340" y="790586"/>
                  </a:lnTo>
                  <a:lnTo>
                    <a:pt x="462657" y="798471"/>
                  </a:lnTo>
                  <a:lnTo>
                    <a:pt x="414337" y="801166"/>
                  </a:lnTo>
                  <a:lnTo>
                    <a:pt x="366017" y="798471"/>
                  </a:lnTo>
                  <a:lnTo>
                    <a:pt x="319334" y="790586"/>
                  </a:lnTo>
                  <a:lnTo>
                    <a:pt x="274600" y="777813"/>
                  </a:lnTo>
                  <a:lnTo>
                    <a:pt x="232123" y="760450"/>
                  </a:lnTo>
                  <a:lnTo>
                    <a:pt x="192217" y="738800"/>
                  </a:lnTo>
                  <a:lnTo>
                    <a:pt x="155192" y="713162"/>
                  </a:lnTo>
                  <a:lnTo>
                    <a:pt x="121358" y="683837"/>
                  </a:lnTo>
                  <a:lnTo>
                    <a:pt x="91026" y="651127"/>
                  </a:lnTo>
                  <a:lnTo>
                    <a:pt x="64508" y="615330"/>
                  </a:lnTo>
                  <a:lnTo>
                    <a:pt x="42114" y="576748"/>
                  </a:lnTo>
                  <a:lnTo>
                    <a:pt x="24155" y="535682"/>
                  </a:lnTo>
                  <a:lnTo>
                    <a:pt x="10943" y="492432"/>
                  </a:lnTo>
                  <a:lnTo>
                    <a:pt x="2787" y="447299"/>
                  </a:lnTo>
                  <a:lnTo>
                    <a:pt x="0" y="400583"/>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grpSp>
    </p:spTree>
    <p:extLst>
      <p:ext uri="{BB962C8B-B14F-4D97-AF65-F5344CB8AC3E}">
        <p14:creationId xmlns:p14="http://schemas.microsoft.com/office/powerpoint/2010/main" val="3913124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2400" y="-152400"/>
            <a:ext cx="4937760" cy="640080"/>
          </a:xfrm>
          <a:prstGeom prst="rect">
            <a:avLst/>
          </a:prstGeom>
        </p:spPr>
        <p:txBody>
          <a:bodyPr vert="horz" wrap="square" lIns="0" tIns="0" rIns="0" bIns="0" rtlCol="0">
            <a:spAutoFit/>
          </a:bodyPr>
          <a:lstStyle/>
          <a:p>
            <a:pPr marL="6531"/>
            <a:r>
              <a:rPr spc="103" dirty="0"/>
              <a:t>CPR</a:t>
            </a:r>
            <a:r>
              <a:rPr spc="113" dirty="0"/>
              <a:t> </a:t>
            </a:r>
            <a:r>
              <a:rPr spc="80" dirty="0"/>
              <a:t>Dashboard</a:t>
            </a:r>
          </a:p>
        </p:txBody>
      </p:sp>
      <p:sp>
        <p:nvSpPr>
          <p:cNvPr id="5" name="object 5"/>
          <p:cNvSpPr txBox="1"/>
          <p:nvPr/>
        </p:nvSpPr>
        <p:spPr>
          <a:xfrm>
            <a:off x="304800" y="762000"/>
            <a:ext cx="4343400" cy="806375"/>
          </a:xfrm>
          <a:prstGeom prst="rect">
            <a:avLst/>
          </a:prstGeom>
        </p:spPr>
        <p:txBody>
          <a:bodyPr vert="horz" wrap="square" lIns="0" tIns="0" rIns="0" bIns="0" rtlCol="0">
            <a:spAutoFit/>
          </a:bodyPr>
          <a:lstStyle/>
          <a:p>
            <a:pPr marL="6531" defTabSz="470239"/>
            <a:r>
              <a:rPr sz="1400" b="1" spc="44" dirty="0">
                <a:solidFill>
                  <a:prstClr val="black"/>
                </a:solidFill>
                <a:latin typeface="Century Gothic" panose="020B0502020202020204" pitchFamily="34" charset="0"/>
                <a:cs typeface="Calibri"/>
              </a:rPr>
              <a:t>CPR </a:t>
            </a:r>
            <a:r>
              <a:rPr sz="1400" b="1" spc="15" dirty="0">
                <a:solidFill>
                  <a:prstClr val="black"/>
                </a:solidFill>
                <a:latin typeface="Century Gothic" panose="020B0502020202020204" pitchFamily="34" charset="0"/>
                <a:cs typeface="Calibri"/>
              </a:rPr>
              <a:t>Timer/Idle</a:t>
            </a:r>
            <a:r>
              <a:rPr sz="1400" b="1" spc="36" dirty="0">
                <a:solidFill>
                  <a:prstClr val="black"/>
                </a:solidFill>
                <a:latin typeface="Century Gothic" panose="020B0502020202020204" pitchFamily="34" charset="0"/>
                <a:cs typeface="Calibri"/>
              </a:rPr>
              <a:t> </a:t>
            </a:r>
            <a:r>
              <a:rPr sz="1400" b="1" spc="-8" dirty="0">
                <a:solidFill>
                  <a:prstClr val="black"/>
                </a:solidFill>
                <a:latin typeface="Century Gothic" panose="020B0502020202020204" pitchFamily="34" charset="0"/>
                <a:cs typeface="Calibri"/>
              </a:rPr>
              <a:t>Timer</a:t>
            </a:r>
            <a:endParaRPr sz="1400" b="1" dirty="0">
              <a:solidFill>
                <a:prstClr val="black"/>
              </a:solidFill>
              <a:latin typeface="Century Gothic" panose="020B0502020202020204" pitchFamily="34" charset="0"/>
              <a:cs typeface="Calibri"/>
            </a:endParaRPr>
          </a:p>
          <a:p>
            <a:pPr defTabSz="470239">
              <a:spcBef>
                <a:spcPts val="21"/>
              </a:spcBef>
            </a:pPr>
            <a:endParaRPr sz="1200" dirty="0">
              <a:solidFill>
                <a:prstClr val="black"/>
              </a:solidFill>
              <a:latin typeface="Century Gothic" panose="020B0502020202020204" pitchFamily="34" charset="0"/>
              <a:cs typeface="Times New Roman"/>
            </a:endParaRPr>
          </a:p>
          <a:p>
            <a:pPr marL="152828" marR="116254" indent="-146297" defTabSz="470239">
              <a:lnSpc>
                <a:spcPct val="110000"/>
              </a:lnSpc>
              <a:buFont typeface="Arial"/>
              <a:buChar char="•"/>
              <a:tabLst>
                <a:tab pos="153154" algn="l"/>
              </a:tabLst>
            </a:pPr>
            <a:r>
              <a:rPr sz="1200" spc="13" dirty="0">
                <a:solidFill>
                  <a:prstClr val="black"/>
                </a:solidFill>
                <a:latin typeface="Century Gothic" panose="020B0502020202020204" pitchFamily="34" charset="0"/>
                <a:cs typeface="Calibri"/>
              </a:rPr>
              <a:t>Counts </a:t>
            </a:r>
            <a:r>
              <a:rPr sz="1200" spc="26" dirty="0">
                <a:solidFill>
                  <a:prstClr val="black"/>
                </a:solidFill>
                <a:latin typeface="Century Gothic" panose="020B0502020202020204" pitchFamily="34" charset="0"/>
                <a:cs typeface="Calibri"/>
              </a:rPr>
              <a:t>down </a:t>
            </a:r>
            <a:r>
              <a:rPr sz="1200" spc="87" dirty="0">
                <a:solidFill>
                  <a:prstClr val="black"/>
                </a:solidFill>
                <a:latin typeface="Century Gothic" panose="020B0502020202020204" pitchFamily="34" charset="0"/>
                <a:cs typeface="Calibri"/>
              </a:rPr>
              <a:t>2 </a:t>
            </a:r>
            <a:r>
              <a:rPr sz="1200" spc="-13" dirty="0">
                <a:solidFill>
                  <a:prstClr val="black"/>
                </a:solidFill>
                <a:latin typeface="Century Gothic" panose="020B0502020202020204" pitchFamily="34" charset="0"/>
                <a:cs typeface="Calibri"/>
              </a:rPr>
              <a:t>minutes </a:t>
            </a:r>
            <a:r>
              <a:rPr sz="1200" spc="21" dirty="0">
                <a:solidFill>
                  <a:prstClr val="black"/>
                </a:solidFill>
                <a:latin typeface="Century Gothic" panose="020B0502020202020204" pitchFamily="34" charset="0"/>
                <a:cs typeface="Calibri"/>
              </a:rPr>
              <a:t>during  </a:t>
            </a:r>
            <a:r>
              <a:rPr sz="1200" spc="44" dirty="0">
                <a:solidFill>
                  <a:prstClr val="black"/>
                </a:solidFill>
                <a:latin typeface="Century Gothic" panose="020B0502020202020204" pitchFamily="34" charset="0"/>
                <a:cs typeface="Calibri"/>
              </a:rPr>
              <a:t>CPR</a:t>
            </a:r>
            <a:endParaRPr sz="1200" dirty="0">
              <a:solidFill>
                <a:prstClr val="black"/>
              </a:solidFill>
              <a:latin typeface="Century Gothic" panose="020B0502020202020204" pitchFamily="34" charset="0"/>
              <a:cs typeface="Calibri"/>
            </a:endParaRPr>
          </a:p>
          <a:p>
            <a:pPr marL="152828" marR="2612" indent="-146297" defTabSz="470239">
              <a:lnSpc>
                <a:spcPct val="110000"/>
              </a:lnSpc>
              <a:buFont typeface="Arial"/>
              <a:buChar char="•"/>
              <a:tabLst>
                <a:tab pos="153154" algn="l"/>
              </a:tabLst>
            </a:pPr>
            <a:r>
              <a:rPr sz="1200" spc="13" dirty="0">
                <a:solidFill>
                  <a:prstClr val="black"/>
                </a:solidFill>
                <a:latin typeface="Century Gothic" panose="020B0502020202020204" pitchFamily="34" charset="0"/>
                <a:cs typeface="Calibri"/>
              </a:rPr>
              <a:t>Becomes </a:t>
            </a:r>
            <a:r>
              <a:rPr sz="1200" spc="10" dirty="0">
                <a:solidFill>
                  <a:prstClr val="black"/>
                </a:solidFill>
                <a:latin typeface="Century Gothic" panose="020B0502020202020204" pitchFamily="34" charset="0"/>
                <a:cs typeface="Calibri"/>
              </a:rPr>
              <a:t>Idle </a:t>
            </a:r>
            <a:r>
              <a:rPr sz="1200" spc="-8" dirty="0">
                <a:solidFill>
                  <a:prstClr val="black"/>
                </a:solidFill>
                <a:latin typeface="Century Gothic" panose="020B0502020202020204" pitchFamily="34" charset="0"/>
                <a:cs typeface="Calibri"/>
              </a:rPr>
              <a:t>Timer </a:t>
            </a:r>
            <a:r>
              <a:rPr sz="1200" spc="10" dirty="0">
                <a:solidFill>
                  <a:prstClr val="black"/>
                </a:solidFill>
                <a:latin typeface="Century Gothic" panose="020B0502020202020204" pitchFamily="34" charset="0"/>
                <a:cs typeface="Calibri"/>
              </a:rPr>
              <a:t>when </a:t>
            </a:r>
            <a:r>
              <a:rPr sz="1200" spc="-13" dirty="0">
                <a:solidFill>
                  <a:prstClr val="black"/>
                </a:solidFill>
                <a:latin typeface="Century Gothic" panose="020B0502020202020204" pitchFamily="34" charset="0"/>
                <a:cs typeface="Calibri"/>
              </a:rPr>
              <a:t>there </a:t>
            </a:r>
            <a:r>
              <a:rPr sz="1200" spc="15" dirty="0">
                <a:solidFill>
                  <a:prstClr val="black"/>
                </a:solidFill>
                <a:latin typeface="Century Gothic" panose="020B0502020202020204" pitchFamily="34" charset="0"/>
                <a:cs typeface="Calibri"/>
              </a:rPr>
              <a:t>is  </a:t>
            </a:r>
            <a:r>
              <a:rPr sz="1200" spc="77" dirty="0">
                <a:solidFill>
                  <a:prstClr val="black"/>
                </a:solidFill>
                <a:latin typeface="Century Gothic" panose="020B0502020202020204" pitchFamily="34" charset="0"/>
                <a:cs typeface="Calibri"/>
              </a:rPr>
              <a:t>a </a:t>
            </a:r>
            <a:r>
              <a:rPr sz="1200" spc="23" dirty="0">
                <a:solidFill>
                  <a:prstClr val="black"/>
                </a:solidFill>
                <a:latin typeface="Century Gothic" panose="020B0502020202020204" pitchFamily="34" charset="0"/>
                <a:cs typeface="Calibri"/>
              </a:rPr>
              <a:t>pause </a:t>
            </a:r>
            <a:r>
              <a:rPr sz="1200" spc="13" dirty="0">
                <a:solidFill>
                  <a:prstClr val="black"/>
                </a:solidFill>
                <a:latin typeface="Century Gothic" panose="020B0502020202020204" pitchFamily="34" charset="0"/>
                <a:cs typeface="Calibri"/>
              </a:rPr>
              <a:t>in</a:t>
            </a:r>
            <a:r>
              <a:rPr sz="1200" spc="64" dirty="0">
                <a:solidFill>
                  <a:prstClr val="black"/>
                </a:solidFill>
                <a:latin typeface="Century Gothic" panose="020B0502020202020204" pitchFamily="34" charset="0"/>
                <a:cs typeface="Calibri"/>
              </a:rPr>
              <a:t> </a:t>
            </a:r>
            <a:r>
              <a:rPr sz="1200" spc="44" dirty="0">
                <a:solidFill>
                  <a:prstClr val="black"/>
                </a:solidFill>
                <a:latin typeface="Century Gothic" panose="020B0502020202020204" pitchFamily="34" charset="0"/>
                <a:cs typeface="Calibri"/>
              </a:rPr>
              <a:t>CPR</a:t>
            </a:r>
            <a:endParaRPr sz="1200" dirty="0">
              <a:solidFill>
                <a:prstClr val="black"/>
              </a:solidFill>
              <a:latin typeface="Century Gothic" panose="020B0502020202020204" pitchFamily="34" charset="0"/>
              <a:cs typeface="Calibri"/>
            </a:endParaRPr>
          </a:p>
        </p:txBody>
      </p:sp>
      <p:grpSp>
        <p:nvGrpSpPr>
          <p:cNvPr id="13" name="Group 12"/>
          <p:cNvGrpSpPr/>
          <p:nvPr/>
        </p:nvGrpSpPr>
        <p:grpSpPr>
          <a:xfrm>
            <a:off x="533400" y="1905000"/>
            <a:ext cx="4581796" cy="1452249"/>
            <a:chOff x="2836274" y="1537838"/>
            <a:chExt cx="2067196" cy="614049"/>
          </a:xfrm>
        </p:grpSpPr>
        <p:sp>
          <p:nvSpPr>
            <p:cNvPr id="7" name="object 7"/>
            <p:cNvSpPr/>
            <p:nvPr/>
          </p:nvSpPr>
          <p:spPr>
            <a:xfrm>
              <a:off x="2836274" y="1537838"/>
              <a:ext cx="2067196" cy="614049"/>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
          <p:nvSpPr>
            <p:cNvPr id="9" name="object 9"/>
            <p:cNvSpPr/>
            <p:nvPr/>
          </p:nvSpPr>
          <p:spPr>
            <a:xfrm>
              <a:off x="4016829" y="1680211"/>
              <a:ext cx="592727" cy="122464"/>
            </a:xfrm>
            <a:custGeom>
              <a:avLst/>
              <a:gdLst/>
              <a:ahLst/>
              <a:cxnLst/>
              <a:rect l="l" t="t" r="r" b="b"/>
              <a:pathLst>
                <a:path w="1152525" h="238125">
                  <a:moveTo>
                    <a:pt x="0" y="119062"/>
                  </a:moveTo>
                  <a:lnTo>
                    <a:pt x="38788" y="76028"/>
                  </a:lnTo>
                  <a:lnTo>
                    <a:pt x="103246" y="51037"/>
                  </a:lnTo>
                  <a:lnTo>
                    <a:pt x="145435" y="39986"/>
                  </a:lnTo>
                  <a:lnTo>
                    <a:pt x="193543" y="30047"/>
                  </a:lnTo>
                  <a:lnTo>
                    <a:pt x="247030" y="21330"/>
                  </a:lnTo>
                  <a:lnTo>
                    <a:pt x="305358" y="13949"/>
                  </a:lnTo>
                  <a:lnTo>
                    <a:pt x="367984" y="8013"/>
                  </a:lnTo>
                  <a:lnTo>
                    <a:pt x="434371" y="3636"/>
                  </a:lnTo>
                  <a:lnTo>
                    <a:pt x="503977" y="927"/>
                  </a:lnTo>
                  <a:lnTo>
                    <a:pt x="576262" y="0"/>
                  </a:lnTo>
                  <a:lnTo>
                    <a:pt x="648547" y="927"/>
                  </a:lnTo>
                  <a:lnTo>
                    <a:pt x="718153" y="3636"/>
                  </a:lnTo>
                  <a:lnTo>
                    <a:pt x="784540" y="8013"/>
                  </a:lnTo>
                  <a:lnTo>
                    <a:pt x="847166" y="13949"/>
                  </a:lnTo>
                  <a:lnTo>
                    <a:pt x="905494" y="21330"/>
                  </a:lnTo>
                  <a:lnTo>
                    <a:pt x="958981" y="30047"/>
                  </a:lnTo>
                  <a:lnTo>
                    <a:pt x="1007089" y="39986"/>
                  </a:lnTo>
                  <a:lnTo>
                    <a:pt x="1049278" y="51037"/>
                  </a:lnTo>
                  <a:lnTo>
                    <a:pt x="1113736" y="76028"/>
                  </a:lnTo>
                  <a:lnTo>
                    <a:pt x="1148035" y="104126"/>
                  </a:lnTo>
                  <a:lnTo>
                    <a:pt x="1152525" y="119062"/>
                  </a:lnTo>
                  <a:lnTo>
                    <a:pt x="1148035" y="133998"/>
                  </a:lnTo>
                  <a:lnTo>
                    <a:pt x="1113736" y="162096"/>
                  </a:lnTo>
                  <a:lnTo>
                    <a:pt x="1049278" y="187087"/>
                  </a:lnTo>
                  <a:lnTo>
                    <a:pt x="1007089" y="198138"/>
                  </a:lnTo>
                  <a:lnTo>
                    <a:pt x="958981" y="208077"/>
                  </a:lnTo>
                  <a:lnTo>
                    <a:pt x="905494" y="216794"/>
                  </a:lnTo>
                  <a:lnTo>
                    <a:pt x="847166" y="224175"/>
                  </a:lnTo>
                  <a:lnTo>
                    <a:pt x="784540" y="230111"/>
                  </a:lnTo>
                  <a:lnTo>
                    <a:pt x="718153" y="234488"/>
                  </a:lnTo>
                  <a:lnTo>
                    <a:pt x="648547" y="237197"/>
                  </a:lnTo>
                  <a:lnTo>
                    <a:pt x="576262" y="238125"/>
                  </a:lnTo>
                  <a:lnTo>
                    <a:pt x="503977" y="237197"/>
                  </a:lnTo>
                  <a:lnTo>
                    <a:pt x="434371" y="234488"/>
                  </a:lnTo>
                  <a:lnTo>
                    <a:pt x="367984" y="230111"/>
                  </a:lnTo>
                  <a:lnTo>
                    <a:pt x="305358" y="224175"/>
                  </a:lnTo>
                  <a:lnTo>
                    <a:pt x="247030" y="216794"/>
                  </a:lnTo>
                  <a:lnTo>
                    <a:pt x="193543" y="208077"/>
                  </a:lnTo>
                  <a:lnTo>
                    <a:pt x="145435" y="198138"/>
                  </a:lnTo>
                  <a:lnTo>
                    <a:pt x="103246" y="187087"/>
                  </a:lnTo>
                  <a:lnTo>
                    <a:pt x="38788" y="162096"/>
                  </a:lnTo>
                  <a:lnTo>
                    <a:pt x="4489" y="133998"/>
                  </a:lnTo>
                  <a:lnTo>
                    <a:pt x="0" y="119062"/>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grpSp>
    </p:spTree>
    <p:extLst>
      <p:ext uri="{BB962C8B-B14F-4D97-AF65-F5344CB8AC3E}">
        <p14:creationId xmlns:p14="http://schemas.microsoft.com/office/powerpoint/2010/main" val="582202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7640" y="-152400"/>
            <a:ext cx="4937760" cy="640080"/>
          </a:xfrm>
          <a:prstGeom prst="rect">
            <a:avLst/>
          </a:prstGeom>
        </p:spPr>
        <p:txBody>
          <a:bodyPr vert="horz" wrap="square" lIns="0" tIns="0" rIns="0" bIns="0" rtlCol="0">
            <a:spAutoFit/>
          </a:bodyPr>
          <a:lstStyle/>
          <a:p>
            <a:pPr marL="6531"/>
            <a:r>
              <a:rPr spc="103" dirty="0"/>
              <a:t>CPR</a:t>
            </a:r>
            <a:r>
              <a:rPr spc="117" dirty="0"/>
              <a:t> </a:t>
            </a:r>
            <a:r>
              <a:rPr spc="75" dirty="0"/>
              <a:t>Feedback</a:t>
            </a:r>
          </a:p>
        </p:txBody>
      </p:sp>
      <p:sp>
        <p:nvSpPr>
          <p:cNvPr id="5" name="object 5"/>
          <p:cNvSpPr txBox="1"/>
          <p:nvPr/>
        </p:nvSpPr>
        <p:spPr>
          <a:xfrm>
            <a:off x="457200" y="838200"/>
            <a:ext cx="4419600" cy="985398"/>
          </a:xfrm>
          <a:prstGeom prst="rect">
            <a:avLst/>
          </a:prstGeom>
        </p:spPr>
        <p:txBody>
          <a:bodyPr vert="horz" wrap="square" lIns="0" tIns="0" rIns="0" bIns="0" rtlCol="0">
            <a:spAutoFit/>
          </a:bodyPr>
          <a:lstStyle/>
          <a:p>
            <a:pPr marL="6531" defTabSz="470239"/>
            <a:r>
              <a:rPr sz="1400" b="1" spc="44" dirty="0">
                <a:solidFill>
                  <a:prstClr val="black"/>
                </a:solidFill>
                <a:latin typeface="Century Gothic" panose="020B0502020202020204" pitchFamily="34" charset="0"/>
                <a:cs typeface="Calibri"/>
              </a:rPr>
              <a:t>CPR </a:t>
            </a:r>
            <a:r>
              <a:rPr sz="1400" b="1" spc="15" dirty="0">
                <a:solidFill>
                  <a:prstClr val="black"/>
                </a:solidFill>
                <a:latin typeface="Century Gothic" panose="020B0502020202020204" pitchFamily="34" charset="0"/>
                <a:cs typeface="Calibri"/>
              </a:rPr>
              <a:t>Voice</a:t>
            </a:r>
            <a:r>
              <a:rPr sz="1400" b="1" spc="64" dirty="0">
                <a:solidFill>
                  <a:prstClr val="black"/>
                </a:solidFill>
                <a:latin typeface="Century Gothic" panose="020B0502020202020204" pitchFamily="34" charset="0"/>
                <a:cs typeface="Calibri"/>
              </a:rPr>
              <a:t> </a:t>
            </a:r>
            <a:r>
              <a:rPr sz="1400" b="1" spc="-10" dirty="0">
                <a:solidFill>
                  <a:prstClr val="black"/>
                </a:solidFill>
                <a:latin typeface="Century Gothic" panose="020B0502020202020204" pitchFamily="34" charset="0"/>
                <a:cs typeface="Calibri"/>
              </a:rPr>
              <a:t>Prompts</a:t>
            </a:r>
            <a:endParaRPr sz="1400" b="1" dirty="0">
              <a:solidFill>
                <a:prstClr val="black"/>
              </a:solidFill>
              <a:latin typeface="Century Gothic" panose="020B0502020202020204" pitchFamily="34" charset="0"/>
              <a:cs typeface="Calibri"/>
            </a:endParaRPr>
          </a:p>
          <a:p>
            <a:pPr defTabSz="470239"/>
            <a:endParaRPr sz="1200" dirty="0">
              <a:solidFill>
                <a:prstClr val="black"/>
              </a:solidFill>
              <a:latin typeface="Century Gothic" panose="020B0502020202020204" pitchFamily="34" charset="0"/>
              <a:cs typeface="Times New Roman"/>
            </a:endParaRPr>
          </a:p>
          <a:p>
            <a:pPr marL="152828" indent="-146297" defTabSz="470239">
              <a:spcBef>
                <a:spcPts val="3"/>
              </a:spcBef>
              <a:buFont typeface="Arial"/>
              <a:buChar char="•"/>
              <a:tabLst>
                <a:tab pos="153154" algn="l"/>
              </a:tabLst>
            </a:pPr>
            <a:r>
              <a:rPr sz="1200" dirty="0">
                <a:solidFill>
                  <a:prstClr val="black"/>
                </a:solidFill>
                <a:latin typeface="Century Gothic" panose="020B0502020202020204" pitchFamily="34" charset="0"/>
                <a:cs typeface="Calibri"/>
              </a:rPr>
              <a:t>“Push</a:t>
            </a:r>
            <a:r>
              <a:rPr sz="1200" spc="21" dirty="0">
                <a:solidFill>
                  <a:prstClr val="black"/>
                </a:solidFill>
                <a:latin typeface="Century Gothic" panose="020B0502020202020204" pitchFamily="34" charset="0"/>
                <a:cs typeface="Calibri"/>
              </a:rPr>
              <a:t> </a:t>
            </a:r>
            <a:r>
              <a:rPr sz="1200" spc="31" dirty="0">
                <a:solidFill>
                  <a:prstClr val="black"/>
                </a:solidFill>
                <a:latin typeface="Century Gothic" panose="020B0502020202020204" pitchFamily="34" charset="0"/>
                <a:cs typeface="Calibri"/>
              </a:rPr>
              <a:t>Harder”</a:t>
            </a:r>
            <a:endParaRPr sz="1200" dirty="0">
              <a:solidFill>
                <a:prstClr val="black"/>
              </a:solidFill>
              <a:latin typeface="Century Gothic" panose="020B0502020202020204" pitchFamily="34" charset="0"/>
              <a:cs typeface="Calibri"/>
            </a:endParaRPr>
          </a:p>
          <a:p>
            <a:pPr marL="152828" indent="-146297" defTabSz="470239">
              <a:spcBef>
                <a:spcPts val="98"/>
              </a:spcBef>
              <a:buFont typeface="Arial"/>
              <a:buChar char="•"/>
              <a:tabLst>
                <a:tab pos="153154" algn="l"/>
              </a:tabLst>
            </a:pPr>
            <a:r>
              <a:rPr sz="1200" spc="54" dirty="0">
                <a:solidFill>
                  <a:prstClr val="black"/>
                </a:solidFill>
                <a:latin typeface="Century Gothic" panose="020B0502020202020204" pitchFamily="34" charset="0"/>
                <a:cs typeface="Calibri"/>
              </a:rPr>
              <a:t>“Good</a:t>
            </a:r>
            <a:r>
              <a:rPr sz="1200" spc="36" dirty="0">
                <a:solidFill>
                  <a:prstClr val="black"/>
                </a:solidFill>
                <a:latin typeface="Century Gothic" panose="020B0502020202020204" pitchFamily="34" charset="0"/>
                <a:cs typeface="Calibri"/>
              </a:rPr>
              <a:t> </a:t>
            </a:r>
            <a:r>
              <a:rPr sz="1200" spc="21" dirty="0">
                <a:solidFill>
                  <a:prstClr val="black"/>
                </a:solidFill>
                <a:latin typeface="Century Gothic" panose="020B0502020202020204" pitchFamily="34" charset="0"/>
                <a:cs typeface="Calibri"/>
              </a:rPr>
              <a:t>Compressions”</a:t>
            </a:r>
            <a:endParaRPr sz="1200" dirty="0">
              <a:solidFill>
                <a:prstClr val="black"/>
              </a:solidFill>
              <a:latin typeface="Century Gothic" panose="020B0502020202020204" pitchFamily="34" charset="0"/>
              <a:cs typeface="Calibri"/>
            </a:endParaRPr>
          </a:p>
          <a:p>
            <a:pPr marL="152828" marR="2612" indent="-146297" defTabSz="470239">
              <a:lnSpc>
                <a:spcPct val="110000"/>
              </a:lnSpc>
              <a:buFont typeface="Arial"/>
              <a:buChar char="•"/>
              <a:tabLst>
                <a:tab pos="153154" algn="l"/>
              </a:tabLst>
            </a:pPr>
            <a:r>
              <a:rPr sz="1200" spc="15" dirty="0">
                <a:solidFill>
                  <a:prstClr val="black"/>
                </a:solidFill>
                <a:latin typeface="Century Gothic" panose="020B0502020202020204" pitchFamily="34" charset="0"/>
                <a:cs typeface="Calibri"/>
              </a:rPr>
              <a:t>Voice </a:t>
            </a:r>
            <a:r>
              <a:rPr sz="1200" spc="-3" dirty="0">
                <a:solidFill>
                  <a:prstClr val="black"/>
                </a:solidFill>
                <a:latin typeface="Century Gothic" panose="020B0502020202020204" pitchFamily="34" charset="0"/>
                <a:cs typeface="Calibri"/>
              </a:rPr>
              <a:t>prompts </a:t>
            </a:r>
            <a:r>
              <a:rPr sz="1200" spc="26" dirty="0">
                <a:solidFill>
                  <a:prstClr val="black"/>
                </a:solidFill>
                <a:latin typeface="Century Gothic" panose="020B0502020202020204" pitchFamily="34" charset="0"/>
                <a:cs typeface="Calibri"/>
              </a:rPr>
              <a:t>are </a:t>
            </a:r>
            <a:r>
              <a:rPr sz="1200" i="1" spc="-13" dirty="0">
                <a:solidFill>
                  <a:prstClr val="black"/>
                </a:solidFill>
                <a:latin typeface="Century Gothic" panose="020B0502020202020204" pitchFamily="34" charset="0"/>
                <a:cs typeface="Calibri"/>
              </a:rPr>
              <a:t>not </a:t>
            </a:r>
            <a:r>
              <a:rPr sz="1200" dirty="0">
                <a:solidFill>
                  <a:prstClr val="black"/>
                </a:solidFill>
                <a:latin typeface="Century Gothic" panose="020B0502020202020204" pitchFamily="34" charset="0"/>
                <a:cs typeface="Calibri"/>
              </a:rPr>
              <a:t>default  </a:t>
            </a:r>
            <a:r>
              <a:rPr sz="1200" spc="-5" dirty="0">
                <a:solidFill>
                  <a:prstClr val="black"/>
                </a:solidFill>
                <a:latin typeface="Century Gothic" panose="020B0502020202020204" pitchFamily="34" charset="0"/>
                <a:cs typeface="Calibri"/>
              </a:rPr>
              <a:t>settings</a:t>
            </a:r>
            <a:endParaRPr sz="1200" dirty="0">
              <a:solidFill>
                <a:prstClr val="black"/>
              </a:solidFill>
              <a:latin typeface="Century Gothic" panose="020B0502020202020204" pitchFamily="34" charset="0"/>
              <a:cs typeface="Calibri"/>
            </a:endParaRPr>
          </a:p>
        </p:txBody>
      </p:sp>
      <p:sp>
        <p:nvSpPr>
          <p:cNvPr id="7" name="object 7"/>
          <p:cNvSpPr/>
          <p:nvPr/>
        </p:nvSpPr>
        <p:spPr>
          <a:xfrm>
            <a:off x="609600" y="1905000"/>
            <a:ext cx="4505596" cy="1757049"/>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Tree>
    <p:extLst>
      <p:ext uri="{BB962C8B-B14F-4D97-AF65-F5344CB8AC3E}">
        <p14:creationId xmlns:p14="http://schemas.microsoft.com/office/powerpoint/2010/main" val="2453759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2400" y="-15910"/>
            <a:ext cx="4937760" cy="640080"/>
          </a:xfrm>
          <a:prstGeom prst="rect">
            <a:avLst/>
          </a:prstGeom>
        </p:spPr>
        <p:txBody>
          <a:bodyPr vert="horz" wrap="square" lIns="0" tIns="0" rIns="0" bIns="0" rtlCol="0">
            <a:spAutoFit/>
          </a:bodyPr>
          <a:lstStyle/>
          <a:p>
            <a:pPr marL="6531"/>
            <a:r>
              <a:rPr spc="103" dirty="0"/>
              <a:t>CPR</a:t>
            </a:r>
            <a:r>
              <a:rPr spc="117" dirty="0"/>
              <a:t> </a:t>
            </a:r>
            <a:r>
              <a:rPr spc="75" dirty="0"/>
              <a:t>Feedback</a:t>
            </a:r>
          </a:p>
        </p:txBody>
      </p:sp>
      <p:sp>
        <p:nvSpPr>
          <p:cNvPr id="5" name="object 5"/>
          <p:cNvSpPr txBox="1"/>
          <p:nvPr/>
        </p:nvSpPr>
        <p:spPr>
          <a:xfrm>
            <a:off x="381000" y="838200"/>
            <a:ext cx="4724400" cy="806375"/>
          </a:xfrm>
          <a:prstGeom prst="rect">
            <a:avLst/>
          </a:prstGeom>
        </p:spPr>
        <p:txBody>
          <a:bodyPr vert="horz" wrap="square" lIns="0" tIns="0" rIns="0" bIns="0" rtlCol="0">
            <a:spAutoFit/>
          </a:bodyPr>
          <a:lstStyle/>
          <a:p>
            <a:pPr marL="6531" defTabSz="470239"/>
            <a:r>
              <a:rPr sz="1400" b="1" spc="44" dirty="0">
                <a:solidFill>
                  <a:prstClr val="black"/>
                </a:solidFill>
                <a:latin typeface="Century Gothic" panose="020B0502020202020204" pitchFamily="34" charset="0"/>
                <a:cs typeface="Calibri"/>
              </a:rPr>
              <a:t>CPR</a:t>
            </a:r>
            <a:r>
              <a:rPr sz="1400" b="1" spc="31" dirty="0">
                <a:solidFill>
                  <a:prstClr val="black"/>
                </a:solidFill>
                <a:latin typeface="Century Gothic" panose="020B0502020202020204" pitchFamily="34" charset="0"/>
                <a:cs typeface="Calibri"/>
              </a:rPr>
              <a:t> </a:t>
            </a:r>
            <a:r>
              <a:rPr sz="1400" b="1" spc="-3" dirty="0">
                <a:solidFill>
                  <a:prstClr val="black"/>
                </a:solidFill>
                <a:latin typeface="Century Gothic" panose="020B0502020202020204" pitchFamily="34" charset="0"/>
                <a:cs typeface="Calibri"/>
              </a:rPr>
              <a:t>Metronome</a:t>
            </a:r>
            <a:endParaRPr sz="1400" b="1" dirty="0">
              <a:solidFill>
                <a:prstClr val="black"/>
              </a:solidFill>
              <a:latin typeface="Century Gothic" panose="020B0502020202020204" pitchFamily="34" charset="0"/>
              <a:cs typeface="Calibri"/>
            </a:endParaRPr>
          </a:p>
          <a:p>
            <a:pPr defTabSz="470239">
              <a:spcBef>
                <a:spcPts val="21"/>
              </a:spcBef>
            </a:pPr>
            <a:endParaRPr sz="1200" dirty="0">
              <a:solidFill>
                <a:prstClr val="black"/>
              </a:solidFill>
              <a:latin typeface="Century Gothic" panose="020B0502020202020204" pitchFamily="34" charset="0"/>
              <a:cs typeface="Times New Roman"/>
            </a:endParaRPr>
          </a:p>
          <a:p>
            <a:pPr marL="152828" marR="2612" indent="-146297" defTabSz="470239">
              <a:lnSpc>
                <a:spcPct val="110000"/>
              </a:lnSpc>
              <a:buFont typeface="Arial"/>
              <a:buChar char="•"/>
              <a:tabLst>
                <a:tab pos="153154" algn="l"/>
              </a:tabLst>
            </a:pPr>
            <a:r>
              <a:rPr sz="1200" spc="23" dirty="0">
                <a:solidFill>
                  <a:prstClr val="black"/>
                </a:solidFill>
                <a:latin typeface="Century Gothic" panose="020B0502020202020204" pitchFamily="34" charset="0"/>
                <a:cs typeface="Calibri"/>
              </a:rPr>
              <a:t>Beep </a:t>
            </a:r>
            <a:r>
              <a:rPr sz="1200" spc="-5" dirty="0">
                <a:solidFill>
                  <a:prstClr val="black"/>
                </a:solidFill>
                <a:latin typeface="Century Gothic" panose="020B0502020202020204" pitchFamily="34" charset="0"/>
                <a:cs typeface="Calibri"/>
              </a:rPr>
              <a:t>for </a:t>
            </a:r>
            <a:r>
              <a:rPr sz="1200" spc="13" dirty="0">
                <a:solidFill>
                  <a:prstClr val="black"/>
                </a:solidFill>
                <a:latin typeface="Century Gothic" panose="020B0502020202020204" pitchFamily="34" charset="0"/>
                <a:cs typeface="Calibri"/>
              </a:rPr>
              <a:t>compression </a:t>
            </a:r>
            <a:r>
              <a:rPr sz="1200" spc="-15" dirty="0">
                <a:solidFill>
                  <a:prstClr val="black"/>
                </a:solidFill>
                <a:latin typeface="Century Gothic" panose="020B0502020202020204" pitchFamily="34" charset="0"/>
                <a:cs typeface="Calibri"/>
              </a:rPr>
              <a:t>rhythm </a:t>
            </a:r>
            <a:r>
              <a:rPr sz="1200" spc="-26" dirty="0">
                <a:solidFill>
                  <a:prstClr val="black"/>
                </a:solidFill>
                <a:latin typeface="Century Gothic" panose="020B0502020202020204" pitchFamily="34" charset="0"/>
                <a:cs typeface="Calibri"/>
              </a:rPr>
              <a:t>to  </a:t>
            </a:r>
            <a:r>
              <a:rPr sz="1200" spc="8" dirty="0">
                <a:solidFill>
                  <a:prstClr val="black"/>
                </a:solidFill>
                <a:latin typeface="Century Gothic" panose="020B0502020202020204" pitchFamily="34" charset="0"/>
                <a:cs typeface="Calibri"/>
              </a:rPr>
              <a:t>follow</a:t>
            </a:r>
            <a:endParaRPr sz="1200" dirty="0">
              <a:solidFill>
                <a:prstClr val="black"/>
              </a:solidFill>
              <a:latin typeface="Century Gothic" panose="020B0502020202020204" pitchFamily="34" charset="0"/>
              <a:cs typeface="Calibri"/>
            </a:endParaRPr>
          </a:p>
          <a:p>
            <a:pPr marL="152828" marR="16981" indent="-146297" defTabSz="470239">
              <a:lnSpc>
                <a:spcPct val="110000"/>
              </a:lnSpc>
              <a:buFont typeface="Arial"/>
              <a:buChar char="•"/>
              <a:tabLst>
                <a:tab pos="153154" algn="l"/>
              </a:tabLst>
            </a:pPr>
            <a:r>
              <a:rPr sz="1200" spc="5" dirty="0">
                <a:solidFill>
                  <a:prstClr val="black"/>
                </a:solidFill>
                <a:latin typeface="Century Gothic" panose="020B0502020202020204" pitchFamily="34" charset="0"/>
                <a:cs typeface="Calibri"/>
              </a:rPr>
              <a:t>Silent </a:t>
            </a:r>
            <a:r>
              <a:rPr sz="1200" spc="10" dirty="0">
                <a:solidFill>
                  <a:prstClr val="black"/>
                </a:solidFill>
                <a:latin typeface="Century Gothic" panose="020B0502020202020204" pitchFamily="34" charset="0"/>
                <a:cs typeface="Calibri"/>
              </a:rPr>
              <a:t>when </a:t>
            </a:r>
            <a:r>
              <a:rPr sz="1200" spc="-5" dirty="0">
                <a:solidFill>
                  <a:prstClr val="black"/>
                </a:solidFill>
                <a:latin typeface="Century Gothic" panose="020B0502020202020204" pitchFamily="34" charset="0"/>
                <a:cs typeface="Calibri"/>
              </a:rPr>
              <a:t>chest </a:t>
            </a:r>
            <a:r>
              <a:rPr sz="1200" spc="10" dirty="0">
                <a:solidFill>
                  <a:prstClr val="black"/>
                </a:solidFill>
                <a:latin typeface="Century Gothic" panose="020B0502020202020204" pitchFamily="34" charset="0"/>
                <a:cs typeface="Calibri"/>
              </a:rPr>
              <a:t>compressions  </a:t>
            </a:r>
            <a:r>
              <a:rPr sz="1200" spc="-3" dirty="0">
                <a:solidFill>
                  <a:prstClr val="black"/>
                </a:solidFill>
                <a:latin typeface="Century Gothic" panose="020B0502020202020204" pitchFamily="34" charset="0"/>
                <a:cs typeface="Calibri"/>
              </a:rPr>
              <a:t>stop </a:t>
            </a:r>
            <a:r>
              <a:rPr sz="1200" spc="33" dirty="0">
                <a:solidFill>
                  <a:prstClr val="black"/>
                </a:solidFill>
                <a:latin typeface="Century Gothic" panose="020B0502020202020204" pitchFamily="34" charset="0"/>
                <a:cs typeface="Calibri"/>
              </a:rPr>
              <a:t>being</a:t>
            </a:r>
            <a:r>
              <a:rPr sz="1200" spc="111" dirty="0">
                <a:solidFill>
                  <a:prstClr val="black"/>
                </a:solidFill>
                <a:latin typeface="Century Gothic" panose="020B0502020202020204" pitchFamily="34" charset="0"/>
                <a:cs typeface="Calibri"/>
              </a:rPr>
              <a:t> </a:t>
            </a:r>
            <a:r>
              <a:rPr sz="1200" dirty="0">
                <a:solidFill>
                  <a:prstClr val="black"/>
                </a:solidFill>
                <a:latin typeface="Century Gothic" panose="020B0502020202020204" pitchFamily="34" charset="0"/>
                <a:cs typeface="Calibri"/>
              </a:rPr>
              <a:t>detected</a:t>
            </a:r>
          </a:p>
        </p:txBody>
      </p:sp>
      <p:sp>
        <p:nvSpPr>
          <p:cNvPr id="7" name="object 7"/>
          <p:cNvSpPr/>
          <p:nvPr/>
        </p:nvSpPr>
        <p:spPr>
          <a:xfrm>
            <a:off x="762000" y="2057400"/>
            <a:ext cx="4429396" cy="1604649"/>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Tree>
    <p:extLst>
      <p:ext uri="{BB962C8B-B14F-4D97-AF65-F5344CB8AC3E}">
        <p14:creationId xmlns:p14="http://schemas.microsoft.com/office/powerpoint/2010/main" val="3172222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2400" y="-76200"/>
            <a:ext cx="4937760" cy="640080"/>
          </a:xfrm>
          <a:prstGeom prst="rect">
            <a:avLst/>
          </a:prstGeom>
        </p:spPr>
        <p:txBody>
          <a:bodyPr vert="horz" wrap="square" lIns="0" tIns="0" rIns="0" bIns="0" rtlCol="0">
            <a:spAutoFit/>
          </a:bodyPr>
          <a:lstStyle/>
          <a:p>
            <a:pPr marL="6531"/>
            <a:r>
              <a:rPr dirty="0"/>
              <a:t>See-Thru</a:t>
            </a:r>
            <a:r>
              <a:rPr spc="87" dirty="0"/>
              <a:t> </a:t>
            </a:r>
            <a:r>
              <a:rPr spc="167" dirty="0"/>
              <a:t>CPR</a:t>
            </a:r>
            <a:r>
              <a:rPr spc="250" baseline="25462" dirty="0"/>
              <a:t>®</a:t>
            </a:r>
            <a:endParaRPr baseline="25462" dirty="0"/>
          </a:p>
        </p:txBody>
      </p:sp>
      <p:sp>
        <p:nvSpPr>
          <p:cNvPr id="5" name="object 5"/>
          <p:cNvSpPr txBox="1"/>
          <p:nvPr/>
        </p:nvSpPr>
        <p:spPr>
          <a:xfrm>
            <a:off x="304800" y="762000"/>
            <a:ext cx="2286000" cy="2800767"/>
          </a:xfrm>
          <a:prstGeom prst="rect">
            <a:avLst/>
          </a:prstGeom>
        </p:spPr>
        <p:txBody>
          <a:bodyPr vert="horz" wrap="square" lIns="0" tIns="0" rIns="0" bIns="0" rtlCol="0">
            <a:spAutoFit/>
          </a:bodyPr>
          <a:lstStyle/>
          <a:p>
            <a:pPr marL="6531" defTabSz="470239"/>
            <a:r>
              <a:rPr sz="1400" b="1" dirty="0">
                <a:solidFill>
                  <a:prstClr val="black"/>
                </a:solidFill>
                <a:latin typeface="Century Gothic" panose="020B0502020202020204" pitchFamily="34" charset="0"/>
                <a:cs typeface="Calibri"/>
              </a:rPr>
              <a:t>Filtered</a:t>
            </a:r>
            <a:r>
              <a:rPr sz="1400" b="1" spc="33" dirty="0">
                <a:solidFill>
                  <a:prstClr val="black"/>
                </a:solidFill>
                <a:latin typeface="Century Gothic" panose="020B0502020202020204" pitchFamily="34" charset="0"/>
                <a:cs typeface="Calibri"/>
              </a:rPr>
              <a:t> </a:t>
            </a:r>
            <a:r>
              <a:rPr sz="1400" b="1" spc="111" dirty="0">
                <a:solidFill>
                  <a:prstClr val="black"/>
                </a:solidFill>
                <a:latin typeface="Century Gothic" panose="020B0502020202020204" pitchFamily="34" charset="0"/>
                <a:cs typeface="Calibri"/>
              </a:rPr>
              <a:t>ECG</a:t>
            </a:r>
            <a:endParaRPr sz="1400" b="1" dirty="0">
              <a:solidFill>
                <a:prstClr val="black"/>
              </a:solidFill>
              <a:latin typeface="Century Gothic" panose="020B0502020202020204" pitchFamily="34" charset="0"/>
              <a:cs typeface="Calibri"/>
            </a:endParaRPr>
          </a:p>
          <a:p>
            <a:pPr defTabSz="470239"/>
            <a:endParaRPr sz="1200" dirty="0">
              <a:solidFill>
                <a:prstClr val="black"/>
              </a:solidFill>
              <a:latin typeface="Century Gothic" panose="020B0502020202020204" pitchFamily="34" charset="0"/>
              <a:cs typeface="Times New Roman"/>
            </a:endParaRPr>
          </a:p>
          <a:p>
            <a:pPr marL="152828" indent="-146297" defTabSz="470239">
              <a:spcBef>
                <a:spcPts val="3"/>
              </a:spcBef>
              <a:buFont typeface="Arial"/>
              <a:buChar char="•"/>
              <a:tabLst>
                <a:tab pos="153154" algn="l"/>
              </a:tabLst>
            </a:pPr>
            <a:r>
              <a:rPr sz="1200" spc="-5" dirty="0">
                <a:solidFill>
                  <a:prstClr val="black"/>
                </a:solidFill>
                <a:latin typeface="Century Gothic" panose="020B0502020202020204" pitchFamily="34" charset="0"/>
                <a:cs typeface="Calibri"/>
              </a:rPr>
              <a:t>Filters </a:t>
            </a:r>
            <a:r>
              <a:rPr sz="1200" spc="-23" dirty="0">
                <a:solidFill>
                  <a:prstClr val="black"/>
                </a:solidFill>
                <a:latin typeface="Century Gothic" panose="020B0502020202020204" pitchFamily="34" charset="0"/>
                <a:cs typeface="Calibri"/>
              </a:rPr>
              <a:t>out </a:t>
            </a:r>
            <a:r>
              <a:rPr sz="1200" spc="13" dirty="0">
                <a:solidFill>
                  <a:prstClr val="black"/>
                </a:solidFill>
                <a:latin typeface="Century Gothic" panose="020B0502020202020204" pitchFamily="34" charset="0"/>
                <a:cs typeface="Calibri"/>
              </a:rPr>
              <a:t>compression</a:t>
            </a:r>
            <a:r>
              <a:rPr sz="1200" spc="201" dirty="0">
                <a:solidFill>
                  <a:prstClr val="black"/>
                </a:solidFill>
                <a:latin typeface="Century Gothic" panose="020B0502020202020204" pitchFamily="34" charset="0"/>
                <a:cs typeface="Calibri"/>
              </a:rPr>
              <a:t> </a:t>
            </a:r>
            <a:r>
              <a:rPr sz="1200" spc="5" dirty="0">
                <a:solidFill>
                  <a:prstClr val="black"/>
                </a:solidFill>
                <a:latin typeface="Century Gothic" panose="020B0502020202020204" pitchFamily="34" charset="0"/>
                <a:cs typeface="Calibri"/>
              </a:rPr>
              <a:t>artifact</a:t>
            </a:r>
            <a:endParaRPr sz="1200" dirty="0">
              <a:solidFill>
                <a:prstClr val="black"/>
              </a:solidFill>
              <a:latin typeface="Century Gothic" panose="020B0502020202020204" pitchFamily="34" charset="0"/>
              <a:cs typeface="Calibri"/>
            </a:endParaRPr>
          </a:p>
          <a:p>
            <a:pPr marL="152828" marR="185483" indent="-146297" defTabSz="470239">
              <a:lnSpc>
                <a:spcPct val="110000"/>
              </a:lnSpc>
              <a:buFont typeface="Arial"/>
              <a:buChar char="•"/>
              <a:tabLst>
                <a:tab pos="153154" algn="l"/>
              </a:tabLst>
            </a:pPr>
            <a:r>
              <a:rPr sz="1200" spc="-5" dirty="0">
                <a:solidFill>
                  <a:prstClr val="black"/>
                </a:solidFill>
                <a:latin typeface="Century Gothic" panose="020B0502020202020204" pitchFamily="34" charset="0"/>
                <a:cs typeface="Calibri"/>
              </a:rPr>
              <a:t>Picture </a:t>
            </a:r>
            <a:r>
              <a:rPr sz="1200" dirty="0">
                <a:solidFill>
                  <a:prstClr val="black"/>
                </a:solidFill>
                <a:latin typeface="Century Gothic" panose="020B0502020202020204" pitchFamily="34" charset="0"/>
                <a:cs typeface="Calibri"/>
              </a:rPr>
              <a:t>of </a:t>
            </a:r>
            <a:r>
              <a:rPr sz="1200" spc="15" dirty="0">
                <a:solidFill>
                  <a:prstClr val="black"/>
                </a:solidFill>
                <a:latin typeface="Century Gothic" panose="020B0502020202020204" pitchFamily="34" charset="0"/>
                <a:cs typeface="Calibri"/>
              </a:rPr>
              <a:t>underlying </a:t>
            </a:r>
            <a:r>
              <a:rPr sz="1200" spc="3" dirty="0">
                <a:solidFill>
                  <a:prstClr val="black"/>
                </a:solidFill>
                <a:latin typeface="Century Gothic" panose="020B0502020202020204" pitchFamily="34" charset="0"/>
                <a:cs typeface="Calibri"/>
              </a:rPr>
              <a:t>heart  </a:t>
            </a:r>
            <a:r>
              <a:rPr sz="1200" spc="-15" dirty="0">
                <a:solidFill>
                  <a:prstClr val="black"/>
                </a:solidFill>
                <a:latin typeface="Century Gothic" panose="020B0502020202020204" pitchFamily="34" charset="0"/>
                <a:cs typeface="Calibri"/>
              </a:rPr>
              <a:t>rhythm </a:t>
            </a:r>
            <a:r>
              <a:rPr sz="1200" spc="-13" dirty="0">
                <a:solidFill>
                  <a:prstClr val="black"/>
                </a:solidFill>
                <a:latin typeface="Century Gothic" panose="020B0502020202020204" pitchFamily="34" charset="0"/>
                <a:cs typeface="Calibri"/>
              </a:rPr>
              <a:t>without </a:t>
            </a:r>
            <a:r>
              <a:rPr sz="1200" spc="18" dirty="0">
                <a:solidFill>
                  <a:prstClr val="black"/>
                </a:solidFill>
                <a:latin typeface="Century Gothic" panose="020B0502020202020204" pitchFamily="34" charset="0"/>
                <a:cs typeface="Calibri"/>
              </a:rPr>
              <a:t>stopping </a:t>
            </a:r>
            <a:r>
              <a:rPr sz="1200" spc="21" dirty="0">
                <a:solidFill>
                  <a:prstClr val="black"/>
                </a:solidFill>
                <a:latin typeface="Century Gothic" panose="020B0502020202020204" pitchFamily="34" charset="0"/>
                <a:cs typeface="Calibri"/>
              </a:rPr>
              <a:t> </a:t>
            </a:r>
            <a:r>
              <a:rPr sz="1200" spc="44" dirty="0">
                <a:solidFill>
                  <a:prstClr val="black"/>
                </a:solidFill>
                <a:latin typeface="Century Gothic" panose="020B0502020202020204" pitchFamily="34" charset="0"/>
                <a:cs typeface="Calibri"/>
              </a:rPr>
              <a:t>CPR</a:t>
            </a:r>
            <a:endParaRPr sz="1200" dirty="0">
              <a:solidFill>
                <a:prstClr val="black"/>
              </a:solidFill>
              <a:latin typeface="Century Gothic" panose="020B0502020202020204" pitchFamily="34" charset="0"/>
              <a:cs typeface="Calibri"/>
            </a:endParaRPr>
          </a:p>
          <a:p>
            <a:pPr marL="152828" marR="154461" indent="-146297" defTabSz="470239">
              <a:lnSpc>
                <a:spcPct val="110000"/>
              </a:lnSpc>
              <a:buFont typeface="Arial"/>
              <a:buChar char="•"/>
              <a:tabLst>
                <a:tab pos="153154" algn="l"/>
              </a:tabLst>
            </a:pPr>
            <a:r>
              <a:rPr sz="1200" dirty="0">
                <a:solidFill>
                  <a:prstClr val="black"/>
                </a:solidFill>
                <a:latin typeface="Century Gothic" panose="020B0502020202020204" pitchFamily="34" charset="0"/>
                <a:cs typeface="Calibri"/>
              </a:rPr>
              <a:t>Filtered </a:t>
            </a:r>
            <a:r>
              <a:rPr sz="1200" spc="111" dirty="0">
                <a:solidFill>
                  <a:prstClr val="black"/>
                </a:solidFill>
                <a:latin typeface="Century Gothic" panose="020B0502020202020204" pitchFamily="34" charset="0"/>
                <a:cs typeface="Calibri"/>
              </a:rPr>
              <a:t>ECG </a:t>
            </a:r>
            <a:r>
              <a:rPr sz="1200" spc="15" dirty="0">
                <a:solidFill>
                  <a:prstClr val="black"/>
                </a:solidFill>
                <a:latin typeface="Century Gothic" panose="020B0502020202020204" pitchFamily="34" charset="0"/>
                <a:cs typeface="Calibri"/>
              </a:rPr>
              <a:t>is </a:t>
            </a:r>
            <a:r>
              <a:rPr sz="1200" spc="23" dirty="0">
                <a:solidFill>
                  <a:prstClr val="black"/>
                </a:solidFill>
                <a:latin typeface="Century Gothic" panose="020B0502020202020204" pitchFamily="34" charset="0"/>
                <a:cs typeface="Calibri"/>
              </a:rPr>
              <a:t>below </a:t>
            </a:r>
            <a:r>
              <a:rPr sz="1200" spc="-23" dirty="0">
                <a:solidFill>
                  <a:prstClr val="black"/>
                </a:solidFill>
                <a:latin typeface="Century Gothic" panose="020B0502020202020204" pitchFamily="34" charset="0"/>
                <a:cs typeface="Calibri"/>
              </a:rPr>
              <a:t>the </a:t>
            </a:r>
            <a:r>
              <a:rPr sz="1200" spc="-5" dirty="0">
                <a:solidFill>
                  <a:prstClr val="black"/>
                </a:solidFill>
                <a:latin typeface="Century Gothic" panose="020B0502020202020204" pitchFamily="34" charset="0"/>
                <a:cs typeface="Calibri"/>
              </a:rPr>
              <a:t>top  </a:t>
            </a:r>
            <a:r>
              <a:rPr sz="1200" spc="8" dirty="0">
                <a:solidFill>
                  <a:prstClr val="black"/>
                </a:solidFill>
                <a:latin typeface="Century Gothic" panose="020B0502020202020204" pitchFamily="34" charset="0"/>
                <a:cs typeface="Calibri"/>
              </a:rPr>
              <a:t>trace</a:t>
            </a:r>
            <a:endParaRPr sz="1200" dirty="0">
              <a:solidFill>
                <a:prstClr val="black"/>
              </a:solidFill>
              <a:latin typeface="Century Gothic" panose="020B0502020202020204" pitchFamily="34" charset="0"/>
              <a:cs typeface="Calibri"/>
            </a:endParaRPr>
          </a:p>
          <a:p>
            <a:pPr marL="152828" marR="2612" indent="-146297" defTabSz="470239">
              <a:lnSpc>
                <a:spcPct val="110000"/>
              </a:lnSpc>
              <a:buFont typeface="Arial"/>
              <a:buChar char="•"/>
              <a:tabLst>
                <a:tab pos="153154" algn="l"/>
              </a:tabLst>
            </a:pPr>
            <a:r>
              <a:rPr sz="1200" dirty="0">
                <a:solidFill>
                  <a:prstClr val="black"/>
                </a:solidFill>
                <a:latin typeface="Century Gothic" panose="020B0502020202020204" pitchFamily="34" charset="0"/>
                <a:cs typeface="Calibri"/>
              </a:rPr>
              <a:t>Filtered </a:t>
            </a:r>
            <a:r>
              <a:rPr sz="1200" spc="111" dirty="0">
                <a:solidFill>
                  <a:prstClr val="black"/>
                </a:solidFill>
                <a:latin typeface="Century Gothic" panose="020B0502020202020204" pitchFamily="34" charset="0"/>
                <a:cs typeface="Calibri"/>
              </a:rPr>
              <a:t>ECG </a:t>
            </a:r>
            <a:r>
              <a:rPr lang="en-US" sz="1200" i="1" spc="15" dirty="0">
                <a:solidFill>
                  <a:prstClr val="black"/>
                </a:solidFill>
                <a:latin typeface="Century Gothic" panose="020B0502020202020204" pitchFamily="34" charset="0"/>
                <a:cs typeface="Calibri"/>
              </a:rPr>
              <a:t>may be configured to automatically populate once CPR is initiated </a:t>
            </a:r>
            <a:r>
              <a:rPr lang="en-US" sz="1200" spc="15" dirty="0">
                <a:solidFill>
                  <a:prstClr val="black"/>
                </a:solidFill>
                <a:latin typeface="Century Gothic" panose="020B0502020202020204" pitchFamily="34" charset="0"/>
                <a:cs typeface="Calibri"/>
              </a:rPr>
              <a:t>when utilizing CPR Stat </a:t>
            </a:r>
            <a:r>
              <a:rPr lang="en-US" sz="1200" spc="15" dirty="0" err="1">
                <a:solidFill>
                  <a:prstClr val="black"/>
                </a:solidFill>
                <a:latin typeface="Century Gothic" panose="020B0502020202020204" pitchFamily="34" charset="0"/>
                <a:cs typeface="Calibri"/>
              </a:rPr>
              <a:t>Padz</a:t>
            </a:r>
            <a:endParaRPr sz="1200" dirty="0">
              <a:solidFill>
                <a:prstClr val="black"/>
              </a:solidFill>
              <a:latin typeface="Century Gothic" panose="020B0502020202020204" pitchFamily="34" charset="0"/>
              <a:cs typeface="Calibri"/>
            </a:endParaRPr>
          </a:p>
        </p:txBody>
      </p:sp>
      <p:grpSp>
        <p:nvGrpSpPr>
          <p:cNvPr id="14" name="Group 13"/>
          <p:cNvGrpSpPr/>
          <p:nvPr/>
        </p:nvGrpSpPr>
        <p:grpSpPr>
          <a:xfrm>
            <a:off x="2590800" y="1371600"/>
            <a:ext cx="2636146" cy="2098432"/>
            <a:chOff x="2756637" y="1274885"/>
            <a:chExt cx="2102746" cy="1565032"/>
          </a:xfrm>
        </p:grpSpPr>
        <p:sp>
          <p:nvSpPr>
            <p:cNvPr id="7" name="object 7"/>
            <p:cNvSpPr/>
            <p:nvPr/>
          </p:nvSpPr>
          <p:spPr>
            <a:xfrm>
              <a:off x="2756637" y="1274885"/>
              <a:ext cx="2102746" cy="1565032"/>
            </a:xfrm>
            <a:prstGeom prst="rect">
              <a:avLst/>
            </a:prstGeom>
            <a:blipFill>
              <a:blip r:embed="rId3" cstate="print"/>
              <a:stretch>
                <a:fillRect/>
              </a:stretch>
            </a:blipFill>
          </p:spPr>
          <p:txBody>
            <a:bodyPr wrap="square" lIns="0" tIns="0" rIns="0" bIns="0" rtlCol="0"/>
            <a:lstStyle/>
            <a:p>
              <a:pPr defTabSz="470239"/>
              <a:endParaRPr sz="926">
                <a:solidFill>
                  <a:prstClr val="black"/>
                </a:solidFill>
              </a:endParaRPr>
            </a:p>
          </p:txBody>
        </p:sp>
        <p:sp>
          <p:nvSpPr>
            <p:cNvPr id="8" name="object 8"/>
            <p:cNvSpPr/>
            <p:nvPr/>
          </p:nvSpPr>
          <p:spPr>
            <a:xfrm>
              <a:off x="2849793" y="1729784"/>
              <a:ext cx="1771323" cy="463992"/>
            </a:xfrm>
            <a:prstGeom prst="rect">
              <a:avLst/>
            </a:prstGeom>
            <a:blipFill>
              <a:blip r:embed="rId4" cstate="print"/>
              <a:stretch>
                <a:fillRect/>
              </a:stretch>
            </a:blipFill>
          </p:spPr>
          <p:txBody>
            <a:bodyPr wrap="square" lIns="0" tIns="0" rIns="0" bIns="0" rtlCol="0"/>
            <a:lstStyle/>
            <a:p>
              <a:pPr defTabSz="470239"/>
              <a:endParaRPr sz="926">
                <a:solidFill>
                  <a:prstClr val="black"/>
                </a:solidFill>
              </a:endParaRPr>
            </a:p>
          </p:txBody>
        </p:sp>
        <p:sp>
          <p:nvSpPr>
            <p:cNvPr id="9" name="object 9"/>
            <p:cNvSpPr/>
            <p:nvPr/>
          </p:nvSpPr>
          <p:spPr>
            <a:xfrm>
              <a:off x="2875462" y="1743890"/>
              <a:ext cx="1719399" cy="412133"/>
            </a:xfrm>
            <a:custGeom>
              <a:avLst/>
              <a:gdLst/>
              <a:ahLst/>
              <a:cxnLst/>
              <a:rect l="l" t="t" r="r" b="b"/>
              <a:pathLst>
                <a:path w="3343275" h="801370">
                  <a:moveTo>
                    <a:pt x="0" y="400583"/>
                  </a:moveTo>
                  <a:lnTo>
                    <a:pt x="13711" y="349036"/>
                  </a:lnTo>
                  <a:lnTo>
                    <a:pt x="37565" y="315742"/>
                  </a:lnTo>
                  <a:lnTo>
                    <a:pt x="72604" y="283445"/>
                  </a:lnTo>
                  <a:lnTo>
                    <a:pt x="118325" y="252265"/>
                  </a:lnTo>
                  <a:lnTo>
                    <a:pt x="174228" y="222322"/>
                  </a:lnTo>
                  <a:lnTo>
                    <a:pt x="239810" y="193737"/>
                  </a:lnTo>
                  <a:lnTo>
                    <a:pt x="276073" y="179991"/>
                  </a:lnTo>
                  <a:lnTo>
                    <a:pt x="314569" y="166629"/>
                  </a:lnTo>
                  <a:lnTo>
                    <a:pt x="355233" y="153667"/>
                  </a:lnTo>
                  <a:lnTo>
                    <a:pt x="398004" y="141120"/>
                  </a:lnTo>
                  <a:lnTo>
                    <a:pt x="442818" y="129002"/>
                  </a:lnTo>
                  <a:lnTo>
                    <a:pt x="489613" y="117328"/>
                  </a:lnTo>
                  <a:lnTo>
                    <a:pt x="538326" y="106115"/>
                  </a:lnTo>
                  <a:lnTo>
                    <a:pt x="588894" y="95376"/>
                  </a:lnTo>
                  <a:lnTo>
                    <a:pt x="641255" y="85126"/>
                  </a:lnTo>
                  <a:lnTo>
                    <a:pt x="695346" y="75382"/>
                  </a:lnTo>
                  <a:lnTo>
                    <a:pt x="751104" y="66157"/>
                  </a:lnTo>
                  <a:lnTo>
                    <a:pt x="808466" y="57467"/>
                  </a:lnTo>
                  <a:lnTo>
                    <a:pt x="867370" y="49326"/>
                  </a:lnTo>
                  <a:lnTo>
                    <a:pt x="927753" y="41751"/>
                  </a:lnTo>
                  <a:lnTo>
                    <a:pt x="989552" y="34755"/>
                  </a:lnTo>
                  <a:lnTo>
                    <a:pt x="1052704" y="28355"/>
                  </a:lnTo>
                  <a:lnTo>
                    <a:pt x="1117148" y="22564"/>
                  </a:lnTo>
                  <a:lnTo>
                    <a:pt x="1182819" y="17398"/>
                  </a:lnTo>
                  <a:lnTo>
                    <a:pt x="1249656" y="12872"/>
                  </a:lnTo>
                  <a:lnTo>
                    <a:pt x="1317596" y="9002"/>
                  </a:lnTo>
                  <a:lnTo>
                    <a:pt x="1386575" y="5801"/>
                  </a:lnTo>
                  <a:lnTo>
                    <a:pt x="1456532" y="3285"/>
                  </a:lnTo>
                  <a:lnTo>
                    <a:pt x="1527403" y="1470"/>
                  </a:lnTo>
                  <a:lnTo>
                    <a:pt x="1599125" y="370"/>
                  </a:lnTo>
                  <a:lnTo>
                    <a:pt x="1671637" y="0"/>
                  </a:lnTo>
                  <a:lnTo>
                    <a:pt x="1744150" y="370"/>
                  </a:lnTo>
                  <a:lnTo>
                    <a:pt x="1815873" y="1470"/>
                  </a:lnTo>
                  <a:lnTo>
                    <a:pt x="1886745" y="3285"/>
                  </a:lnTo>
                  <a:lnTo>
                    <a:pt x="1956702" y="5801"/>
                  </a:lnTo>
                  <a:lnTo>
                    <a:pt x="2025682" y="9002"/>
                  </a:lnTo>
                  <a:lnTo>
                    <a:pt x="2093622" y="12872"/>
                  </a:lnTo>
                  <a:lnTo>
                    <a:pt x="2160459" y="17398"/>
                  </a:lnTo>
                  <a:lnTo>
                    <a:pt x="2226131" y="22564"/>
                  </a:lnTo>
                  <a:lnTo>
                    <a:pt x="2290575" y="28355"/>
                  </a:lnTo>
                  <a:lnTo>
                    <a:pt x="2353728" y="34755"/>
                  </a:lnTo>
                  <a:lnTo>
                    <a:pt x="2415527" y="41751"/>
                  </a:lnTo>
                  <a:lnTo>
                    <a:pt x="2475910" y="49326"/>
                  </a:lnTo>
                  <a:lnTo>
                    <a:pt x="2534814" y="57467"/>
                  </a:lnTo>
                  <a:lnTo>
                    <a:pt x="2592176" y="66157"/>
                  </a:lnTo>
                  <a:lnTo>
                    <a:pt x="2647934" y="75382"/>
                  </a:lnTo>
                  <a:lnTo>
                    <a:pt x="2702024" y="85126"/>
                  </a:lnTo>
                  <a:lnTo>
                    <a:pt x="2754385" y="95376"/>
                  </a:lnTo>
                  <a:lnTo>
                    <a:pt x="2804953" y="106115"/>
                  </a:lnTo>
                  <a:lnTo>
                    <a:pt x="2853666" y="117328"/>
                  </a:lnTo>
                  <a:lnTo>
                    <a:pt x="2900460" y="129002"/>
                  </a:lnTo>
                  <a:lnTo>
                    <a:pt x="2945274" y="141120"/>
                  </a:lnTo>
                  <a:lnTo>
                    <a:pt x="2988045" y="153667"/>
                  </a:lnTo>
                  <a:lnTo>
                    <a:pt x="3028709" y="166629"/>
                  </a:lnTo>
                  <a:lnTo>
                    <a:pt x="3067204" y="179991"/>
                  </a:lnTo>
                  <a:lnTo>
                    <a:pt x="3103467" y="193737"/>
                  </a:lnTo>
                  <a:lnTo>
                    <a:pt x="3169049" y="222322"/>
                  </a:lnTo>
                  <a:lnTo>
                    <a:pt x="3224950" y="252265"/>
                  </a:lnTo>
                  <a:lnTo>
                    <a:pt x="3270671" y="283445"/>
                  </a:lnTo>
                  <a:lnTo>
                    <a:pt x="3305709" y="315742"/>
                  </a:lnTo>
                  <a:lnTo>
                    <a:pt x="3329563" y="349036"/>
                  </a:lnTo>
                  <a:lnTo>
                    <a:pt x="3343275" y="400583"/>
                  </a:lnTo>
                  <a:lnTo>
                    <a:pt x="3341730" y="417959"/>
                  </a:lnTo>
                  <a:lnTo>
                    <a:pt x="3319066" y="468894"/>
                  </a:lnTo>
                  <a:lnTo>
                    <a:pt x="3289557" y="501704"/>
                  </a:lnTo>
                  <a:lnTo>
                    <a:pt x="3249115" y="533458"/>
                  </a:lnTo>
                  <a:lnTo>
                    <a:pt x="3198241" y="564034"/>
                  </a:lnTo>
                  <a:lnTo>
                    <a:pt x="3137437" y="593313"/>
                  </a:lnTo>
                  <a:lnTo>
                    <a:pt x="3067204" y="621175"/>
                  </a:lnTo>
                  <a:lnTo>
                    <a:pt x="3028709" y="634536"/>
                  </a:lnTo>
                  <a:lnTo>
                    <a:pt x="2988045" y="647499"/>
                  </a:lnTo>
                  <a:lnTo>
                    <a:pt x="2945274" y="660046"/>
                  </a:lnTo>
                  <a:lnTo>
                    <a:pt x="2900460" y="672164"/>
                  </a:lnTo>
                  <a:lnTo>
                    <a:pt x="2853666" y="683837"/>
                  </a:lnTo>
                  <a:lnTo>
                    <a:pt x="2804953" y="695051"/>
                  </a:lnTo>
                  <a:lnTo>
                    <a:pt x="2754385" y="705790"/>
                  </a:lnTo>
                  <a:lnTo>
                    <a:pt x="2702024" y="716040"/>
                  </a:lnTo>
                  <a:lnTo>
                    <a:pt x="2647934" y="725784"/>
                  </a:lnTo>
                  <a:lnTo>
                    <a:pt x="2592176" y="735009"/>
                  </a:lnTo>
                  <a:lnTo>
                    <a:pt x="2534814" y="743699"/>
                  </a:lnTo>
                  <a:lnTo>
                    <a:pt x="2475910" y="751839"/>
                  </a:lnTo>
                  <a:lnTo>
                    <a:pt x="2415527" y="759415"/>
                  </a:lnTo>
                  <a:lnTo>
                    <a:pt x="2353728" y="766411"/>
                  </a:lnTo>
                  <a:lnTo>
                    <a:pt x="2290575" y="772811"/>
                  </a:lnTo>
                  <a:lnTo>
                    <a:pt x="2226131" y="778602"/>
                  </a:lnTo>
                  <a:lnTo>
                    <a:pt x="2160459" y="783768"/>
                  </a:lnTo>
                  <a:lnTo>
                    <a:pt x="2093622" y="788293"/>
                  </a:lnTo>
                  <a:lnTo>
                    <a:pt x="2025682" y="792164"/>
                  </a:lnTo>
                  <a:lnTo>
                    <a:pt x="1956702" y="795365"/>
                  </a:lnTo>
                  <a:lnTo>
                    <a:pt x="1886745" y="797880"/>
                  </a:lnTo>
                  <a:lnTo>
                    <a:pt x="1815873" y="799696"/>
                  </a:lnTo>
                  <a:lnTo>
                    <a:pt x="1744150" y="800796"/>
                  </a:lnTo>
                  <a:lnTo>
                    <a:pt x="1671637" y="801166"/>
                  </a:lnTo>
                  <a:lnTo>
                    <a:pt x="1599125" y="800796"/>
                  </a:lnTo>
                  <a:lnTo>
                    <a:pt x="1527403" y="799696"/>
                  </a:lnTo>
                  <a:lnTo>
                    <a:pt x="1456532" y="797880"/>
                  </a:lnTo>
                  <a:lnTo>
                    <a:pt x="1386575" y="795365"/>
                  </a:lnTo>
                  <a:lnTo>
                    <a:pt x="1317596" y="792164"/>
                  </a:lnTo>
                  <a:lnTo>
                    <a:pt x="1249656" y="788293"/>
                  </a:lnTo>
                  <a:lnTo>
                    <a:pt x="1182819" y="783768"/>
                  </a:lnTo>
                  <a:lnTo>
                    <a:pt x="1117148" y="778602"/>
                  </a:lnTo>
                  <a:lnTo>
                    <a:pt x="1052704" y="772811"/>
                  </a:lnTo>
                  <a:lnTo>
                    <a:pt x="989552" y="766411"/>
                  </a:lnTo>
                  <a:lnTo>
                    <a:pt x="927753" y="759415"/>
                  </a:lnTo>
                  <a:lnTo>
                    <a:pt x="867370" y="751839"/>
                  </a:lnTo>
                  <a:lnTo>
                    <a:pt x="808466" y="743699"/>
                  </a:lnTo>
                  <a:lnTo>
                    <a:pt x="751104" y="735009"/>
                  </a:lnTo>
                  <a:lnTo>
                    <a:pt x="695346" y="725784"/>
                  </a:lnTo>
                  <a:lnTo>
                    <a:pt x="641255" y="716040"/>
                  </a:lnTo>
                  <a:lnTo>
                    <a:pt x="588894" y="705790"/>
                  </a:lnTo>
                  <a:lnTo>
                    <a:pt x="538326" y="695051"/>
                  </a:lnTo>
                  <a:lnTo>
                    <a:pt x="489613" y="683837"/>
                  </a:lnTo>
                  <a:lnTo>
                    <a:pt x="442818" y="672164"/>
                  </a:lnTo>
                  <a:lnTo>
                    <a:pt x="398004" y="660046"/>
                  </a:lnTo>
                  <a:lnTo>
                    <a:pt x="355233" y="647499"/>
                  </a:lnTo>
                  <a:lnTo>
                    <a:pt x="314569" y="634536"/>
                  </a:lnTo>
                  <a:lnTo>
                    <a:pt x="276073" y="621175"/>
                  </a:lnTo>
                  <a:lnTo>
                    <a:pt x="239810" y="607429"/>
                  </a:lnTo>
                  <a:lnTo>
                    <a:pt x="174228" y="578844"/>
                  </a:lnTo>
                  <a:lnTo>
                    <a:pt x="118325" y="548901"/>
                  </a:lnTo>
                  <a:lnTo>
                    <a:pt x="72604" y="517721"/>
                  </a:lnTo>
                  <a:lnTo>
                    <a:pt x="37565" y="485424"/>
                  </a:lnTo>
                  <a:lnTo>
                    <a:pt x="13711" y="452130"/>
                  </a:lnTo>
                  <a:lnTo>
                    <a:pt x="0" y="400583"/>
                  </a:lnTo>
                  <a:close/>
                </a:path>
              </a:pathLst>
            </a:custGeom>
            <a:ln w="15875">
              <a:solidFill>
                <a:srgbClr val="FF0000"/>
              </a:solidFill>
              <a:prstDash val="dash"/>
            </a:ln>
          </p:spPr>
          <p:txBody>
            <a:bodyPr wrap="square" lIns="0" tIns="0" rIns="0" bIns="0" rtlCol="0"/>
            <a:lstStyle/>
            <a:p>
              <a:pPr defTabSz="470239"/>
              <a:endParaRPr sz="926">
                <a:solidFill>
                  <a:prstClr val="black"/>
                </a:solidFill>
              </a:endParaRPr>
            </a:p>
          </p:txBody>
        </p:sp>
        <p:sp>
          <p:nvSpPr>
            <p:cNvPr id="10" name="object 10"/>
            <p:cNvSpPr/>
            <p:nvPr/>
          </p:nvSpPr>
          <p:spPr>
            <a:xfrm>
              <a:off x="3017521" y="1794363"/>
              <a:ext cx="606841" cy="119136"/>
            </a:xfrm>
            <a:prstGeom prst="rect">
              <a:avLst/>
            </a:prstGeom>
            <a:blipFill>
              <a:blip r:embed="rId5" cstate="print"/>
              <a:stretch>
                <a:fillRect/>
              </a:stretch>
            </a:blipFill>
          </p:spPr>
          <p:txBody>
            <a:bodyPr wrap="square" lIns="0" tIns="0" rIns="0" bIns="0" rtlCol="0"/>
            <a:lstStyle/>
            <a:p>
              <a:pPr defTabSz="470239"/>
              <a:endParaRPr sz="926">
                <a:solidFill>
                  <a:prstClr val="black"/>
                </a:solidFill>
              </a:endParaRPr>
            </a:p>
          </p:txBody>
        </p:sp>
      </p:grpSp>
    </p:spTree>
    <p:extLst>
      <p:ext uri="{BB962C8B-B14F-4D97-AF65-F5344CB8AC3E}">
        <p14:creationId xmlns:p14="http://schemas.microsoft.com/office/powerpoint/2010/main" val="2777478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81000" y="914400"/>
            <a:ext cx="2362200" cy="944874"/>
          </a:xfrm>
          <a:prstGeom prst="rect">
            <a:avLst/>
          </a:prstGeom>
        </p:spPr>
        <p:txBody>
          <a:bodyPr vert="horz" wrap="square" lIns="0" tIns="0" rIns="0" bIns="0" rtlCol="0">
            <a:spAutoFit/>
          </a:bodyPr>
          <a:lstStyle/>
          <a:p>
            <a:pPr marL="6531" defTabSz="470239"/>
            <a:r>
              <a:rPr lang="en-GB" sz="3200" b="1" spc="190" dirty="0" smtClean="0">
                <a:solidFill>
                  <a:srgbClr val="207CB9"/>
                </a:solidFill>
                <a:latin typeface="Century Gothic" panose="020B0502020202020204" pitchFamily="34" charset="0"/>
                <a:cs typeface="Calibri"/>
              </a:rPr>
              <a:t>Thank you</a:t>
            </a:r>
            <a:endParaRPr sz="3200" b="1" dirty="0">
              <a:solidFill>
                <a:prstClr val="black"/>
              </a:solidFill>
              <a:latin typeface="Century Gothic" panose="020B0502020202020204" pitchFamily="34" charset="0"/>
              <a:cs typeface="Calibri"/>
            </a:endParaRPr>
          </a:p>
          <a:p>
            <a:pPr defTabSz="470239">
              <a:spcBef>
                <a:spcPts val="8"/>
              </a:spcBef>
            </a:pPr>
            <a:endParaRPr sz="1400" b="1" dirty="0">
              <a:solidFill>
                <a:prstClr val="black"/>
              </a:solidFill>
              <a:latin typeface="Century Gothic" panose="020B0502020202020204" pitchFamily="34" charset="0"/>
              <a:cs typeface="Times New Roman"/>
            </a:endParaRPr>
          </a:p>
          <a:p>
            <a:pPr marL="77067" marR="2612" defTabSz="470239">
              <a:lnSpc>
                <a:spcPct val="110000"/>
              </a:lnSpc>
            </a:pPr>
            <a:endParaRPr sz="1400" b="1" i="1" dirty="0">
              <a:solidFill>
                <a:prstClr val="black"/>
              </a:solidFill>
              <a:latin typeface="Century Gothic" panose="020B0502020202020204" pitchFamily="34" charset="0"/>
              <a:cs typeface="Calibri"/>
            </a:endParaRPr>
          </a:p>
        </p:txBody>
      </p:sp>
      <p:sp>
        <p:nvSpPr>
          <p:cNvPr id="8" name="object 8"/>
          <p:cNvSpPr/>
          <p:nvPr/>
        </p:nvSpPr>
        <p:spPr>
          <a:xfrm>
            <a:off x="2743200" y="1371600"/>
            <a:ext cx="2290259" cy="2247589"/>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pPr defTabSz="470239"/>
            <a:endParaRPr sz="926">
              <a:solidFill>
                <a:prstClr val="black"/>
              </a:solidFill>
            </a:endParaRPr>
          </a:p>
        </p:txBody>
      </p:sp>
    </p:spTree>
    <p:extLst>
      <p:ext uri="{BB962C8B-B14F-4D97-AF65-F5344CB8AC3E}">
        <p14:creationId xmlns:p14="http://schemas.microsoft.com/office/powerpoint/2010/main" val="1298889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txBox="1"/>
          <p:nvPr/>
        </p:nvSpPr>
        <p:spPr>
          <a:xfrm>
            <a:off x="381000" y="914400"/>
            <a:ext cx="2362200" cy="1141851"/>
          </a:xfrm>
          <a:prstGeom prst="rect">
            <a:avLst/>
          </a:prstGeom>
        </p:spPr>
        <p:txBody>
          <a:bodyPr vert="horz" wrap="square" lIns="0" tIns="0" rIns="0" bIns="0" rtlCol="0">
            <a:spAutoFit/>
          </a:bodyPr>
          <a:lstStyle/>
          <a:p>
            <a:pPr marL="6531" defTabSz="470239"/>
            <a:r>
              <a:rPr sz="1400" b="1" spc="190" dirty="0">
                <a:solidFill>
                  <a:srgbClr val="207CB9"/>
                </a:solidFill>
                <a:latin typeface="Century Gothic" panose="020B0502020202020204" pitchFamily="34" charset="0"/>
                <a:cs typeface="Calibri"/>
              </a:rPr>
              <a:t>C</a:t>
            </a:r>
            <a:r>
              <a:rPr sz="1400" b="1" spc="-51" dirty="0">
                <a:solidFill>
                  <a:srgbClr val="207CB9"/>
                </a:solidFill>
                <a:latin typeface="Century Gothic" panose="020B0502020202020204" pitchFamily="34" charset="0"/>
                <a:cs typeface="Calibri"/>
              </a:rPr>
              <a:t> </a:t>
            </a:r>
            <a:r>
              <a:rPr sz="1400" b="1" spc="288" dirty="0">
                <a:solidFill>
                  <a:srgbClr val="207CB9"/>
                </a:solidFill>
                <a:latin typeface="Century Gothic" panose="020B0502020202020204" pitchFamily="34" charset="0"/>
                <a:cs typeface="Calibri"/>
              </a:rPr>
              <a:t>ON</a:t>
            </a:r>
            <a:r>
              <a:rPr sz="1400" b="1" spc="-62" dirty="0">
                <a:solidFill>
                  <a:srgbClr val="207CB9"/>
                </a:solidFill>
                <a:latin typeface="Century Gothic" panose="020B0502020202020204" pitchFamily="34" charset="0"/>
                <a:cs typeface="Calibri"/>
              </a:rPr>
              <a:t> </a:t>
            </a:r>
            <a:r>
              <a:rPr sz="1400" b="1" spc="185" dirty="0">
                <a:solidFill>
                  <a:srgbClr val="207CB9"/>
                </a:solidFill>
                <a:latin typeface="Century Gothic" panose="020B0502020202020204" pitchFamily="34" charset="0"/>
                <a:cs typeface="Calibri"/>
              </a:rPr>
              <a:t>GR</a:t>
            </a:r>
            <a:r>
              <a:rPr sz="1400" b="1" spc="-51" dirty="0">
                <a:solidFill>
                  <a:srgbClr val="207CB9"/>
                </a:solidFill>
                <a:latin typeface="Century Gothic" panose="020B0502020202020204" pitchFamily="34" charset="0"/>
                <a:cs typeface="Calibri"/>
              </a:rPr>
              <a:t> </a:t>
            </a:r>
            <a:r>
              <a:rPr sz="1400" b="1" spc="100" dirty="0">
                <a:solidFill>
                  <a:srgbClr val="207CB9"/>
                </a:solidFill>
                <a:latin typeface="Century Gothic" panose="020B0502020202020204" pitchFamily="34" charset="0"/>
                <a:cs typeface="Calibri"/>
              </a:rPr>
              <a:t>AT</a:t>
            </a:r>
            <a:r>
              <a:rPr sz="1400" b="1" spc="-62" dirty="0">
                <a:solidFill>
                  <a:srgbClr val="207CB9"/>
                </a:solidFill>
                <a:latin typeface="Century Gothic" panose="020B0502020202020204" pitchFamily="34" charset="0"/>
                <a:cs typeface="Calibri"/>
              </a:rPr>
              <a:t> </a:t>
            </a:r>
            <a:r>
              <a:rPr sz="1400" b="1" spc="44" dirty="0">
                <a:solidFill>
                  <a:srgbClr val="207CB9"/>
                </a:solidFill>
                <a:latin typeface="Century Gothic" panose="020B0502020202020204" pitchFamily="34" charset="0"/>
                <a:cs typeface="Calibri"/>
              </a:rPr>
              <a:t>U</a:t>
            </a:r>
            <a:r>
              <a:rPr sz="1400" b="1" spc="-57" dirty="0">
                <a:solidFill>
                  <a:srgbClr val="207CB9"/>
                </a:solidFill>
                <a:latin typeface="Century Gothic" panose="020B0502020202020204" pitchFamily="34" charset="0"/>
                <a:cs typeface="Calibri"/>
              </a:rPr>
              <a:t> </a:t>
            </a:r>
            <a:r>
              <a:rPr sz="1400" b="1" spc="-46" dirty="0">
                <a:solidFill>
                  <a:srgbClr val="207CB9"/>
                </a:solidFill>
                <a:latin typeface="Century Gothic" panose="020B0502020202020204" pitchFamily="34" charset="0"/>
                <a:cs typeface="Calibri"/>
              </a:rPr>
              <a:t>L</a:t>
            </a:r>
            <a:r>
              <a:rPr sz="1400" b="1" spc="-57" dirty="0">
                <a:solidFill>
                  <a:srgbClr val="207CB9"/>
                </a:solidFill>
                <a:latin typeface="Century Gothic" panose="020B0502020202020204" pitchFamily="34" charset="0"/>
                <a:cs typeface="Calibri"/>
              </a:rPr>
              <a:t> </a:t>
            </a:r>
            <a:r>
              <a:rPr sz="1400" b="1" spc="103" dirty="0">
                <a:solidFill>
                  <a:srgbClr val="207CB9"/>
                </a:solidFill>
                <a:latin typeface="Century Gothic" panose="020B0502020202020204" pitchFamily="34" charset="0"/>
                <a:cs typeface="Calibri"/>
              </a:rPr>
              <a:t>AT</a:t>
            </a:r>
            <a:r>
              <a:rPr sz="1400" b="1" spc="-62" dirty="0">
                <a:solidFill>
                  <a:srgbClr val="207CB9"/>
                </a:solidFill>
                <a:latin typeface="Century Gothic" panose="020B0502020202020204" pitchFamily="34" charset="0"/>
                <a:cs typeface="Calibri"/>
              </a:rPr>
              <a:t> </a:t>
            </a:r>
            <a:r>
              <a:rPr sz="1400" b="1" spc="247" dirty="0">
                <a:solidFill>
                  <a:srgbClr val="207CB9"/>
                </a:solidFill>
                <a:latin typeface="Century Gothic" panose="020B0502020202020204" pitchFamily="34" charset="0"/>
                <a:cs typeface="Calibri"/>
              </a:rPr>
              <a:t>ION</a:t>
            </a:r>
            <a:r>
              <a:rPr sz="1400" b="1" spc="-62" dirty="0">
                <a:solidFill>
                  <a:srgbClr val="207CB9"/>
                </a:solidFill>
                <a:latin typeface="Century Gothic" panose="020B0502020202020204" pitchFamily="34" charset="0"/>
                <a:cs typeface="Calibri"/>
              </a:rPr>
              <a:t> </a:t>
            </a:r>
            <a:r>
              <a:rPr sz="1400" b="1" spc="103" dirty="0">
                <a:solidFill>
                  <a:srgbClr val="207CB9"/>
                </a:solidFill>
                <a:latin typeface="Century Gothic" panose="020B0502020202020204" pitchFamily="34" charset="0"/>
                <a:cs typeface="Calibri"/>
              </a:rPr>
              <a:t>S</a:t>
            </a:r>
            <a:endParaRPr sz="1400" b="1" dirty="0">
              <a:solidFill>
                <a:prstClr val="black"/>
              </a:solidFill>
              <a:latin typeface="Century Gothic" panose="020B0502020202020204" pitchFamily="34" charset="0"/>
              <a:cs typeface="Calibri"/>
            </a:endParaRPr>
          </a:p>
          <a:p>
            <a:pPr defTabSz="470239">
              <a:spcBef>
                <a:spcPts val="8"/>
              </a:spcBef>
            </a:pPr>
            <a:endParaRPr sz="1400" b="1" dirty="0">
              <a:solidFill>
                <a:prstClr val="black"/>
              </a:solidFill>
              <a:latin typeface="Century Gothic" panose="020B0502020202020204" pitchFamily="34" charset="0"/>
              <a:cs typeface="Times New Roman"/>
            </a:endParaRPr>
          </a:p>
          <a:p>
            <a:pPr marL="77067" marR="2612" defTabSz="470239">
              <a:lnSpc>
                <a:spcPct val="110000"/>
              </a:lnSpc>
            </a:pPr>
            <a:r>
              <a:rPr sz="1400" b="1" i="1" spc="5" dirty="0">
                <a:solidFill>
                  <a:prstClr val="black"/>
                </a:solidFill>
                <a:latin typeface="Century Gothic" panose="020B0502020202020204" pitchFamily="34" charset="0"/>
                <a:cs typeface="Calibri"/>
              </a:rPr>
              <a:t>You </a:t>
            </a:r>
            <a:r>
              <a:rPr sz="1400" b="1" i="1" spc="26" dirty="0">
                <a:solidFill>
                  <a:prstClr val="black"/>
                </a:solidFill>
                <a:latin typeface="Century Gothic" panose="020B0502020202020204" pitchFamily="34" charset="0"/>
                <a:cs typeface="Calibri"/>
              </a:rPr>
              <a:t>have reached </a:t>
            </a:r>
            <a:r>
              <a:rPr sz="1400" b="1" i="1" spc="-23" dirty="0">
                <a:solidFill>
                  <a:prstClr val="black"/>
                </a:solidFill>
                <a:latin typeface="Century Gothic" panose="020B0502020202020204" pitchFamily="34" charset="0"/>
                <a:cs typeface="Calibri"/>
              </a:rPr>
              <a:t>the </a:t>
            </a:r>
            <a:r>
              <a:rPr sz="1400" b="1" i="1" spc="18" dirty="0">
                <a:solidFill>
                  <a:prstClr val="black"/>
                </a:solidFill>
                <a:latin typeface="Century Gothic" panose="020B0502020202020204" pitchFamily="34" charset="0"/>
                <a:cs typeface="Calibri"/>
              </a:rPr>
              <a:t>end </a:t>
            </a:r>
            <a:r>
              <a:rPr sz="1400" b="1" i="1" dirty="0">
                <a:solidFill>
                  <a:prstClr val="black"/>
                </a:solidFill>
                <a:latin typeface="Century Gothic" panose="020B0502020202020204" pitchFamily="34" charset="0"/>
                <a:cs typeface="Calibri"/>
              </a:rPr>
              <a:t>of </a:t>
            </a:r>
            <a:r>
              <a:rPr sz="1400" b="1" i="1" spc="-23" dirty="0">
                <a:solidFill>
                  <a:prstClr val="black"/>
                </a:solidFill>
                <a:latin typeface="Century Gothic" panose="020B0502020202020204" pitchFamily="34" charset="0"/>
                <a:cs typeface="Calibri"/>
              </a:rPr>
              <a:t>the </a:t>
            </a:r>
            <a:r>
              <a:rPr sz="1400" b="1" i="1" spc="33" dirty="0">
                <a:solidFill>
                  <a:prstClr val="black"/>
                </a:solidFill>
                <a:latin typeface="Century Gothic" panose="020B0502020202020204" pitchFamily="34" charset="0"/>
                <a:cs typeface="Calibri"/>
              </a:rPr>
              <a:t>X </a:t>
            </a:r>
            <a:r>
              <a:rPr lang="en-US" sz="1400" b="1" i="1" spc="21" dirty="0" smtClean="0">
                <a:solidFill>
                  <a:prstClr val="black"/>
                </a:solidFill>
                <a:latin typeface="Century Gothic" panose="020B0502020202020204" pitchFamily="34" charset="0"/>
                <a:cs typeface="Calibri"/>
              </a:rPr>
              <a:t>Series </a:t>
            </a:r>
            <a:r>
              <a:rPr lang="en-US" sz="1400" b="1" i="1" spc="21" dirty="0">
                <a:solidFill>
                  <a:prstClr val="black"/>
                </a:solidFill>
                <a:latin typeface="Century Gothic" panose="020B0502020202020204" pitchFamily="34" charset="0"/>
                <a:cs typeface="Calibri"/>
              </a:rPr>
              <a:t>Deployment Training</a:t>
            </a:r>
            <a:endParaRPr sz="1400" b="1" i="1" dirty="0">
              <a:solidFill>
                <a:prstClr val="black"/>
              </a:solidFill>
              <a:latin typeface="Century Gothic" panose="020B0502020202020204" pitchFamily="34" charset="0"/>
              <a:cs typeface="Calibri"/>
            </a:endParaRPr>
          </a:p>
        </p:txBody>
      </p:sp>
      <p:sp>
        <p:nvSpPr>
          <p:cNvPr id="6" name="object 6"/>
          <p:cNvSpPr txBox="1">
            <a:spLocks noGrp="1"/>
          </p:cNvSpPr>
          <p:nvPr>
            <p:ph type="title"/>
          </p:nvPr>
        </p:nvSpPr>
        <p:spPr>
          <a:xfrm>
            <a:off x="152400" y="-76200"/>
            <a:ext cx="4937760" cy="640080"/>
          </a:xfrm>
          <a:prstGeom prst="rect">
            <a:avLst/>
          </a:prstGeom>
        </p:spPr>
        <p:txBody>
          <a:bodyPr vert="horz" wrap="square" lIns="0" tIns="0" rIns="0" bIns="0" rtlCol="0">
            <a:spAutoFit/>
          </a:bodyPr>
          <a:lstStyle/>
          <a:p>
            <a:pPr marL="6531"/>
            <a:r>
              <a:rPr lang="en-US" spc="39" dirty="0"/>
              <a:t>Success!</a:t>
            </a:r>
            <a:endParaRPr spc="46" dirty="0"/>
          </a:p>
        </p:txBody>
      </p:sp>
      <p:sp>
        <p:nvSpPr>
          <p:cNvPr id="8" name="object 8"/>
          <p:cNvSpPr/>
          <p:nvPr/>
        </p:nvSpPr>
        <p:spPr>
          <a:xfrm>
            <a:off x="2743200" y="1371600"/>
            <a:ext cx="2290259" cy="2247589"/>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pPr defTabSz="470239"/>
            <a:endParaRPr sz="926">
              <a:solidFill>
                <a:prstClr val="black"/>
              </a:solidFill>
            </a:endParaRPr>
          </a:p>
        </p:txBody>
      </p:sp>
    </p:spTree>
    <p:extLst>
      <p:ext uri="{BB962C8B-B14F-4D97-AF65-F5344CB8AC3E}">
        <p14:creationId xmlns:p14="http://schemas.microsoft.com/office/powerpoint/2010/main" val="44139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8222" y="340452"/>
            <a:ext cx="4599759" cy="3167090"/>
          </a:xfrm>
          <a:custGeom>
            <a:avLst/>
            <a:gdLst/>
            <a:ahLst/>
            <a:cxnLst/>
            <a:rect l="l" t="t" r="r" b="b"/>
            <a:pathLst>
              <a:path w="8943975" h="6158230">
                <a:moveTo>
                  <a:pt x="0" y="121678"/>
                </a:moveTo>
                <a:lnTo>
                  <a:pt x="9562" y="74312"/>
                </a:lnTo>
                <a:lnTo>
                  <a:pt x="35640" y="35636"/>
                </a:lnTo>
                <a:lnTo>
                  <a:pt x="74318" y="9561"/>
                </a:lnTo>
                <a:lnTo>
                  <a:pt x="121678" y="0"/>
                </a:lnTo>
                <a:lnTo>
                  <a:pt x="8822296" y="0"/>
                </a:lnTo>
                <a:lnTo>
                  <a:pt x="8869656" y="9561"/>
                </a:lnTo>
                <a:lnTo>
                  <a:pt x="8908334" y="35636"/>
                </a:lnTo>
                <a:lnTo>
                  <a:pt x="8934412" y="74312"/>
                </a:lnTo>
                <a:lnTo>
                  <a:pt x="8943975" y="121678"/>
                </a:lnTo>
                <a:lnTo>
                  <a:pt x="8943975" y="6036233"/>
                </a:lnTo>
                <a:lnTo>
                  <a:pt x="8934412" y="6083594"/>
                </a:lnTo>
                <a:lnTo>
                  <a:pt x="8908334" y="6122271"/>
                </a:lnTo>
                <a:lnTo>
                  <a:pt x="8869656" y="6148349"/>
                </a:lnTo>
                <a:lnTo>
                  <a:pt x="8822296" y="6157912"/>
                </a:lnTo>
                <a:lnTo>
                  <a:pt x="121678" y="6157912"/>
                </a:lnTo>
                <a:lnTo>
                  <a:pt x="74318" y="6148349"/>
                </a:lnTo>
                <a:lnTo>
                  <a:pt x="35640" y="6122271"/>
                </a:lnTo>
                <a:lnTo>
                  <a:pt x="9562" y="6083594"/>
                </a:lnTo>
                <a:lnTo>
                  <a:pt x="0" y="6036233"/>
                </a:lnTo>
                <a:lnTo>
                  <a:pt x="0" y="121678"/>
                </a:lnTo>
                <a:close/>
              </a:path>
            </a:pathLst>
          </a:custGeom>
          <a:ln w="19050">
            <a:solidFill>
              <a:srgbClr val="FFFFFF"/>
            </a:solidFill>
          </a:ln>
        </p:spPr>
        <p:txBody>
          <a:bodyPr wrap="square" lIns="0" tIns="0" rIns="0" bIns="0" rtlCol="0"/>
          <a:lstStyle/>
          <a:p>
            <a:endParaRPr sz="609"/>
          </a:p>
        </p:txBody>
      </p:sp>
      <p:sp>
        <p:nvSpPr>
          <p:cNvPr id="5" name="object 5"/>
          <p:cNvSpPr/>
          <p:nvPr/>
        </p:nvSpPr>
        <p:spPr>
          <a:xfrm>
            <a:off x="448216" y="527415"/>
            <a:ext cx="4455255" cy="424543"/>
          </a:xfrm>
          <a:custGeom>
            <a:avLst/>
            <a:gdLst/>
            <a:ahLst/>
            <a:cxnLst/>
            <a:rect l="l" t="t" r="r" b="b"/>
            <a:pathLst>
              <a:path w="8369300" h="825500">
                <a:moveTo>
                  <a:pt x="0" y="79870"/>
                </a:moveTo>
                <a:lnTo>
                  <a:pt x="6277" y="48777"/>
                </a:lnTo>
                <a:lnTo>
                  <a:pt x="23394" y="23390"/>
                </a:lnTo>
                <a:lnTo>
                  <a:pt x="48782" y="6275"/>
                </a:lnTo>
                <a:lnTo>
                  <a:pt x="79870" y="0"/>
                </a:lnTo>
                <a:lnTo>
                  <a:pt x="8289429" y="0"/>
                </a:lnTo>
                <a:lnTo>
                  <a:pt x="8320517" y="6275"/>
                </a:lnTo>
                <a:lnTo>
                  <a:pt x="8345905" y="23390"/>
                </a:lnTo>
                <a:lnTo>
                  <a:pt x="8363022" y="48777"/>
                </a:lnTo>
                <a:lnTo>
                  <a:pt x="8369300" y="79870"/>
                </a:lnTo>
                <a:lnTo>
                  <a:pt x="8369300" y="745616"/>
                </a:lnTo>
                <a:lnTo>
                  <a:pt x="8363022" y="776711"/>
                </a:lnTo>
                <a:lnTo>
                  <a:pt x="8345905" y="802103"/>
                </a:lnTo>
                <a:lnTo>
                  <a:pt x="8320517" y="819222"/>
                </a:lnTo>
                <a:lnTo>
                  <a:pt x="8289429" y="825499"/>
                </a:lnTo>
                <a:lnTo>
                  <a:pt x="79870" y="825499"/>
                </a:lnTo>
                <a:lnTo>
                  <a:pt x="48782" y="819222"/>
                </a:lnTo>
                <a:lnTo>
                  <a:pt x="23394" y="802103"/>
                </a:lnTo>
                <a:lnTo>
                  <a:pt x="6277" y="776711"/>
                </a:lnTo>
                <a:lnTo>
                  <a:pt x="0" y="745616"/>
                </a:lnTo>
                <a:lnTo>
                  <a:pt x="0" y="79870"/>
                </a:lnTo>
                <a:close/>
              </a:path>
            </a:pathLst>
          </a:custGeom>
          <a:ln w="19050">
            <a:solidFill>
              <a:srgbClr val="FFFFFF"/>
            </a:solidFill>
          </a:ln>
        </p:spPr>
        <p:txBody>
          <a:bodyPr wrap="square" lIns="0" tIns="0" rIns="0" bIns="0" rtlCol="0"/>
          <a:lstStyle/>
          <a:p>
            <a:endParaRPr sz="609"/>
          </a:p>
        </p:txBody>
      </p:sp>
      <p:sp>
        <p:nvSpPr>
          <p:cNvPr id="6" name="object 6"/>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87" dirty="0">
                <a:solidFill>
                  <a:srgbClr val="0070C0"/>
                </a:solidFill>
              </a:rPr>
              <a:t>Back </a:t>
            </a:r>
            <a:r>
              <a:rPr spc="93" dirty="0">
                <a:solidFill>
                  <a:srgbClr val="0070C0"/>
                </a:solidFill>
              </a:rPr>
              <a:t>Side </a:t>
            </a:r>
            <a:r>
              <a:rPr spc="3" dirty="0">
                <a:solidFill>
                  <a:srgbClr val="0070C0"/>
                </a:solidFill>
              </a:rPr>
              <a:t>of</a:t>
            </a:r>
            <a:r>
              <a:rPr spc="223" dirty="0">
                <a:solidFill>
                  <a:srgbClr val="0070C0"/>
                </a:solidFill>
              </a:rPr>
              <a:t> </a:t>
            </a:r>
            <a:r>
              <a:rPr spc="62" dirty="0">
                <a:solidFill>
                  <a:srgbClr val="0070C0"/>
                </a:solidFill>
              </a:rPr>
              <a:t>Device</a:t>
            </a:r>
          </a:p>
        </p:txBody>
      </p:sp>
      <p:sp>
        <p:nvSpPr>
          <p:cNvPr id="9" name="object 9"/>
          <p:cNvSpPr txBox="1"/>
          <p:nvPr/>
        </p:nvSpPr>
        <p:spPr>
          <a:xfrm>
            <a:off x="381000" y="762000"/>
            <a:ext cx="2209800" cy="2131353"/>
          </a:xfrm>
          <a:prstGeom prst="rect">
            <a:avLst/>
          </a:prstGeom>
        </p:spPr>
        <p:txBody>
          <a:bodyPr vert="horz" wrap="square" lIns="0" tIns="0" rIns="0" bIns="0" rtlCol="0">
            <a:spAutoFit/>
          </a:bodyPr>
          <a:lstStyle/>
          <a:p>
            <a:pPr marL="6531"/>
            <a:r>
              <a:rPr sz="1400" b="1" spc="3" dirty="0">
                <a:latin typeface="Century Gothic" panose="020B0502020202020204" pitchFamily="34" charset="0"/>
                <a:cs typeface="Calibri"/>
              </a:rPr>
              <a:t>Features</a:t>
            </a:r>
            <a:endParaRPr sz="1400" b="1" dirty="0">
              <a:latin typeface="Century Gothic" panose="020B0502020202020204" pitchFamily="34" charset="0"/>
              <a:cs typeface="Calibri"/>
            </a:endParaRPr>
          </a:p>
          <a:p>
            <a:pPr>
              <a:spcBef>
                <a:spcPts val="2"/>
              </a:spcBef>
            </a:pPr>
            <a:endParaRPr sz="1200" dirty="0">
              <a:latin typeface="Century Gothic" panose="020B0502020202020204" pitchFamily="34" charset="0"/>
              <a:cs typeface="Times New Roman"/>
            </a:endParaRPr>
          </a:p>
          <a:p>
            <a:pPr marL="152824" indent="-146293">
              <a:buFont typeface="Arial"/>
              <a:buChar char="•"/>
              <a:tabLst>
                <a:tab pos="153151" algn="l"/>
              </a:tabLst>
            </a:pPr>
            <a:r>
              <a:rPr lang="en-US" sz="1200" dirty="0">
                <a:latin typeface="Century Gothic" panose="020B0502020202020204" pitchFamily="34" charset="0"/>
                <a:cs typeface="Calibri"/>
              </a:rPr>
              <a:t>Lithium Ion </a:t>
            </a:r>
            <a:r>
              <a:rPr sz="1200" dirty="0">
                <a:latin typeface="Century Gothic" panose="020B0502020202020204" pitchFamily="34" charset="0"/>
                <a:cs typeface="Calibri"/>
              </a:rPr>
              <a:t>Battery</a:t>
            </a:r>
            <a:r>
              <a:rPr lang="en-US" sz="1200" dirty="0">
                <a:latin typeface="Century Gothic" panose="020B0502020202020204" pitchFamily="34" charset="0"/>
                <a:cs typeface="Calibri"/>
              </a:rPr>
              <a:t> with status </a:t>
            </a:r>
            <a:r>
              <a:rPr lang="en-US" sz="1200" dirty="0" smtClean="0">
                <a:latin typeface="Century Gothic" panose="020B0502020202020204" pitchFamily="34" charset="0"/>
                <a:cs typeface="Calibri"/>
              </a:rPr>
              <a:t>indicators</a:t>
            </a:r>
            <a:endParaRPr sz="1200" dirty="0">
              <a:latin typeface="Century Gothic" panose="020B0502020202020204" pitchFamily="34" charset="0"/>
              <a:cs typeface="Calibri"/>
            </a:endParaRPr>
          </a:p>
          <a:p>
            <a:pPr marL="153477" indent="-146946">
              <a:spcBef>
                <a:spcPts val="98"/>
              </a:spcBef>
              <a:buFont typeface="Arial" panose="020B0604020202020204" pitchFamily="34" charset="0"/>
              <a:buChar char="•"/>
              <a:tabLst>
                <a:tab pos="153151" algn="l"/>
              </a:tabLst>
            </a:pPr>
            <a:r>
              <a:rPr lang="en-US" sz="1200" spc="23" dirty="0">
                <a:latin typeface="Century Gothic" panose="020B0502020202020204" pitchFamily="34" charset="0"/>
                <a:cs typeface="Calibri"/>
              </a:rPr>
              <a:t>Approximately 6 hours of continuous monitoring with fully charged </a:t>
            </a:r>
            <a:r>
              <a:rPr lang="en-US" sz="1200" spc="23" dirty="0" smtClean="0">
                <a:latin typeface="Century Gothic" panose="020B0502020202020204" pitchFamily="34" charset="0"/>
                <a:cs typeface="Calibri"/>
              </a:rPr>
              <a:t>battery</a:t>
            </a:r>
            <a:endParaRPr lang="en-US" sz="1200" spc="23" dirty="0">
              <a:latin typeface="Century Gothic" panose="020B0502020202020204" pitchFamily="34" charset="0"/>
              <a:cs typeface="Calibri"/>
            </a:endParaRPr>
          </a:p>
          <a:p>
            <a:pPr marL="152824" indent="-146293">
              <a:spcBef>
                <a:spcPts val="98"/>
              </a:spcBef>
              <a:buFont typeface="Arial"/>
              <a:buChar char="•"/>
              <a:tabLst>
                <a:tab pos="153151" algn="l"/>
              </a:tabLst>
            </a:pPr>
            <a:r>
              <a:rPr lang="en-US" sz="1200" spc="33" dirty="0">
                <a:latin typeface="Century Gothic" panose="020B0502020202020204" pitchFamily="34" charset="0"/>
                <a:cs typeface="Calibri"/>
              </a:rPr>
              <a:t>Auxiliary </a:t>
            </a:r>
            <a:r>
              <a:rPr lang="en-US" sz="1200" spc="21" dirty="0">
                <a:latin typeface="Century Gothic" panose="020B0502020202020204" pitchFamily="34" charset="0"/>
                <a:cs typeface="Calibri"/>
              </a:rPr>
              <a:t>power </a:t>
            </a:r>
            <a:r>
              <a:rPr lang="en-US" sz="1200" spc="8" dirty="0">
                <a:latin typeface="Century Gothic" panose="020B0502020202020204" pitchFamily="34" charset="0"/>
                <a:cs typeface="Calibri"/>
              </a:rPr>
              <a:t>connection </a:t>
            </a:r>
            <a:r>
              <a:rPr lang="en-US" sz="1200" spc="-8" dirty="0">
                <a:latin typeface="Century Gothic" panose="020B0502020202020204" pitchFamily="34" charset="0"/>
                <a:cs typeface="Calibri"/>
              </a:rPr>
              <a:t>for  </a:t>
            </a:r>
            <a:r>
              <a:rPr lang="en-US" sz="1200" spc="123" dirty="0">
                <a:latin typeface="Century Gothic" panose="020B0502020202020204" pitchFamily="34" charset="0"/>
                <a:cs typeface="Calibri"/>
              </a:rPr>
              <a:t>AC </a:t>
            </a:r>
            <a:r>
              <a:rPr lang="en-US" sz="1200" spc="39" dirty="0">
                <a:latin typeface="Century Gothic" panose="020B0502020202020204" pitchFamily="34" charset="0"/>
                <a:cs typeface="Calibri"/>
              </a:rPr>
              <a:t>and </a:t>
            </a:r>
            <a:r>
              <a:rPr lang="en-US" sz="1200" spc="98" dirty="0">
                <a:latin typeface="Century Gothic" panose="020B0502020202020204" pitchFamily="34" charset="0"/>
                <a:cs typeface="Calibri"/>
              </a:rPr>
              <a:t>DC</a:t>
            </a:r>
            <a:r>
              <a:rPr lang="en-US" sz="1200" spc="3" dirty="0">
                <a:latin typeface="Century Gothic" panose="020B0502020202020204" pitchFamily="34" charset="0"/>
                <a:cs typeface="Calibri"/>
              </a:rPr>
              <a:t> </a:t>
            </a:r>
            <a:r>
              <a:rPr lang="en-US" sz="1200" spc="21" dirty="0">
                <a:latin typeface="Century Gothic" panose="020B0502020202020204" pitchFamily="34" charset="0"/>
                <a:cs typeface="Calibri"/>
              </a:rPr>
              <a:t>power</a:t>
            </a:r>
          </a:p>
          <a:p>
            <a:pPr marL="152824" indent="-146293">
              <a:spcBef>
                <a:spcPts val="98"/>
              </a:spcBef>
              <a:buFont typeface="Arial"/>
              <a:buChar char="•"/>
              <a:tabLst>
                <a:tab pos="153151" algn="l"/>
              </a:tabLst>
            </a:pPr>
            <a:endParaRPr sz="1200" dirty="0">
              <a:latin typeface="Century Gothic" panose="020B0502020202020204" pitchFamily="34" charset="0"/>
              <a:cs typeface="Calibri"/>
            </a:endParaRPr>
          </a:p>
        </p:txBody>
      </p:sp>
      <p:sp>
        <p:nvSpPr>
          <p:cNvPr id="10" name="object 10"/>
          <p:cNvSpPr/>
          <p:nvPr/>
        </p:nvSpPr>
        <p:spPr>
          <a:xfrm>
            <a:off x="2817906" y="1664061"/>
            <a:ext cx="1883478" cy="942424"/>
          </a:xfrm>
          <a:prstGeom prst="rect">
            <a:avLst/>
          </a:prstGeom>
          <a:blipFill>
            <a:blip r:embed="rId3" cstate="print"/>
            <a:stretch>
              <a:fillRect/>
            </a:stretch>
          </a:blipFill>
        </p:spPr>
        <p:txBody>
          <a:bodyPr wrap="square" lIns="0" tIns="0" rIns="0" bIns="0" rtlCol="0"/>
          <a:lstStyle/>
          <a:p>
            <a:endParaRPr sz="609"/>
          </a:p>
        </p:txBody>
      </p:sp>
      <p:sp>
        <p:nvSpPr>
          <p:cNvPr id="12" name="object 12"/>
          <p:cNvSpPr/>
          <p:nvPr/>
        </p:nvSpPr>
        <p:spPr>
          <a:xfrm>
            <a:off x="2743200" y="1066800"/>
            <a:ext cx="2514600" cy="2590800"/>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sz="609"/>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8600"/>
            <a:ext cx="2642616" cy="284822"/>
          </a:xfrm>
          <a:prstGeom prst="rect">
            <a:avLst/>
          </a:prstGeom>
        </p:spPr>
        <p:txBody>
          <a:bodyPr vert="horz" wrap="square" lIns="0" tIns="0" rIns="0" bIns="0" rtlCol="0">
            <a:spAutoFit/>
          </a:bodyPr>
          <a:lstStyle/>
          <a:p>
            <a:pPr marL="6531"/>
            <a:r>
              <a:rPr spc="72" dirty="0"/>
              <a:t>SurePower™</a:t>
            </a:r>
            <a:r>
              <a:rPr spc="116" dirty="0"/>
              <a:t> </a:t>
            </a:r>
            <a:r>
              <a:rPr spc="5" dirty="0"/>
              <a:t>Battery</a:t>
            </a:r>
          </a:p>
        </p:txBody>
      </p:sp>
      <p:sp>
        <p:nvSpPr>
          <p:cNvPr id="4" name="object 4"/>
          <p:cNvSpPr/>
          <p:nvPr/>
        </p:nvSpPr>
        <p:spPr>
          <a:xfrm>
            <a:off x="698046" y="1031968"/>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endParaRPr sz="609">
              <a:solidFill>
                <a:prstClr val="black"/>
              </a:solidFill>
            </a:endParaRPr>
          </a:p>
        </p:txBody>
      </p:sp>
      <p:sp>
        <p:nvSpPr>
          <p:cNvPr id="5" name="object 5"/>
          <p:cNvSpPr txBox="1"/>
          <p:nvPr/>
        </p:nvSpPr>
        <p:spPr>
          <a:xfrm>
            <a:off x="457200" y="838200"/>
            <a:ext cx="3276600" cy="1052596"/>
          </a:xfrm>
          <a:prstGeom prst="rect">
            <a:avLst/>
          </a:prstGeom>
        </p:spPr>
        <p:txBody>
          <a:bodyPr vert="horz" wrap="square" lIns="0" tIns="0" rIns="0" bIns="0" rtlCol="0">
            <a:spAutoFit/>
          </a:bodyPr>
          <a:lstStyle/>
          <a:p>
            <a:pPr marL="6531"/>
            <a:r>
              <a:rPr sz="1800" b="1" spc="31" dirty="0">
                <a:solidFill>
                  <a:prstClr val="black"/>
                </a:solidFill>
                <a:cs typeface="Calibri"/>
              </a:rPr>
              <a:t>SurePower™</a:t>
            </a:r>
            <a:r>
              <a:rPr sz="1800" b="1" spc="23" dirty="0">
                <a:solidFill>
                  <a:prstClr val="black"/>
                </a:solidFill>
                <a:cs typeface="Calibri"/>
              </a:rPr>
              <a:t> </a:t>
            </a:r>
            <a:r>
              <a:rPr sz="1800" b="1" spc="13" dirty="0">
                <a:solidFill>
                  <a:prstClr val="black"/>
                </a:solidFill>
                <a:cs typeface="Calibri"/>
              </a:rPr>
              <a:t>Technology</a:t>
            </a:r>
            <a:endParaRPr sz="1800" b="1" dirty="0">
              <a:solidFill>
                <a:prstClr val="black"/>
              </a:solidFill>
              <a:cs typeface="Calibri"/>
            </a:endParaRPr>
          </a:p>
          <a:p>
            <a:pPr marL="152824" indent="-146293">
              <a:spcBef>
                <a:spcPts val="3"/>
              </a:spcBef>
              <a:buFont typeface="Arial"/>
              <a:buChar char="•"/>
              <a:tabLst>
                <a:tab pos="153151" algn="l"/>
              </a:tabLst>
            </a:pPr>
            <a:endParaRPr lang="en-US" sz="1200" spc="87" dirty="0" smtClean="0">
              <a:solidFill>
                <a:prstClr val="black"/>
              </a:solidFill>
              <a:cs typeface="Calibri"/>
            </a:endParaRPr>
          </a:p>
          <a:p>
            <a:pPr marL="152824" indent="-146293">
              <a:spcBef>
                <a:spcPts val="3"/>
              </a:spcBef>
              <a:buFont typeface="Arial"/>
              <a:buChar char="•"/>
              <a:tabLst>
                <a:tab pos="153151" algn="l"/>
              </a:tabLst>
            </a:pPr>
            <a:r>
              <a:rPr sz="1200" spc="87" dirty="0" smtClean="0">
                <a:solidFill>
                  <a:prstClr val="black"/>
                </a:solidFill>
                <a:cs typeface="Calibri"/>
              </a:rPr>
              <a:t>6 </a:t>
            </a:r>
            <a:r>
              <a:rPr sz="1200" dirty="0">
                <a:solidFill>
                  <a:prstClr val="black"/>
                </a:solidFill>
                <a:cs typeface="Calibri"/>
              </a:rPr>
              <a:t>hours continuous </a:t>
            </a:r>
            <a:r>
              <a:rPr sz="1200" spc="-10" dirty="0">
                <a:solidFill>
                  <a:prstClr val="black"/>
                </a:solidFill>
                <a:cs typeface="Calibri"/>
              </a:rPr>
              <a:t>run </a:t>
            </a:r>
            <a:r>
              <a:rPr sz="1200" spc="13" dirty="0">
                <a:solidFill>
                  <a:prstClr val="black"/>
                </a:solidFill>
                <a:cs typeface="Calibri"/>
              </a:rPr>
              <a:t> </a:t>
            </a:r>
            <a:r>
              <a:rPr sz="1200" spc="-18" dirty="0">
                <a:solidFill>
                  <a:prstClr val="black"/>
                </a:solidFill>
                <a:cs typeface="Calibri"/>
              </a:rPr>
              <a:t>time</a:t>
            </a:r>
            <a:endParaRPr sz="1200" dirty="0">
              <a:solidFill>
                <a:prstClr val="black"/>
              </a:solidFill>
              <a:cs typeface="Calibri"/>
            </a:endParaRPr>
          </a:p>
          <a:p>
            <a:pPr marL="152824" marR="2612" indent="-146293">
              <a:lnSpc>
                <a:spcPct val="110000"/>
              </a:lnSpc>
              <a:buFont typeface="Arial"/>
              <a:buChar char="•"/>
              <a:tabLst>
                <a:tab pos="153151" algn="l"/>
              </a:tabLst>
            </a:pPr>
            <a:r>
              <a:rPr sz="1200" dirty="0">
                <a:solidFill>
                  <a:prstClr val="black"/>
                </a:solidFill>
                <a:cs typeface="Calibri"/>
              </a:rPr>
              <a:t>Battery </a:t>
            </a:r>
            <a:r>
              <a:rPr sz="1200" spc="15" dirty="0">
                <a:solidFill>
                  <a:prstClr val="black"/>
                </a:solidFill>
                <a:cs typeface="Calibri"/>
              </a:rPr>
              <a:t>indicator </a:t>
            </a:r>
            <a:r>
              <a:rPr sz="1200" spc="-5" dirty="0">
                <a:solidFill>
                  <a:prstClr val="black"/>
                </a:solidFill>
                <a:cs typeface="Calibri"/>
              </a:rPr>
              <a:t>for </a:t>
            </a:r>
            <a:r>
              <a:rPr sz="1200" spc="31" dirty="0">
                <a:solidFill>
                  <a:prstClr val="black"/>
                </a:solidFill>
                <a:cs typeface="Calibri"/>
              </a:rPr>
              <a:t>capacity </a:t>
            </a:r>
            <a:r>
              <a:rPr sz="1200" spc="-5" dirty="0">
                <a:solidFill>
                  <a:prstClr val="black"/>
                </a:solidFill>
                <a:cs typeface="Calibri"/>
              </a:rPr>
              <a:t>for  </a:t>
            </a:r>
            <a:r>
              <a:rPr sz="1200" spc="21" dirty="0">
                <a:solidFill>
                  <a:prstClr val="black"/>
                </a:solidFill>
                <a:cs typeface="Calibri"/>
              </a:rPr>
              <a:t>remaining </a:t>
            </a:r>
            <a:r>
              <a:rPr sz="1200" spc="-10" dirty="0">
                <a:solidFill>
                  <a:prstClr val="black"/>
                </a:solidFill>
                <a:cs typeface="Calibri"/>
              </a:rPr>
              <a:t>run </a:t>
            </a:r>
            <a:r>
              <a:rPr sz="1200" spc="-18" dirty="0">
                <a:solidFill>
                  <a:prstClr val="black"/>
                </a:solidFill>
                <a:cs typeface="Calibri"/>
              </a:rPr>
              <a:t>time </a:t>
            </a:r>
            <a:r>
              <a:rPr sz="1200" dirty="0">
                <a:solidFill>
                  <a:prstClr val="black"/>
                </a:solidFill>
                <a:cs typeface="Calibri"/>
              </a:rPr>
              <a:t>at </a:t>
            </a:r>
            <a:r>
              <a:rPr sz="1200" spc="-18" dirty="0">
                <a:solidFill>
                  <a:prstClr val="black"/>
                </a:solidFill>
                <a:cs typeface="Calibri"/>
              </a:rPr>
              <a:t>its </a:t>
            </a:r>
            <a:r>
              <a:rPr sz="1200" spc="-10" dirty="0">
                <a:solidFill>
                  <a:prstClr val="black"/>
                </a:solidFill>
                <a:cs typeface="Calibri"/>
              </a:rPr>
              <a:t>current  </a:t>
            </a:r>
            <a:r>
              <a:rPr sz="1200" spc="33" dirty="0">
                <a:solidFill>
                  <a:prstClr val="black"/>
                </a:solidFill>
                <a:cs typeface="Calibri"/>
              </a:rPr>
              <a:t>usage</a:t>
            </a:r>
            <a:endParaRPr sz="1200" dirty="0">
              <a:solidFill>
                <a:prstClr val="black"/>
              </a:solidFill>
              <a:cs typeface="Calibri"/>
            </a:endParaRPr>
          </a:p>
        </p:txBody>
      </p:sp>
      <p:sp>
        <p:nvSpPr>
          <p:cNvPr id="7" name="object 7"/>
          <p:cNvSpPr/>
          <p:nvPr/>
        </p:nvSpPr>
        <p:spPr>
          <a:xfrm>
            <a:off x="2590800" y="1828800"/>
            <a:ext cx="2694249" cy="1924095"/>
          </a:xfrm>
          <a:prstGeom prst="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a:blipFill>
        </p:spPr>
        <p:txBody>
          <a:bodyPr wrap="square" lIns="0" tIns="0" rIns="0" bIns="0" rtlCol="0"/>
          <a:lstStyle/>
          <a:p>
            <a:endParaRPr sz="609">
              <a:solidFill>
                <a:prstClr val="black"/>
              </a:solidFill>
            </a:endParaRPr>
          </a:p>
        </p:txBody>
      </p:sp>
    </p:spTree>
    <p:extLst>
      <p:ext uri="{BB962C8B-B14F-4D97-AF65-F5344CB8AC3E}">
        <p14:creationId xmlns:p14="http://schemas.microsoft.com/office/powerpoint/2010/main" val="4289416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8600"/>
            <a:ext cx="3810000" cy="284822"/>
          </a:xfrm>
          <a:prstGeom prst="rect">
            <a:avLst/>
          </a:prstGeom>
        </p:spPr>
        <p:txBody>
          <a:bodyPr vert="horz" wrap="square" lIns="0" tIns="0" rIns="0" bIns="0" rtlCol="0">
            <a:spAutoFit/>
          </a:bodyPr>
          <a:lstStyle/>
          <a:p>
            <a:pPr marL="6531"/>
            <a:r>
              <a:rPr spc="5" dirty="0"/>
              <a:t>Battery </a:t>
            </a:r>
            <a:r>
              <a:rPr dirty="0"/>
              <a:t>Status</a:t>
            </a:r>
            <a:r>
              <a:rPr spc="261" dirty="0"/>
              <a:t> </a:t>
            </a:r>
            <a:r>
              <a:rPr spc="28" dirty="0"/>
              <a:t>Indicator</a:t>
            </a:r>
          </a:p>
        </p:txBody>
      </p:sp>
      <p:sp>
        <p:nvSpPr>
          <p:cNvPr id="4" name="object 4"/>
          <p:cNvSpPr/>
          <p:nvPr/>
        </p:nvSpPr>
        <p:spPr>
          <a:xfrm>
            <a:off x="698046" y="1031968"/>
            <a:ext cx="1947345" cy="2238647"/>
          </a:xfrm>
          <a:custGeom>
            <a:avLst/>
            <a:gdLst/>
            <a:ahLst/>
            <a:cxnLst/>
            <a:rect l="l" t="t" r="r" b="b"/>
            <a:pathLst>
              <a:path w="3786504" h="4352925">
                <a:moveTo>
                  <a:pt x="0" y="74815"/>
                </a:moveTo>
                <a:lnTo>
                  <a:pt x="5878" y="45696"/>
                </a:lnTo>
                <a:lnTo>
                  <a:pt x="21910" y="21915"/>
                </a:lnTo>
                <a:lnTo>
                  <a:pt x="45691" y="5880"/>
                </a:lnTo>
                <a:lnTo>
                  <a:pt x="74815" y="0"/>
                </a:lnTo>
                <a:lnTo>
                  <a:pt x="3711371" y="0"/>
                </a:lnTo>
                <a:lnTo>
                  <a:pt x="3740496" y="5880"/>
                </a:lnTo>
                <a:lnTo>
                  <a:pt x="3764276" y="21915"/>
                </a:lnTo>
                <a:lnTo>
                  <a:pt x="3780308" y="45696"/>
                </a:lnTo>
                <a:lnTo>
                  <a:pt x="3786187" y="74815"/>
                </a:lnTo>
                <a:lnTo>
                  <a:pt x="3786187" y="4278109"/>
                </a:lnTo>
                <a:lnTo>
                  <a:pt x="3780308" y="4307233"/>
                </a:lnTo>
                <a:lnTo>
                  <a:pt x="3764276" y="4331014"/>
                </a:lnTo>
                <a:lnTo>
                  <a:pt x="3740496" y="4347046"/>
                </a:lnTo>
                <a:lnTo>
                  <a:pt x="3711371" y="4352925"/>
                </a:lnTo>
                <a:lnTo>
                  <a:pt x="74815" y="4352925"/>
                </a:lnTo>
                <a:lnTo>
                  <a:pt x="45691" y="4347046"/>
                </a:lnTo>
                <a:lnTo>
                  <a:pt x="21910" y="4331014"/>
                </a:lnTo>
                <a:lnTo>
                  <a:pt x="5878" y="4307233"/>
                </a:lnTo>
                <a:lnTo>
                  <a:pt x="0" y="4278109"/>
                </a:lnTo>
                <a:lnTo>
                  <a:pt x="0" y="74815"/>
                </a:lnTo>
                <a:close/>
              </a:path>
            </a:pathLst>
          </a:custGeom>
          <a:ln w="19050">
            <a:solidFill>
              <a:srgbClr val="FFFFFF"/>
            </a:solidFill>
          </a:ln>
        </p:spPr>
        <p:txBody>
          <a:bodyPr wrap="square" lIns="0" tIns="0" rIns="0" bIns="0" rtlCol="0"/>
          <a:lstStyle/>
          <a:p>
            <a:endParaRPr sz="609">
              <a:solidFill>
                <a:prstClr val="black"/>
              </a:solidFill>
            </a:endParaRPr>
          </a:p>
        </p:txBody>
      </p:sp>
      <p:sp>
        <p:nvSpPr>
          <p:cNvPr id="5" name="object 5"/>
          <p:cNvSpPr txBox="1"/>
          <p:nvPr/>
        </p:nvSpPr>
        <p:spPr>
          <a:xfrm>
            <a:off x="381000" y="914400"/>
            <a:ext cx="2133600" cy="837152"/>
          </a:xfrm>
          <a:prstGeom prst="rect">
            <a:avLst/>
          </a:prstGeom>
        </p:spPr>
        <p:txBody>
          <a:bodyPr vert="horz" wrap="square" lIns="0" tIns="0" rIns="0" bIns="0" rtlCol="0">
            <a:spAutoFit/>
          </a:bodyPr>
          <a:lstStyle/>
          <a:p>
            <a:pPr marL="6531"/>
            <a:r>
              <a:rPr sz="1400" b="1" dirty="0">
                <a:solidFill>
                  <a:prstClr val="black"/>
                </a:solidFill>
                <a:cs typeface="Calibri"/>
              </a:rPr>
              <a:t>Battery</a:t>
            </a:r>
            <a:r>
              <a:rPr sz="1400" b="1" spc="39" dirty="0">
                <a:solidFill>
                  <a:prstClr val="black"/>
                </a:solidFill>
                <a:cs typeface="Calibri"/>
              </a:rPr>
              <a:t> </a:t>
            </a:r>
            <a:r>
              <a:rPr sz="1400" b="1" spc="-3" dirty="0">
                <a:solidFill>
                  <a:prstClr val="black"/>
                </a:solidFill>
                <a:cs typeface="Calibri"/>
              </a:rPr>
              <a:t>Status</a:t>
            </a:r>
            <a:endParaRPr sz="1400" b="1" dirty="0">
              <a:solidFill>
                <a:prstClr val="black"/>
              </a:solidFill>
              <a:cs typeface="Calibri"/>
            </a:endParaRPr>
          </a:p>
          <a:p>
            <a:pPr>
              <a:spcBef>
                <a:spcPts val="21"/>
              </a:spcBef>
            </a:pPr>
            <a:endParaRPr sz="1200" dirty="0">
              <a:solidFill>
                <a:prstClr val="black"/>
              </a:solidFill>
              <a:latin typeface="Times New Roman"/>
              <a:cs typeface="Times New Roman"/>
            </a:endParaRPr>
          </a:p>
          <a:p>
            <a:pPr marL="152824" marR="2612" indent="-146293">
              <a:lnSpc>
                <a:spcPct val="110000"/>
              </a:lnSpc>
              <a:buFont typeface="Arial"/>
              <a:buChar char="•"/>
              <a:tabLst>
                <a:tab pos="153151" algn="l"/>
              </a:tabLst>
            </a:pPr>
            <a:r>
              <a:rPr sz="1200" spc="13" dirty="0">
                <a:solidFill>
                  <a:prstClr val="black"/>
                </a:solidFill>
                <a:cs typeface="Calibri"/>
              </a:rPr>
              <a:t>Indicates </a:t>
            </a:r>
            <a:r>
              <a:rPr sz="1200" spc="21" dirty="0">
                <a:solidFill>
                  <a:prstClr val="black"/>
                </a:solidFill>
                <a:cs typeface="Calibri"/>
              </a:rPr>
              <a:t>approximate </a:t>
            </a:r>
            <a:r>
              <a:rPr sz="1200" spc="21" dirty="0" smtClean="0">
                <a:solidFill>
                  <a:prstClr val="black"/>
                </a:solidFill>
                <a:cs typeface="Calibri"/>
              </a:rPr>
              <a:t>remaining</a:t>
            </a:r>
            <a:r>
              <a:rPr lang="en-US" sz="1200" spc="21" dirty="0" smtClean="0">
                <a:solidFill>
                  <a:prstClr val="black"/>
                </a:solidFill>
                <a:cs typeface="Calibri"/>
              </a:rPr>
              <a:t> </a:t>
            </a:r>
            <a:r>
              <a:rPr sz="1200" spc="-10" dirty="0" smtClean="0">
                <a:solidFill>
                  <a:prstClr val="black"/>
                </a:solidFill>
                <a:cs typeface="Calibri"/>
              </a:rPr>
              <a:t>run</a:t>
            </a:r>
            <a:r>
              <a:rPr sz="1200" spc="26" dirty="0" smtClean="0">
                <a:solidFill>
                  <a:prstClr val="black"/>
                </a:solidFill>
                <a:cs typeface="Calibri"/>
              </a:rPr>
              <a:t> </a:t>
            </a:r>
            <a:r>
              <a:rPr sz="1200" spc="-18" dirty="0">
                <a:solidFill>
                  <a:prstClr val="black"/>
                </a:solidFill>
                <a:cs typeface="Calibri"/>
              </a:rPr>
              <a:t>time</a:t>
            </a:r>
            <a:endParaRPr sz="1200" dirty="0">
              <a:solidFill>
                <a:prstClr val="black"/>
              </a:solidFill>
              <a:cs typeface="Calibri"/>
            </a:endParaRPr>
          </a:p>
        </p:txBody>
      </p:sp>
      <p:sp>
        <p:nvSpPr>
          <p:cNvPr id="7" name="object 7"/>
          <p:cNvSpPr/>
          <p:nvPr/>
        </p:nvSpPr>
        <p:spPr>
          <a:xfrm>
            <a:off x="1371600" y="1828800"/>
            <a:ext cx="3760105" cy="1701635"/>
          </a:xfrm>
          <a:prstGeom prst="rect">
            <a:avLst/>
          </a:prstGeom>
          <a:blipFill>
            <a:blip r:embed="rId3" cstate="print"/>
            <a:stretch>
              <a:fillRect/>
            </a:stretch>
          </a:blipFill>
        </p:spPr>
        <p:txBody>
          <a:bodyPr wrap="square" lIns="0" tIns="0" rIns="0" bIns="0" rtlCol="0"/>
          <a:lstStyle/>
          <a:p>
            <a:endParaRPr sz="609">
              <a:solidFill>
                <a:prstClr val="black"/>
              </a:solidFill>
            </a:endParaRPr>
          </a:p>
        </p:txBody>
      </p:sp>
    </p:spTree>
    <p:extLst>
      <p:ext uri="{BB962C8B-B14F-4D97-AF65-F5344CB8AC3E}">
        <p14:creationId xmlns:p14="http://schemas.microsoft.com/office/powerpoint/2010/main" val="538010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ZOLLTemplate_Hospital_201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7374</TotalTime>
  <Words>5337</Words>
  <Application>Microsoft Office PowerPoint</Application>
  <PresentationFormat>Custom</PresentationFormat>
  <Paragraphs>594</Paragraphs>
  <Slides>67</Slides>
  <Notes>67</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MS PGothic</vt:lpstr>
      <vt:lpstr>MS PGothic</vt:lpstr>
      <vt:lpstr>Arial</vt:lpstr>
      <vt:lpstr>Calibri</vt:lpstr>
      <vt:lpstr>Century Gothic</vt:lpstr>
      <vt:lpstr>Century Gothic Bold</vt:lpstr>
      <vt:lpstr>Geneva</vt:lpstr>
      <vt:lpstr>Tahoma</vt:lpstr>
      <vt:lpstr>Times New Roman</vt:lpstr>
      <vt:lpstr>Tw Cen MT</vt:lpstr>
      <vt:lpstr>Wingdings</vt:lpstr>
      <vt:lpstr>ZOLLTemplate_Hospital_2015</vt:lpstr>
      <vt:lpstr>PowerPoint Presentation</vt:lpstr>
      <vt:lpstr>PowerPoint Presentation</vt:lpstr>
      <vt:lpstr>Disclaimer</vt:lpstr>
      <vt:lpstr>Specifications</vt:lpstr>
      <vt:lpstr>Left  Side of Device</vt:lpstr>
      <vt:lpstr>Right Side of Device</vt:lpstr>
      <vt:lpstr>Back Side of Device</vt:lpstr>
      <vt:lpstr>SurePower™ Battery</vt:lpstr>
      <vt:lpstr>Battery Status Indicator</vt:lpstr>
      <vt:lpstr>Battery Removal and Insertion</vt:lpstr>
      <vt:lpstr>Charging a Battery</vt:lpstr>
      <vt:lpstr>Top of Device</vt:lpstr>
      <vt:lpstr>Parameter Alarm</vt:lpstr>
      <vt:lpstr>Audible Alarm</vt:lpstr>
      <vt:lpstr>Basic Buttonology</vt:lpstr>
      <vt:lpstr>Basic Buttonology</vt:lpstr>
      <vt:lpstr>Basic Buttonology</vt:lpstr>
      <vt:lpstr>Ready For Use Status</vt:lpstr>
      <vt:lpstr>Power Up</vt:lpstr>
      <vt:lpstr>Noise</vt:lpstr>
      <vt:lpstr>Screen Characteristics</vt:lpstr>
      <vt:lpstr>Screen Characteristics</vt:lpstr>
      <vt:lpstr>Screen Characteristics</vt:lpstr>
      <vt:lpstr>Screen Characteristics</vt:lpstr>
      <vt:lpstr>Screen Characteristics</vt:lpstr>
      <vt:lpstr>Permanent Keys</vt:lpstr>
      <vt:lpstr>Home Key Navigation</vt:lpstr>
      <vt:lpstr>Home/Display Key</vt:lpstr>
      <vt:lpstr>Home/Display Key</vt:lpstr>
      <vt:lpstr>Permanent Keys</vt:lpstr>
      <vt:lpstr>Patient Monitoring</vt:lpstr>
      <vt:lpstr>Patient Monitoring</vt:lpstr>
      <vt:lpstr>Primary Lead Default</vt:lpstr>
      <vt:lpstr>Respirations</vt:lpstr>
      <vt:lpstr>CO-Oximetry</vt:lpstr>
      <vt:lpstr>CO-Oximetry Cable</vt:lpstr>
      <vt:lpstr>CO-Oximetry</vt:lpstr>
      <vt:lpstr>Advanced Parameter Monitoring</vt:lpstr>
      <vt:lpstr>Permanent Keys</vt:lpstr>
      <vt:lpstr>Permanent Keys</vt:lpstr>
      <vt:lpstr>Quick Access Keys</vt:lpstr>
      <vt:lpstr>Quick Access Keys (First Group)</vt:lpstr>
      <vt:lpstr>Quick Access Keys (First Group)</vt:lpstr>
      <vt:lpstr>Quick Access Keys (First Group)</vt:lpstr>
      <vt:lpstr>Quick Access Keys (First Group)</vt:lpstr>
      <vt:lpstr>Quick Access Keys (First Group)</vt:lpstr>
      <vt:lpstr>Quick Access Keys (Second Group)</vt:lpstr>
      <vt:lpstr>Quick Access Keys (Second Group)</vt:lpstr>
      <vt:lpstr>Quick Access Keys (Second Group)</vt:lpstr>
      <vt:lpstr>Quick Access Keys (Second Group)</vt:lpstr>
      <vt:lpstr>Quick Access Keys (Second Group)</vt:lpstr>
      <vt:lpstr>Quick Access Keys (Second Group)</vt:lpstr>
      <vt:lpstr>Energy Features</vt:lpstr>
      <vt:lpstr>Preparation</vt:lpstr>
      <vt:lpstr>Synchronized Cardioversion</vt:lpstr>
      <vt:lpstr>Defibrillation</vt:lpstr>
      <vt:lpstr>Pacing</vt:lpstr>
      <vt:lpstr>CPR Dashboard</vt:lpstr>
      <vt:lpstr>CPR Dashboard</vt:lpstr>
      <vt:lpstr>CPR Dashboard</vt:lpstr>
      <vt:lpstr>CPR Dashboard</vt:lpstr>
      <vt:lpstr>CPR Dashboard</vt:lpstr>
      <vt:lpstr>CPR Feedback</vt:lpstr>
      <vt:lpstr>CPR Feedback</vt:lpstr>
      <vt:lpstr>See-Thru CPR®</vt:lpstr>
      <vt:lpstr>PowerPoint Presentation</vt:lpstr>
      <vt:lpstr>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Deangelis</dc:creator>
  <cp:lastModifiedBy>Anne Keogh</cp:lastModifiedBy>
  <cp:revision>114</cp:revision>
  <cp:lastPrinted>2016-07-27T19:26:17Z</cp:lastPrinted>
  <dcterms:created xsi:type="dcterms:W3CDTF">2015-11-12T10:53:08Z</dcterms:created>
  <dcterms:modified xsi:type="dcterms:W3CDTF">2021-01-22T17:45:51Z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2013-09-17T00:00:00Z</vt:filetime>
  </property>
  <property fmtid="{D5CDD505-2E9C-101B-9397-08002B2CF9AE}" pid="3" name="Creator">
    <vt:lpwstr>Acrobat PDFMaker 10.1 for PowerPoint</vt:lpwstr>
  </property>
  <property fmtid="{D5CDD505-2E9C-101B-9397-08002B2CF9AE}" pid="4" name="LastSaved">
    <vt:filetime>2015-11-12T00:00:00Z</vt:filetime>
  </property>
</Properties>
</file>