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1" r:id="rId2"/>
    <p:sldId id="262"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7"/>
    <p:restoredTop sz="96327"/>
  </p:normalViewPr>
  <p:slideViewPr>
    <p:cSldViewPr snapToGrid="0">
      <p:cViewPr varScale="1">
        <p:scale>
          <a:sx n="89" d="100"/>
          <a:sy n="89" d="100"/>
        </p:scale>
        <p:origin x="31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D75A130C-B515-DF4D-8ACE-7D31938B0637}" type="datetimeFigureOut">
              <a:rPr lang="en-US" smtClean="0"/>
              <a:t>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3C8BC-2503-DA4D-A55A-FC8FF2B6EFDA}" type="slidenum">
              <a:rPr lang="en-US" smtClean="0"/>
              <a:t>‹#›</a:t>
            </a:fld>
            <a:endParaRPr lang="en-US"/>
          </a:p>
        </p:txBody>
      </p:sp>
    </p:spTree>
    <p:extLst>
      <p:ext uri="{BB962C8B-B14F-4D97-AF65-F5344CB8AC3E}">
        <p14:creationId xmlns:p14="http://schemas.microsoft.com/office/powerpoint/2010/main" val="4288294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75A130C-B515-DF4D-8ACE-7D31938B0637}" type="datetimeFigureOut">
              <a:rPr lang="en-US" smtClean="0"/>
              <a:t>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3C8BC-2503-DA4D-A55A-FC8FF2B6EFDA}" type="slidenum">
              <a:rPr lang="en-US" smtClean="0"/>
              <a:t>‹#›</a:t>
            </a:fld>
            <a:endParaRPr lang="en-US"/>
          </a:p>
        </p:txBody>
      </p:sp>
    </p:spTree>
    <p:extLst>
      <p:ext uri="{BB962C8B-B14F-4D97-AF65-F5344CB8AC3E}">
        <p14:creationId xmlns:p14="http://schemas.microsoft.com/office/powerpoint/2010/main" val="309013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75A130C-B515-DF4D-8ACE-7D31938B0637}" type="datetimeFigureOut">
              <a:rPr lang="en-US" smtClean="0"/>
              <a:t>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3C8BC-2503-DA4D-A55A-FC8FF2B6EFDA}" type="slidenum">
              <a:rPr lang="en-US" smtClean="0"/>
              <a:t>‹#›</a:t>
            </a:fld>
            <a:endParaRPr lang="en-US"/>
          </a:p>
        </p:txBody>
      </p:sp>
    </p:spTree>
    <p:extLst>
      <p:ext uri="{BB962C8B-B14F-4D97-AF65-F5344CB8AC3E}">
        <p14:creationId xmlns:p14="http://schemas.microsoft.com/office/powerpoint/2010/main" val="3153649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75A130C-B515-DF4D-8ACE-7D31938B0637}" type="datetimeFigureOut">
              <a:rPr lang="en-US" smtClean="0"/>
              <a:t>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3C8BC-2503-DA4D-A55A-FC8FF2B6EFDA}" type="slidenum">
              <a:rPr lang="en-US" smtClean="0"/>
              <a:t>‹#›</a:t>
            </a:fld>
            <a:endParaRPr lang="en-US"/>
          </a:p>
        </p:txBody>
      </p:sp>
    </p:spTree>
    <p:extLst>
      <p:ext uri="{BB962C8B-B14F-4D97-AF65-F5344CB8AC3E}">
        <p14:creationId xmlns:p14="http://schemas.microsoft.com/office/powerpoint/2010/main" val="370442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75A130C-B515-DF4D-8ACE-7D31938B0637}" type="datetimeFigureOut">
              <a:rPr lang="en-US" smtClean="0"/>
              <a:t>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3C8BC-2503-DA4D-A55A-FC8FF2B6EFDA}" type="slidenum">
              <a:rPr lang="en-US" smtClean="0"/>
              <a:t>‹#›</a:t>
            </a:fld>
            <a:endParaRPr lang="en-US"/>
          </a:p>
        </p:txBody>
      </p:sp>
    </p:spTree>
    <p:extLst>
      <p:ext uri="{BB962C8B-B14F-4D97-AF65-F5344CB8AC3E}">
        <p14:creationId xmlns:p14="http://schemas.microsoft.com/office/powerpoint/2010/main" val="188905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75A130C-B515-DF4D-8ACE-7D31938B0637}" type="datetimeFigureOut">
              <a:rPr lang="en-US" smtClean="0"/>
              <a:t>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3C8BC-2503-DA4D-A55A-FC8FF2B6EFDA}" type="slidenum">
              <a:rPr lang="en-US" smtClean="0"/>
              <a:t>‹#›</a:t>
            </a:fld>
            <a:endParaRPr lang="en-US"/>
          </a:p>
        </p:txBody>
      </p:sp>
    </p:spTree>
    <p:extLst>
      <p:ext uri="{BB962C8B-B14F-4D97-AF65-F5344CB8AC3E}">
        <p14:creationId xmlns:p14="http://schemas.microsoft.com/office/powerpoint/2010/main" val="1115495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75A130C-B515-DF4D-8ACE-7D31938B0637}" type="datetimeFigureOut">
              <a:rPr lang="en-US" smtClean="0"/>
              <a:t>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43C8BC-2503-DA4D-A55A-FC8FF2B6EFDA}" type="slidenum">
              <a:rPr lang="en-US" smtClean="0"/>
              <a:t>‹#›</a:t>
            </a:fld>
            <a:endParaRPr lang="en-US"/>
          </a:p>
        </p:txBody>
      </p:sp>
    </p:spTree>
    <p:extLst>
      <p:ext uri="{BB962C8B-B14F-4D97-AF65-F5344CB8AC3E}">
        <p14:creationId xmlns:p14="http://schemas.microsoft.com/office/powerpoint/2010/main" val="144688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D75A130C-B515-DF4D-8ACE-7D31938B0637}" type="datetimeFigureOut">
              <a:rPr lang="en-US" smtClean="0"/>
              <a:t>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43C8BC-2503-DA4D-A55A-FC8FF2B6EFDA}" type="slidenum">
              <a:rPr lang="en-US" smtClean="0"/>
              <a:t>‹#›</a:t>
            </a:fld>
            <a:endParaRPr lang="en-US"/>
          </a:p>
        </p:txBody>
      </p:sp>
    </p:spTree>
    <p:extLst>
      <p:ext uri="{BB962C8B-B14F-4D97-AF65-F5344CB8AC3E}">
        <p14:creationId xmlns:p14="http://schemas.microsoft.com/office/powerpoint/2010/main" val="2911824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5A130C-B515-DF4D-8ACE-7D31938B0637}" type="datetimeFigureOut">
              <a:rPr lang="en-US" smtClean="0"/>
              <a:t>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43C8BC-2503-DA4D-A55A-FC8FF2B6EFDA}" type="slidenum">
              <a:rPr lang="en-US" smtClean="0"/>
              <a:t>‹#›</a:t>
            </a:fld>
            <a:endParaRPr lang="en-US"/>
          </a:p>
        </p:txBody>
      </p:sp>
    </p:spTree>
    <p:extLst>
      <p:ext uri="{BB962C8B-B14F-4D97-AF65-F5344CB8AC3E}">
        <p14:creationId xmlns:p14="http://schemas.microsoft.com/office/powerpoint/2010/main" val="1283597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D75A130C-B515-DF4D-8ACE-7D31938B0637}" type="datetimeFigureOut">
              <a:rPr lang="en-US" smtClean="0"/>
              <a:t>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3C8BC-2503-DA4D-A55A-FC8FF2B6EFDA}" type="slidenum">
              <a:rPr lang="en-US" smtClean="0"/>
              <a:t>‹#›</a:t>
            </a:fld>
            <a:endParaRPr lang="en-US"/>
          </a:p>
        </p:txBody>
      </p:sp>
    </p:spTree>
    <p:extLst>
      <p:ext uri="{BB962C8B-B14F-4D97-AF65-F5344CB8AC3E}">
        <p14:creationId xmlns:p14="http://schemas.microsoft.com/office/powerpoint/2010/main" val="1212878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D75A130C-B515-DF4D-8ACE-7D31938B0637}" type="datetimeFigureOut">
              <a:rPr lang="en-US" smtClean="0"/>
              <a:t>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3C8BC-2503-DA4D-A55A-FC8FF2B6EFDA}" type="slidenum">
              <a:rPr lang="en-US" smtClean="0"/>
              <a:t>‹#›</a:t>
            </a:fld>
            <a:endParaRPr lang="en-US"/>
          </a:p>
        </p:txBody>
      </p:sp>
    </p:spTree>
    <p:extLst>
      <p:ext uri="{BB962C8B-B14F-4D97-AF65-F5344CB8AC3E}">
        <p14:creationId xmlns:p14="http://schemas.microsoft.com/office/powerpoint/2010/main" val="3354026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75A130C-B515-DF4D-8ACE-7D31938B0637}" type="datetimeFigureOut">
              <a:rPr lang="en-US" smtClean="0"/>
              <a:t>4/20/23</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B43C8BC-2503-DA4D-A55A-FC8FF2B6EFDA}" type="slidenum">
              <a:rPr lang="en-US" smtClean="0"/>
              <a:t>‹#›</a:t>
            </a:fld>
            <a:endParaRPr lang="en-US"/>
          </a:p>
        </p:txBody>
      </p:sp>
    </p:spTree>
    <p:extLst>
      <p:ext uri="{BB962C8B-B14F-4D97-AF65-F5344CB8AC3E}">
        <p14:creationId xmlns:p14="http://schemas.microsoft.com/office/powerpoint/2010/main" val="37452598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D82394-75DE-2089-022A-8F6548B1BB51}"/>
              </a:ext>
            </a:extLst>
          </p:cNvPr>
          <p:cNvSpPr/>
          <p:nvPr/>
        </p:nvSpPr>
        <p:spPr>
          <a:xfrm>
            <a:off x="61690" y="781048"/>
            <a:ext cx="4490354" cy="1777425"/>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r>
              <a:rPr lang="en-US" sz="1100" dirty="0"/>
              <a:t>The Pilatus  PC-12 is a fixed wing plane provided by the Irish Air Corp.  It is used by IPATS to transfer infants and children overseas.  The plane must be reconfigured for air ambulance missions and the life port loaded onto the plane before patient arrival.  </a:t>
            </a:r>
          </a:p>
          <a:p>
            <a:endParaRPr lang="en-US" sz="1100" dirty="0"/>
          </a:p>
          <a:p>
            <a:r>
              <a:rPr lang="en-US" sz="1100" dirty="0"/>
              <a:t>Patient transfer is via specialized ramp from a standard Ferno trolley with the aerosled attached via the clip deck.  </a:t>
            </a:r>
          </a:p>
          <a:p>
            <a:endParaRPr lang="en-US" sz="1100" dirty="0"/>
          </a:p>
          <a:p>
            <a:r>
              <a:rPr lang="en-US" sz="1100" dirty="0"/>
              <a:t>Patient is loaded headfirst into the craft and lies with their head towards the front of the plane.  </a:t>
            </a:r>
          </a:p>
        </p:txBody>
      </p:sp>
      <p:graphicFrame>
        <p:nvGraphicFramePr>
          <p:cNvPr id="7" name="Table 7">
            <a:extLst>
              <a:ext uri="{FF2B5EF4-FFF2-40B4-BE49-F238E27FC236}">
                <a16:creationId xmlns:a16="http://schemas.microsoft.com/office/drawing/2014/main" id="{97A4B3D2-19E0-D237-F5B7-3E5DAE6C1EF3}"/>
              </a:ext>
            </a:extLst>
          </p:cNvPr>
          <p:cNvGraphicFramePr>
            <a:graphicFrameLocks noGrp="1"/>
          </p:cNvGraphicFramePr>
          <p:nvPr/>
        </p:nvGraphicFramePr>
        <p:xfrm>
          <a:off x="61690" y="2618491"/>
          <a:ext cx="4490354" cy="4636950"/>
        </p:xfrm>
        <a:graphic>
          <a:graphicData uri="http://schemas.openxmlformats.org/drawingml/2006/table">
            <a:tbl>
              <a:tblPr firstRow="1" bandRow="1">
                <a:tableStyleId>{7DF18680-E054-41AD-8BC1-D1AEF772440D}</a:tableStyleId>
              </a:tblPr>
              <a:tblGrid>
                <a:gridCol w="2123160">
                  <a:extLst>
                    <a:ext uri="{9D8B030D-6E8A-4147-A177-3AD203B41FA5}">
                      <a16:colId xmlns:a16="http://schemas.microsoft.com/office/drawing/2014/main" val="3274210385"/>
                    </a:ext>
                  </a:extLst>
                </a:gridCol>
                <a:gridCol w="2367194">
                  <a:extLst>
                    <a:ext uri="{9D8B030D-6E8A-4147-A177-3AD203B41FA5}">
                      <a16:colId xmlns:a16="http://schemas.microsoft.com/office/drawing/2014/main" val="4094692318"/>
                    </a:ext>
                  </a:extLst>
                </a:gridCol>
              </a:tblGrid>
              <a:tr h="351528">
                <a:tc>
                  <a:txBody>
                    <a:bodyPr/>
                    <a:lstStyle/>
                    <a:p>
                      <a:pPr algn="ctr"/>
                      <a:r>
                        <a:rPr lang="en-US" sz="1600" dirty="0"/>
                        <a:t>Aircraft</a:t>
                      </a:r>
                    </a:p>
                  </a:txBody>
                  <a:tcPr/>
                </a:tc>
                <a:tc>
                  <a:txBody>
                    <a:bodyPr/>
                    <a:lstStyle/>
                    <a:p>
                      <a:pPr algn="ctr"/>
                      <a:r>
                        <a:rPr lang="en-US" sz="1600" dirty="0"/>
                        <a:t>PC 12 </a:t>
                      </a:r>
                    </a:p>
                  </a:txBody>
                  <a:tcPr/>
                </a:tc>
                <a:extLst>
                  <a:ext uri="{0D108BD9-81ED-4DB2-BD59-A6C34878D82A}">
                    <a16:rowId xmlns:a16="http://schemas.microsoft.com/office/drawing/2014/main" val="683206975"/>
                  </a:ext>
                </a:extLst>
              </a:tr>
              <a:tr h="447707">
                <a:tc>
                  <a:txBody>
                    <a:bodyPr/>
                    <a:lstStyle/>
                    <a:p>
                      <a:r>
                        <a:rPr lang="en-US" sz="1200" b="1" dirty="0"/>
                        <a:t>Standard altitude, cabin pressure and atmospheric P. </a:t>
                      </a:r>
                    </a:p>
                  </a:txBody>
                  <a:tcPr/>
                </a:tc>
                <a:tc>
                  <a:txBody>
                    <a:bodyPr/>
                    <a:lstStyle/>
                    <a:p>
                      <a:r>
                        <a:rPr lang="en-US" sz="1200" dirty="0"/>
                        <a:t>Up to 30,000ft.  Cabin Pressure </a:t>
                      </a:r>
                    </a:p>
                    <a:p>
                      <a:r>
                        <a:rPr lang="en-US" sz="1200" dirty="0"/>
                        <a:t>6,500-7,500ft. Atmos P. 80-76 kPa</a:t>
                      </a:r>
                    </a:p>
                  </a:txBody>
                  <a:tcPr/>
                </a:tc>
                <a:extLst>
                  <a:ext uri="{0D108BD9-81ED-4DB2-BD59-A6C34878D82A}">
                    <a16:rowId xmlns:a16="http://schemas.microsoft.com/office/drawing/2014/main" val="2141552161"/>
                  </a:ext>
                </a:extLst>
              </a:tr>
              <a:tr h="351528">
                <a:tc>
                  <a:txBody>
                    <a:bodyPr/>
                    <a:lstStyle/>
                    <a:p>
                      <a:r>
                        <a:rPr lang="en-US" sz="1200" b="1" dirty="0"/>
                        <a:t>Standard patient base</a:t>
                      </a:r>
                    </a:p>
                  </a:txBody>
                  <a:tcPr/>
                </a:tc>
                <a:tc>
                  <a:txBody>
                    <a:bodyPr/>
                    <a:lstStyle/>
                    <a:p>
                      <a:r>
                        <a:rPr lang="en-US" sz="1200" dirty="0"/>
                        <a:t>Lifeport                 </a:t>
                      </a:r>
                      <a:r>
                        <a:rPr lang="en-US" sz="1000" dirty="0"/>
                        <a:t>scan for more info</a:t>
                      </a:r>
                    </a:p>
                  </a:txBody>
                  <a:tcPr/>
                </a:tc>
                <a:extLst>
                  <a:ext uri="{0D108BD9-81ED-4DB2-BD59-A6C34878D82A}">
                    <a16:rowId xmlns:a16="http://schemas.microsoft.com/office/drawing/2014/main" val="1065799707"/>
                  </a:ext>
                </a:extLst>
              </a:tr>
              <a:tr h="351528">
                <a:tc>
                  <a:txBody>
                    <a:bodyPr/>
                    <a:lstStyle/>
                    <a:p>
                      <a:r>
                        <a:rPr lang="en-US" sz="1200" b="1" dirty="0"/>
                        <a:t>Patient bed</a:t>
                      </a:r>
                    </a:p>
                  </a:txBody>
                  <a:tcPr/>
                </a:tc>
                <a:tc>
                  <a:txBody>
                    <a:bodyPr/>
                    <a:lstStyle/>
                    <a:p>
                      <a:r>
                        <a:rPr lang="en-US" sz="1200" dirty="0"/>
                        <a:t>Aerosled mounted on clip deck</a:t>
                      </a:r>
                    </a:p>
                  </a:txBody>
                  <a:tcPr/>
                </a:tc>
                <a:extLst>
                  <a:ext uri="{0D108BD9-81ED-4DB2-BD59-A6C34878D82A}">
                    <a16:rowId xmlns:a16="http://schemas.microsoft.com/office/drawing/2014/main" val="3361968062"/>
                  </a:ext>
                </a:extLst>
              </a:tr>
              <a:tr h="447707">
                <a:tc>
                  <a:txBody>
                    <a:bodyPr/>
                    <a:lstStyle/>
                    <a:p>
                      <a:r>
                        <a:rPr lang="en-US" sz="1200" b="1" dirty="0"/>
                        <a:t>Loading mechanism</a:t>
                      </a:r>
                    </a:p>
                  </a:txBody>
                  <a:tcPr/>
                </a:tc>
                <a:tc>
                  <a:txBody>
                    <a:bodyPr/>
                    <a:lstStyle/>
                    <a:p>
                      <a:r>
                        <a:rPr lang="en-US" sz="1200" dirty="0"/>
                        <a:t>Load ramp from centre of plane – patient loaded headfirst</a:t>
                      </a:r>
                    </a:p>
                  </a:txBody>
                  <a:tcPr/>
                </a:tc>
                <a:extLst>
                  <a:ext uri="{0D108BD9-81ED-4DB2-BD59-A6C34878D82A}">
                    <a16:rowId xmlns:a16="http://schemas.microsoft.com/office/drawing/2014/main" val="32102979"/>
                  </a:ext>
                </a:extLst>
              </a:tr>
              <a:tr h="413403">
                <a:tc>
                  <a:txBody>
                    <a:bodyPr/>
                    <a:lstStyle/>
                    <a:p>
                      <a:r>
                        <a:rPr lang="en-US" sz="1200" b="1" dirty="0"/>
                        <a:t>Fitting time for aeromedical use</a:t>
                      </a:r>
                    </a:p>
                  </a:txBody>
                  <a:tcPr/>
                </a:tc>
                <a:tc>
                  <a:txBody>
                    <a:bodyPr/>
                    <a:lstStyle/>
                    <a:p>
                      <a:r>
                        <a:rPr lang="en-US" sz="1200" dirty="0"/>
                        <a:t>1-3 </a:t>
                      </a:r>
                      <a:r>
                        <a:rPr lang="en-US" sz="1200" dirty="0" err="1"/>
                        <a:t>hrs</a:t>
                      </a:r>
                      <a:r>
                        <a:rPr lang="en-US" sz="1200" dirty="0"/>
                        <a:t> (if aircraft is at base)</a:t>
                      </a:r>
                    </a:p>
                  </a:txBody>
                  <a:tcPr/>
                </a:tc>
                <a:extLst>
                  <a:ext uri="{0D108BD9-81ED-4DB2-BD59-A6C34878D82A}">
                    <a16:rowId xmlns:a16="http://schemas.microsoft.com/office/drawing/2014/main" val="2465756241"/>
                  </a:ext>
                </a:extLst>
              </a:tr>
              <a:tr h="477430">
                <a:tc>
                  <a:txBody>
                    <a:bodyPr/>
                    <a:lstStyle/>
                    <a:p>
                      <a:r>
                        <a:rPr lang="en-US" sz="1200" b="1" dirty="0"/>
                        <a:t>Power considerations</a:t>
                      </a:r>
                    </a:p>
                  </a:txBody>
                  <a:tcPr/>
                </a:tc>
                <a:tc>
                  <a:txBody>
                    <a:bodyPr/>
                    <a:lstStyle/>
                    <a:p>
                      <a:r>
                        <a:rPr lang="en-US" sz="1200" dirty="0"/>
                        <a:t>Charging is not possible, just battery maintenance</a:t>
                      </a:r>
                    </a:p>
                  </a:txBody>
                  <a:tcPr/>
                </a:tc>
                <a:extLst>
                  <a:ext uri="{0D108BD9-81ED-4DB2-BD59-A6C34878D82A}">
                    <a16:rowId xmlns:a16="http://schemas.microsoft.com/office/drawing/2014/main" val="2577442824"/>
                  </a:ext>
                </a:extLst>
              </a:tr>
              <a:tr h="351528">
                <a:tc>
                  <a:txBody>
                    <a:bodyPr/>
                    <a:lstStyle/>
                    <a:p>
                      <a:r>
                        <a:rPr lang="en-US" sz="1200" b="1" dirty="0"/>
                        <a:t>Oxygen supplied</a:t>
                      </a:r>
                    </a:p>
                  </a:txBody>
                  <a:tcPr/>
                </a:tc>
                <a:tc>
                  <a:txBody>
                    <a:bodyPr/>
                    <a:lstStyle/>
                    <a:p>
                      <a:r>
                        <a:rPr lang="en-US" sz="1200" dirty="0"/>
                        <a:t>3000L in ZX cylinder</a:t>
                      </a:r>
                    </a:p>
                  </a:txBody>
                  <a:tcPr/>
                </a:tc>
                <a:extLst>
                  <a:ext uri="{0D108BD9-81ED-4DB2-BD59-A6C34878D82A}">
                    <a16:rowId xmlns:a16="http://schemas.microsoft.com/office/drawing/2014/main" val="176019138"/>
                  </a:ext>
                </a:extLst>
              </a:tr>
              <a:tr h="447707">
                <a:tc>
                  <a:txBody>
                    <a:bodyPr/>
                    <a:lstStyle/>
                    <a:p>
                      <a:r>
                        <a:rPr lang="en-US" sz="1200" b="1" dirty="0"/>
                        <a:t>Suction supplied</a:t>
                      </a:r>
                    </a:p>
                  </a:txBody>
                  <a:tcPr/>
                </a:tc>
                <a:tc>
                  <a:txBody>
                    <a:bodyPr/>
                    <a:lstStyle/>
                    <a:p>
                      <a:r>
                        <a:rPr lang="en-US" sz="1200" dirty="0"/>
                        <a:t>No machine, port supplied on lifeport</a:t>
                      </a:r>
                    </a:p>
                  </a:txBody>
                  <a:tcPr/>
                </a:tc>
                <a:extLst>
                  <a:ext uri="{0D108BD9-81ED-4DB2-BD59-A6C34878D82A}">
                    <a16:rowId xmlns:a16="http://schemas.microsoft.com/office/drawing/2014/main" val="3450160657"/>
                  </a:ext>
                </a:extLst>
              </a:tr>
              <a:tr h="491216">
                <a:tc>
                  <a:txBody>
                    <a:bodyPr/>
                    <a:lstStyle/>
                    <a:p>
                      <a:r>
                        <a:rPr lang="en-US" sz="1200" b="1" dirty="0"/>
                        <a:t>IPATS engineering equipment needed</a:t>
                      </a:r>
                    </a:p>
                  </a:txBody>
                  <a:tcPr/>
                </a:tc>
                <a:tc>
                  <a:txBody>
                    <a:bodyPr/>
                    <a:lstStyle/>
                    <a:p>
                      <a:r>
                        <a:rPr lang="en-US" sz="1200" dirty="0"/>
                        <a:t>Clip deck straps</a:t>
                      </a:r>
                    </a:p>
                    <a:p>
                      <a:r>
                        <a:rPr lang="en-US" sz="1200" dirty="0"/>
                        <a:t>Spare Batteries</a:t>
                      </a:r>
                    </a:p>
                  </a:txBody>
                  <a:tcPr/>
                </a:tc>
                <a:extLst>
                  <a:ext uri="{0D108BD9-81ED-4DB2-BD59-A6C34878D82A}">
                    <a16:rowId xmlns:a16="http://schemas.microsoft.com/office/drawing/2014/main" val="3690352521"/>
                  </a:ext>
                </a:extLst>
              </a:tr>
              <a:tr h="433392">
                <a:tc>
                  <a:txBody>
                    <a:bodyPr/>
                    <a:lstStyle/>
                    <a:p>
                      <a:r>
                        <a:rPr lang="en-US" sz="1200" b="1" dirty="0"/>
                        <a:t>Special considerations</a:t>
                      </a:r>
                    </a:p>
                  </a:txBody>
                  <a:tcPr/>
                </a:tc>
                <a:tc>
                  <a:txBody>
                    <a:bodyPr/>
                    <a:lstStyle/>
                    <a:p>
                      <a:r>
                        <a:rPr lang="en-US" sz="1200" dirty="0"/>
                        <a:t>Cabin pressure can be increased</a:t>
                      </a:r>
                    </a:p>
                  </a:txBody>
                  <a:tcPr/>
                </a:tc>
                <a:extLst>
                  <a:ext uri="{0D108BD9-81ED-4DB2-BD59-A6C34878D82A}">
                    <a16:rowId xmlns:a16="http://schemas.microsoft.com/office/drawing/2014/main" val="2141727982"/>
                  </a:ext>
                </a:extLst>
              </a:tr>
            </a:tbl>
          </a:graphicData>
        </a:graphic>
      </p:graphicFrame>
      <p:grpSp>
        <p:nvGrpSpPr>
          <p:cNvPr id="17" name="Group 16">
            <a:extLst>
              <a:ext uri="{FF2B5EF4-FFF2-40B4-BE49-F238E27FC236}">
                <a16:creationId xmlns:a16="http://schemas.microsoft.com/office/drawing/2014/main" id="{533A6875-55B0-D40B-48FE-31C385ADCEEB}"/>
              </a:ext>
            </a:extLst>
          </p:cNvPr>
          <p:cNvGrpSpPr/>
          <p:nvPr/>
        </p:nvGrpSpPr>
        <p:grpSpPr>
          <a:xfrm>
            <a:off x="61691" y="57150"/>
            <a:ext cx="6701962" cy="628650"/>
            <a:chOff x="94343" y="57150"/>
            <a:chExt cx="6669309" cy="628650"/>
          </a:xfrm>
        </p:grpSpPr>
        <p:sp>
          <p:nvSpPr>
            <p:cNvPr id="5" name="Rectangle 4">
              <a:extLst>
                <a:ext uri="{FF2B5EF4-FFF2-40B4-BE49-F238E27FC236}">
                  <a16:creationId xmlns:a16="http://schemas.microsoft.com/office/drawing/2014/main" id="{2F536A4D-414D-6108-C93E-38C9CD761DD1}"/>
                </a:ext>
              </a:extLst>
            </p:cNvPr>
            <p:cNvSpPr/>
            <p:nvPr/>
          </p:nvSpPr>
          <p:spPr>
            <a:xfrm>
              <a:off x="94343" y="57150"/>
              <a:ext cx="6669309" cy="6286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IPATS AIR TRANSPORTS</a:t>
              </a:r>
            </a:p>
            <a:p>
              <a:pPr algn="ctr"/>
              <a:r>
                <a:rPr lang="en-US" b="1" dirty="0"/>
                <a:t>Fixed Wing – Pilatus PC-12</a:t>
              </a:r>
            </a:p>
          </p:txBody>
        </p:sp>
        <p:pic>
          <p:nvPicPr>
            <p:cNvPr id="12" name="Picture 11" descr="Logo&#10;&#10;Description automatically generated">
              <a:extLst>
                <a:ext uri="{FF2B5EF4-FFF2-40B4-BE49-F238E27FC236}">
                  <a16:creationId xmlns:a16="http://schemas.microsoft.com/office/drawing/2014/main" id="{C2AC21C1-056A-8CFF-FDA0-E39B8212CAD7}"/>
                </a:ext>
              </a:extLst>
            </p:cNvPr>
            <p:cNvPicPr>
              <a:picLocks noChangeAspect="1"/>
            </p:cNvPicPr>
            <p:nvPr/>
          </p:nvPicPr>
          <p:blipFill>
            <a:blip r:embed="rId2"/>
            <a:stretch>
              <a:fillRect/>
            </a:stretch>
          </p:blipFill>
          <p:spPr>
            <a:xfrm>
              <a:off x="142427" y="187262"/>
              <a:ext cx="483507" cy="411079"/>
            </a:xfrm>
            <a:prstGeom prst="rect">
              <a:avLst/>
            </a:prstGeom>
            <a:ln>
              <a:noFill/>
            </a:ln>
            <a:effectLst>
              <a:outerShdw blurRad="292100" dist="139700" dir="2700000" algn="tl" rotWithShape="0">
                <a:srgbClr val="333333">
                  <a:alpha val="65000"/>
                </a:srgbClr>
              </a:outerShdw>
            </a:effectLst>
          </p:spPr>
        </p:pic>
        <p:pic>
          <p:nvPicPr>
            <p:cNvPr id="14" name="Picture 13" descr="Logo, company name&#10;&#10;Description automatically generated">
              <a:extLst>
                <a:ext uri="{FF2B5EF4-FFF2-40B4-BE49-F238E27FC236}">
                  <a16:creationId xmlns:a16="http://schemas.microsoft.com/office/drawing/2014/main" id="{31F039B4-9813-4662-0E2A-0295F6C5C4CA}"/>
                </a:ext>
              </a:extLst>
            </p:cNvPr>
            <p:cNvPicPr>
              <a:picLocks noChangeAspect="1"/>
            </p:cNvPicPr>
            <p:nvPr/>
          </p:nvPicPr>
          <p:blipFill>
            <a:blip r:embed="rId3"/>
            <a:stretch>
              <a:fillRect/>
            </a:stretch>
          </p:blipFill>
          <p:spPr>
            <a:xfrm>
              <a:off x="674018" y="187262"/>
              <a:ext cx="1081294" cy="411079"/>
            </a:xfrm>
            <a:prstGeom prst="rect">
              <a:avLst/>
            </a:prstGeom>
            <a:ln>
              <a:noFill/>
            </a:ln>
            <a:effectLst>
              <a:outerShdw blurRad="292100" dist="139700" dir="2700000" algn="tl" rotWithShape="0">
                <a:srgbClr val="333333">
                  <a:alpha val="65000"/>
                </a:srgbClr>
              </a:outerShdw>
            </a:effectLst>
          </p:spPr>
        </p:pic>
        <p:pic>
          <p:nvPicPr>
            <p:cNvPr id="16" name="Picture 15" descr="A picture containing text&#10;&#10;Description automatically generated">
              <a:extLst>
                <a:ext uri="{FF2B5EF4-FFF2-40B4-BE49-F238E27FC236}">
                  <a16:creationId xmlns:a16="http://schemas.microsoft.com/office/drawing/2014/main" id="{364D7407-EE4F-F0F2-8E6A-B37A180F50F7}"/>
                </a:ext>
              </a:extLst>
            </p:cNvPr>
            <p:cNvPicPr>
              <a:picLocks noChangeAspect="1"/>
            </p:cNvPicPr>
            <p:nvPr/>
          </p:nvPicPr>
          <p:blipFill>
            <a:blip r:embed="rId4"/>
            <a:stretch>
              <a:fillRect/>
            </a:stretch>
          </p:blipFill>
          <p:spPr>
            <a:xfrm>
              <a:off x="5102690" y="154138"/>
              <a:ext cx="1566635" cy="447557"/>
            </a:xfrm>
            <a:prstGeom prst="rect">
              <a:avLst/>
            </a:prstGeom>
            <a:ln>
              <a:noFill/>
            </a:ln>
            <a:effectLst>
              <a:outerShdw blurRad="292100" dist="139700" dir="2700000" algn="tl" rotWithShape="0">
                <a:srgbClr val="333333">
                  <a:alpha val="65000"/>
                </a:srgbClr>
              </a:outerShdw>
            </a:effectLst>
          </p:spPr>
        </p:pic>
      </p:grpSp>
      <p:pic>
        <p:nvPicPr>
          <p:cNvPr id="11" name="Picture 10">
            <a:extLst>
              <a:ext uri="{FF2B5EF4-FFF2-40B4-BE49-F238E27FC236}">
                <a16:creationId xmlns:a16="http://schemas.microsoft.com/office/drawing/2014/main" id="{07964382-C2B0-1AF8-58FB-ADD9CFECBE4F}"/>
              </a:ext>
            </a:extLst>
          </p:cNvPr>
          <p:cNvPicPr>
            <a:picLocks noChangeAspect="1"/>
          </p:cNvPicPr>
          <p:nvPr/>
        </p:nvPicPr>
        <p:blipFill rotWithShape="1">
          <a:blip r:embed="rId5"/>
          <a:srcRect t="21947" b="11751"/>
          <a:stretch/>
        </p:blipFill>
        <p:spPr>
          <a:xfrm>
            <a:off x="4617350" y="781048"/>
            <a:ext cx="2146300" cy="131844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5" name="Picture 14" descr="A picture containing indoor, cabin&#10;&#10;Description automatically generated">
            <a:extLst>
              <a:ext uri="{FF2B5EF4-FFF2-40B4-BE49-F238E27FC236}">
                <a16:creationId xmlns:a16="http://schemas.microsoft.com/office/drawing/2014/main" id="{BF38F242-1225-66C4-8324-4D099B810DC6}"/>
              </a:ext>
            </a:extLst>
          </p:cNvPr>
          <p:cNvPicPr>
            <a:picLocks noChangeAspect="1"/>
          </p:cNvPicPr>
          <p:nvPr/>
        </p:nvPicPr>
        <p:blipFill rotWithShape="1">
          <a:blip r:embed="rId6"/>
          <a:srcRect l="7344"/>
          <a:stretch/>
        </p:blipFill>
        <p:spPr>
          <a:xfrm rot="5400000">
            <a:off x="4700220" y="4719885"/>
            <a:ext cx="1980553" cy="21463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 name="Picture 2">
            <a:extLst>
              <a:ext uri="{FF2B5EF4-FFF2-40B4-BE49-F238E27FC236}">
                <a16:creationId xmlns:a16="http://schemas.microsoft.com/office/drawing/2014/main" id="{53B05CA9-E6A9-B2E7-BA0C-CD9C64760FAF}"/>
              </a:ext>
            </a:extLst>
          </p:cNvPr>
          <p:cNvPicPr>
            <a:picLocks noChangeAspect="1"/>
          </p:cNvPicPr>
          <p:nvPr/>
        </p:nvPicPr>
        <p:blipFill rotWithShape="1">
          <a:blip r:embed="rId7"/>
          <a:srcRect t="13166"/>
          <a:stretch/>
        </p:blipFill>
        <p:spPr>
          <a:xfrm>
            <a:off x="4617346" y="2251664"/>
            <a:ext cx="2146300" cy="239892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 name="Picture 7" descr="A picture containing text, indoor&#10;&#10;Description automatically generated">
            <a:extLst>
              <a:ext uri="{FF2B5EF4-FFF2-40B4-BE49-F238E27FC236}">
                <a16:creationId xmlns:a16="http://schemas.microsoft.com/office/drawing/2014/main" id="{F615583A-3038-DB4C-4E68-45E9F7837825}"/>
              </a:ext>
            </a:extLst>
          </p:cNvPr>
          <p:cNvPicPr>
            <a:picLocks noChangeAspect="1"/>
          </p:cNvPicPr>
          <p:nvPr/>
        </p:nvPicPr>
        <p:blipFill rotWithShape="1">
          <a:blip r:embed="rId8"/>
          <a:srcRect t="15613" b="16441"/>
          <a:stretch/>
        </p:blipFill>
        <p:spPr>
          <a:xfrm>
            <a:off x="4617347" y="6902869"/>
            <a:ext cx="2146300" cy="109374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4" name="Picture 23">
            <a:extLst>
              <a:ext uri="{FF2B5EF4-FFF2-40B4-BE49-F238E27FC236}">
                <a16:creationId xmlns:a16="http://schemas.microsoft.com/office/drawing/2014/main" id="{CFED2F89-3E6E-0A19-2F21-3110203DB9A2}"/>
              </a:ext>
            </a:extLst>
          </p:cNvPr>
          <p:cNvPicPr>
            <a:picLocks noChangeAspect="1"/>
          </p:cNvPicPr>
          <p:nvPr/>
        </p:nvPicPr>
        <p:blipFill>
          <a:blip r:embed="rId9"/>
          <a:stretch>
            <a:fillRect/>
          </a:stretch>
        </p:blipFill>
        <p:spPr>
          <a:xfrm>
            <a:off x="2872327" y="3437824"/>
            <a:ext cx="329952" cy="356510"/>
          </a:xfrm>
          <a:prstGeom prst="rect">
            <a:avLst/>
          </a:prstGeom>
        </p:spPr>
      </p:pic>
      <p:grpSp>
        <p:nvGrpSpPr>
          <p:cNvPr id="4" name="Group 3">
            <a:extLst>
              <a:ext uri="{FF2B5EF4-FFF2-40B4-BE49-F238E27FC236}">
                <a16:creationId xmlns:a16="http://schemas.microsoft.com/office/drawing/2014/main" id="{7117AE87-7B2E-51C5-C056-3FEC67E22876}"/>
              </a:ext>
            </a:extLst>
          </p:cNvPr>
          <p:cNvGrpSpPr/>
          <p:nvPr/>
        </p:nvGrpSpPr>
        <p:grpSpPr>
          <a:xfrm>
            <a:off x="61690" y="7444947"/>
            <a:ext cx="1303040" cy="475200"/>
            <a:chOff x="2323193" y="7345102"/>
            <a:chExt cx="1406282" cy="644588"/>
          </a:xfrm>
        </p:grpSpPr>
        <p:sp>
          <p:nvSpPr>
            <p:cNvPr id="9" name="Rectangle 8">
              <a:extLst>
                <a:ext uri="{FF2B5EF4-FFF2-40B4-BE49-F238E27FC236}">
                  <a16:creationId xmlns:a16="http://schemas.microsoft.com/office/drawing/2014/main" id="{AE311DEE-E562-E46C-6FC8-3A39C79D045D}"/>
                </a:ext>
              </a:extLst>
            </p:cNvPr>
            <p:cNvSpPr/>
            <p:nvPr/>
          </p:nvSpPr>
          <p:spPr>
            <a:xfrm>
              <a:off x="2323193" y="7345102"/>
              <a:ext cx="1406282" cy="6445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000" dirty="0"/>
                <a:t>Pt. loading </a:t>
              </a:r>
            </a:p>
            <a:p>
              <a:r>
                <a:rPr lang="en-US" sz="1000" dirty="0"/>
                <a:t>video</a:t>
              </a:r>
            </a:p>
          </p:txBody>
        </p:sp>
        <p:pic>
          <p:nvPicPr>
            <p:cNvPr id="13" name="Picture 12">
              <a:extLst>
                <a:ext uri="{FF2B5EF4-FFF2-40B4-BE49-F238E27FC236}">
                  <a16:creationId xmlns:a16="http://schemas.microsoft.com/office/drawing/2014/main" id="{59F623B7-80D4-3CB3-5185-B28A906B0D72}"/>
                </a:ext>
              </a:extLst>
            </p:cNvPr>
            <p:cNvPicPr>
              <a:picLocks noChangeAspect="1"/>
            </p:cNvPicPr>
            <p:nvPr/>
          </p:nvPicPr>
          <p:blipFill>
            <a:blip r:embed="rId9"/>
            <a:stretch>
              <a:fillRect/>
            </a:stretch>
          </p:blipFill>
          <p:spPr>
            <a:xfrm>
              <a:off x="3173159" y="7396722"/>
              <a:ext cx="556315" cy="578831"/>
            </a:xfrm>
            <a:prstGeom prst="rect">
              <a:avLst/>
            </a:prstGeom>
          </p:spPr>
        </p:pic>
      </p:grpSp>
      <p:grpSp>
        <p:nvGrpSpPr>
          <p:cNvPr id="19" name="Group 18">
            <a:extLst>
              <a:ext uri="{FF2B5EF4-FFF2-40B4-BE49-F238E27FC236}">
                <a16:creationId xmlns:a16="http://schemas.microsoft.com/office/drawing/2014/main" id="{B1FAC070-D886-8865-3CD9-F9E52C4AA241}"/>
              </a:ext>
            </a:extLst>
          </p:cNvPr>
          <p:cNvGrpSpPr/>
          <p:nvPr/>
        </p:nvGrpSpPr>
        <p:grpSpPr>
          <a:xfrm>
            <a:off x="1544179" y="7455189"/>
            <a:ext cx="1303040" cy="471398"/>
            <a:chOff x="2323193" y="7345102"/>
            <a:chExt cx="1406282" cy="644588"/>
          </a:xfrm>
        </p:grpSpPr>
        <p:sp>
          <p:nvSpPr>
            <p:cNvPr id="25" name="Rectangle 24">
              <a:extLst>
                <a:ext uri="{FF2B5EF4-FFF2-40B4-BE49-F238E27FC236}">
                  <a16:creationId xmlns:a16="http://schemas.microsoft.com/office/drawing/2014/main" id="{E535300F-0245-02E0-0677-078C16B85165}"/>
                </a:ext>
              </a:extLst>
            </p:cNvPr>
            <p:cNvSpPr/>
            <p:nvPr/>
          </p:nvSpPr>
          <p:spPr>
            <a:xfrm>
              <a:off x="2323193" y="7345102"/>
              <a:ext cx="1406282" cy="6445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000" dirty="0"/>
                <a:t>Pt. Unloading </a:t>
              </a:r>
            </a:p>
            <a:p>
              <a:r>
                <a:rPr lang="en-US" sz="1000" dirty="0"/>
                <a:t>video</a:t>
              </a:r>
            </a:p>
          </p:txBody>
        </p:sp>
        <p:pic>
          <p:nvPicPr>
            <p:cNvPr id="26" name="Picture 25">
              <a:extLst>
                <a:ext uri="{FF2B5EF4-FFF2-40B4-BE49-F238E27FC236}">
                  <a16:creationId xmlns:a16="http://schemas.microsoft.com/office/drawing/2014/main" id="{BA998681-5959-647A-8CD5-B1E6293ADDA6}"/>
                </a:ext>
              </a:extLst>
            </p:cNvPr>
            <p:cNvPicPr>
              <a:picLocks noChangeAspect="1"/>
            </p:cNvPicPr>
            <p:nvPr/>
          </p:nvPicPr>
          <p:blipFill>
            <a:blip r:embed="rId9"/>
            <a:stretch>
              <a:fillRect/>
            </a:stretch>
          </p:blipFill>
          <p:spPr>
            <a:xfrm>
              <a:off x="3173159" y="7396722"/>
              <a:ext cx="556315" cy="578831"/>
            </a:xfrm>
            <a:prstGeom prst="rect">
              <a:avLst/>
            </a:prstGeom>
          </p:spPr>
        </p:pic>
      </p:grpSp>
      <p:sp>
        <p:nvSpPr>
          <p:cNvPr id="27" name="Rectangle 26">
            <a:extLst>
              <a:ext uri="{FF2B5EF4-FFF2-40B4-BE49-F238E27FC236}">
                <a16:creationId xmlns:a16="http://schemas.microsoft.com/office/drawing/2014/main" id="{5C05D3A7-0D71-F2B8-BB64-52E576786B25}"/>
              </a:ext>
            </a:extLst>
          </p:cNvPr>
          <p:cNvSpPr/>
          <p:nvPr/>
        </p:nvSpPr>
        <p:spPr>
          <a:xfrm>
            <a:off x="3074751" y="7442613"/>
            <a:ext cx="1303040" cy="47139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000" dirty="0"/>
              <a:t>Alveolar</a:t>
            </a:r>
          </a:p>
          <a:p>
            <a:r>
              <a:rPr lang="en-US" sz="1000" dirty="0"/>
              <a:t>Gas Calc.</a:t>
            </a:r>
          </a:p>
        </p:txBody>
      </p:sp>
      <p:pic>
        <p:nvPicPr>
          <p:cNvPr id="28" name="Picture 27" descr="Qr code&#10;&#10;Description automatically generated">
            <a:extLst>
              <a:ext uri="{FF2B5EF4-FFF2-40B4-BE49-F238E27FC236}">
                <a16:creationId xmlns:a16="http://schemas.microsoft.com/office/drawing/2014/main" id="{3056B277-76A7-4CBC-5DE0-75D062BF2518}"/>
              </a:ext>
            </a:extLst>
          </p:cNvPr>
          <p:cNvPicPr>
            <a:picLocks noChangeAspect="1"/>
          </p:cNvPicPr>
          <p:nvPr/>
        </p:nvPicPr>
        <p:blipFill>
          <a:blip r:embed="rId10"/>
          <a:stretch>
            <a:fillRect/>
          </a:stretch>
        </p:blipFill>
        <p:spPr>
          <a:xfrm>
            <a:off x="3873218" y="7505784"/>
            <a:ext cx="330157" cy="345056"/>
          </a:xfrm>
          <a:prstGeom prst="rect">
            <a:avLst/>
          </a:prstGeom>
        </p:spPr>
      </p:pic>
      <p:graphicFrame>
        <p:nvGraphicFramePr>
          <p:cNvPr id="29" name="Table 10">
            <a:extLst>
              <a:ext uri="{FF2B5EF4-FFF2-40B4-BE49-F238E27FC236}">
                <a16:creationId xmlns:a16="http://schemas.microsoft.com/office/drawing/2014/main" id="{9D5C6EE9-3487-09AE-3452-775A5A8EBDEF}"/>
              </a:ext>
            </a:extLst>
          </p:cNvPr>
          <p:cNvGraphicFramePr>
            <a:graphicFrameLocks noGrp="1"/>
          </p:cNvGraphicFramePr>
          <p:nvPr/>
        </p:nvGraphicFramePr>
        <p:xfrm>
          <a:off x="61690" y="8119317"/>
          <a:ext cx="6734621" cy="1828827"/>
        </p:xfrm>
        <a:graphic>
          <a:graphicData uri="http://schemas.openxmlformats.org/drawingml/2006/table">
            <a:tbl>
              <a:tblPr firstRow="1" bandRow="1">
                <a:tableStyleId>{93296810-A885-4BE3-A3E7-6D5BEEA58F35}</a:tableStyleId>
              </a:tblPr>
              <a:tblGrid>
                <a:gridCol w="1249220">
                  <a:extLst>
                    <a:ext uri="{9D8B030D-6E8A-4147-A177-3AD203B41FA5}">
                      <a16:colId xmlns:a16="http://schemas.microsoft.com/office/drawing/2014/main" val="2848225867"/>
                    </a:ext>
                  </a:extLst>
                </a:gridCol>
                <a:gridCol w="1197621">
                  <a:extLst>
                    <a:ext uri="{9D8B030D-6E8A-4147-A177-3AD203B41FA5}">
                      <a16:colId xmlns:a16="http://schemas.microsoft.com/office/drawing/2014/main" val="2567686029"/>
                    </a:ext>
                  </a:extLst>
                </a:gridCol>
                <a:gridCol w="995320">
                  <a:extLst>
                    <a:ext uri="{9D8B030D-6E8A-4147-A177-3AD203B41FA5}">
                      <a16:colId xmlns:a16="http://schemas.microsoft.com/office/drawing/2014/main" val="1904404922"/>
                    </a:ext>
                  </a:extLst>
                </a:gridCol>
                <a:gridCol w="774235">
                  <a:extLst>
                    <a:ext uri="{9D8B030D-6E8A-4147-A177-3AD203B41FA5}">
                      <a16:colId xmlns:a16="http://schemas.microsoft.com/office/drawing/2014/main" val="2635273682"/>
                    </a:ext>
                  </a:extLst>
                </a:gridCol>
                <a:gridCol w="1404257">
                  <a:extLst>
                    <a:ext uri="{9D8B030D-6E8A-4147-A177-3AD203B41FA5}">
                      <a16:colId xmlns:a16="http://schemas.microsoft.com/office/drawing/2014/main" val="2881684084"/>
                    </a:ext>
                  </a:extLst>
                </a:gridCol>
                <a:gridCol w="1113968">
                  <a:extLst>
                    <a:ext uri="{9D8B030D-6E8A-4147-A177-3AD203B41FA5}">
                      <a16:colId xmlns:a16="http://schemas.microsoft.com/office/drawing/2014/main" val="1285128554"/>
                    </a:ext>
                  </a:extLst>
                </a:gridCol>
              </a:tblGrid>
              <a:tr h="272444">
                <a:tc gridSpan="6">
                  <a:txBody>
                    <a:bodyPr/>
                    <a:lstStyle/>
                    <a:p>
                      <a:pPr algn="ctr"/>
                      <a:r>
                        <a:rPr lang="en-US" dirty="0"/>
                        <a:t>Typical Travel times from Baldonnell Aerodrome</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579786210"/>
                  </a:ext>
                </a:extLst>
              </a:tr>
              <a:tr h="251487">
                <a:tc>
                  <a:txBody>
                    <a:bodyPr/>
                    <a:lstStyle/>
                    <a:p>
                      <a:pPr algn="ctr"/>
                      <a:r>
                        <a:rPr lang="en-US" sz="1000" b="1" dirty="0">
                          <a:solidFill>
                            <a:schemeClr val="tx1"/>
                          </a:solidFill>
                        </a:rPr>
                        <a:t>Newcastle Airport                         </a:t>
                      </a:r>
                    </a:p>
                  </a:txBody>
                  <a:tcPr/>
                </a:tc>
                <a:tc>
                  <a:txBody>
                    <a:bodyPr/>
                    <a:lstStyle/>
                    <a:p>
                      <a:pPr algn="ctr"/>
                      <a:r>
                        <a:rPr lang="en-US" sz="1000" b="1" dirty="0">
                          <a:solidFill>
                            <a:schemeClr val="tx1"/>
                          </a:solidFill>
                        </a:rPr>
                        <a:t>Liverpool Airport</a:t>
                      </a:r>
                    </a:p>
                  </a:txBody>
                  <a:tcPr/>
                </a:tc>
                <a:tc>
                  <a:txBody>
                    <a:bodyPr/>
                    <a:lstStyle/>
                    <a:p>
                      <a:pPr algn="ctr"/>
                      <a:r>
                        <a:rPr lang="en-US" sz="1000" b="1" dirty="0">
                          <a:solidFill>
                            <a:schemeClr val="tx1"/>
                          </a:solidFill>
                        </a:rPr>
                        <a:t>Biggin Hill </a:t>
                      </a:r>
                    </a:p>
                  </a:txBody>
                  <a:tcPr/>
                </a:tc>
                <a:tc>
                  <a:txBody>
                    <a:bodyPr/>
                    <a:lstStyle/>
                    <a:p>
                      <a:pPr algn="ctr"/>
                      <a:r>
                        <a:rPr lang="en-US" sz="1000" b="1" dirty="0">
                          <a:solidFill>
                            <a:schemeClr val="tx1"/>
                          </a:solidFill>
                        </a:rPr>
                        <a:t>Northolt</a:t>
                      </a:r>
                    </a:p>
                  </a:txBody>
                  <a:tcPr/>
                </a:tc>
                <a:tc>
                  <a:txBody>
                    <a:bodyPr/>
                    <a:lstStyle/>
                    <a:p>
                      <a:pPr algn="ctr"/>
                      <a:r>
                        <a:rPr lang="en-US" sz="1000" b="1" dirty="0">
                          <a:solidFill>
                            <a:schemeClr val="tx1"/>
                          </a:solidFill>
                        </a:rPr>
                        <a:t>Manchester Airport</a:t>
                      </a:r>
                    </a:p>
                  </a:txBody>
                  <a:tcPr/>
                </a:tc>
                <a:tc>
                  <a:txBody>
                    <a:bodyPr/>
                    <a:lstStyle/>
                    <a:p>
                      <a:pPr algn="ctr"/>
                      <a:r>
                        <a:rPr lang="en-US" sz="1000" b="1" dirty="0">
                          <a:solidFill>
                            <a:schemeClr val="tx1"/>
                          </a:solidFill>
                        </a:rPr>
                        <a:t>Leeds Airport</a:t>
                      </a:r>
                    </a:p>
                  </a:txBody>
                  <a:tcPr/>
                </a:tc>
                <a:extLst>
                  <a:ext uri="{0D108BD9-81ED-4DB2-BD59-A6C34878D82A}">
                    <a16:rowId xmlns:a16="http://schemas.microsoft.com/office/drawing/2014/main" val="3216625741"/>
                  </a:ext>
                </a:extLst>
              </a:tr>
              <a:tr h="251487">
                <a:tc>
                  <a:txBody>
                    <a:bodyPr/>
                    <a:lstStyle/>
                    <a:p>
                      <a:pPr algn="ctr"/>
                      <a:r>
                        <a:rPr lang="en-US" sz="1200" dirty="0"/>
                        <a:t>60min</a:t>
                      </a:r>
                    </a:p>
                  </a:txBody>
                  <a:tcPr/>
                </a:tc>
                <a:tc>
                  <a:txBody>
                    <a:bodyPr/>
                    <a:lstStyle/>
                    <a:p>
                      <a:pPr algn="ctr"/>
                      <a:r>
                        <a:rPr lang="en-US" sz="1200" dirty="0"/>
                        <a:t>45min</a:t>
                      </a:r>
                    </a:p>
                  </a:txBody>
                  <a:tcPr/>
                </a:tc>
                <a:tc>
                  <a:txBody>
                    <a:bodyPr/>
                    <a:lstStyle/>
                    <a:p>
                      <a:pPr algn="ctr"/>
                      <a:r>
                        <a:rPr lang="en-US" sz="1200" dirty="0"/>
                        <a:t>75min</a:t>
                      </a:r>
                    </a:p>
                  </a:txBody>
                  <a:tcPr/>
                </a:tc>
                <a:tc>
                  <a:txBody>
                    <a:bodyPr/>
                    <a:lstStyle/>
                    <a:p>
                      <a:pPr algn="ctr"/>
                      <a:r>
                        <a:rPr lang="en-US" sz="1200" dirty="0"/>
                        <a:t>75min</a:t>
                      </a:r>
                    </a:p>
                  </a:txBody>
                  <a:tcPr/>
                </a:tc>
                <a:tc>
                  <a:txBody>
                    <a:bodyPr/>
                    <a:lstStyle/>
                    <a:p>
                      <a:pPr algn="ctr"/>
                      <a:r>
                        <a:rPr lang="en-US" sz="1200" dirty="0"/>
                        <a:t>45 min</a:t>
                      </a:r>
                    </a:p>
                  </a:txBody>
                  <a:tcPr/>
                </a:tc>
                <a:tc>
                  <a:txBody>
                    <a:bodyPr/>
                    <a:lstStyle/>
                    <a:p>
                      <a:pPr algn="ctr"/>
                      <a:r>
                        <a:rPr lang="en-US" sz="1200" dirty="0"/>
                        <a:t>60min</a:t>
                      </a:r>
                    </a:p>
                  </a:txBody>
                  <a:tcPr/>
                </a:tc>
                <a:extLst>
                  <a:ext uri="{0D108BD9-81ED-4DB2-BD59-A6C34878D82A}">
                    <a16:rowId xmlns:a16="http://schemas.microsoft.com/office/drawing/2014/main" val="3506508288"/>
                  </a:ext>
                </a:extLst>
              </a:tr>
              <a:tr h="50297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b="1" dirty="0"/>
                        <a:t>Airport to Freeman</a:t>
                      </a:r>
                    </a:p>
                  </a:txBody>
                  <a:tcPr/>
                </a:tc>
                <a:tc>
                  <a:txBody>
                    <a:bodyPr/>
                    <a:lstStyle/>
                    <a:p>
                      <a:pPr algn="ctr"/>
                      <a:r>
                        <a:rPr lang="en-US" sz="1000" b="1" dirty="0"/>
                        <a:t>Airport to Alder Hey</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b="1" dirty="0"/>
                        <a:t>Airport to kings </a:t>
                      </a:r>
                    </a:p>
                    <a:p>
                      <a:pPr algn="ctr"/>
                      <a:endParaRPr lang="en-US" sz="1000" b="1" dirty="0"/>
                    </a:p>
                  </a:txBody>
                  <a:tcPr/>
                </a:tc>
                <a:tc>
                  <a:txBody>
                    <a:bodyPr/>
                    <a:lstStyle/>
                    <a:p>
                      <a:pPr algn="ctr"/>
                      <a:r>
                        <a:rPr lang="en-US" sz="1000" b="1" dirty="0"/>
                        <a:t>Airport to GOSH</a:t>
                      </a:r>
                    </a:p>
                  </a:txBody>
                  <a:tcPr/>
                </a:tc>
                <a:tc>
                  <a:txBody>
                    <a:bodyPr/>
                    <a:lstStyle/>
                    <a:p>
                      <a:pPr algn="ctr"/>
                      <a:r>
                        <a:rPr lang="en-US" sz="1000" b="1" dirty="0"/>
                        <a:t>Airport to Manchester Children’s</a:t>
                      </a:r>
                    </a:p>
                  </a:txBody>
                  <a:tcPr/>
                </a:tc>
                <a:tc>
                  <a:txBody>
                    <a:bodyPr/>
                    <a:lstStyle/>
                    <a:p>
                      <a:pPr algn="ctr"/>
                      <a:r>
                        <a:rPr lang="en-US" sz="1000" b="1" dirty="0"/>
                        <a:t>Airport to Leeds Children's</a:t>
                      </a:r>
                    </a:p>
                  </a:txBody>
                  <a:tcPr/>
                </a:tc>
                <a:extLst>
                  <a:ext uri="{0D108BD9-81ED-4DB2-BD59-A6C34878D82A}">
                    <a16:rowId xmlns:a16="http://schemas.microsoft.com/office/drawing/2014/main" val="1968493882"/>
                  </a:ext>
                </a:extLst>
              </a:tr>
              <a:tr h="251487">
                <a:tc>
                  <a:txBody>
                    <a:bodyPr/>
                    <a:lstStyle/>
                    <a:p>
                      <a:pPr algn="ctr"/>
                      <a:r>
                        <a:rPr lang="en-US" sz="1200" dirty="0"/>
                        <a:t>20 minutes</a:t>
                      </a:r>
                    </a:p>
                  </a:txBody>
                  <a:tcPr/>
                </a:tc>
                <a:tc>
                  <a:txBody>
                    <a:bodyPr/>
                    <a:lstStyle/>
                    <a:p>
                      <a:pPr algn="ctr"/>
                      <a:r>
                        <a:rPr lang="en-US" sz="1200" dirty="0"/>
                        <a:t>20 minutes</a:t>
                      </a:r>
                    </a:p>
                  </a:txBody>
                  <a:tcPr/>
                </a:tc>
                <a:tc>
                  <a:txBody>
                    <a:bodyPr/>
                    <a:lstStyle/>
                    <a:p>
                      <a:pPr algn="ctr"/>
                      <a:r>
                        <a:rPr lang="en-US" sz="1200" dirty="0"/>
                        <a:t>45 minutes</a:t>
                      </a:r>
                    </a:p>
                  </a:txBody>
                  <a:tcPr/>
                </a:tc>
                <a:tc>
                  <a:txBody>
                    <a:bodyPr/>
                    <a:lstStyle/>
                    <a:p>
                      <a:pPr algn="ctr"/>
                      <a:r>
                        <a:rPr lang="en-US" sz="1200" dirty="0"/>
                        <a:t>40 minutes</a:t>
                      </a:r>
                    </a:p>
                  </a:txBody>
                  <a:tcPr/>
                </a:tc>
                <a:tc>
                  <a:txBody>
                    <a:bodyPr/>
                    <a:lstStyle/>
                    <a:p>
                      <a:pPr algn="ctr"/>
                      <a:r>
                        <a:rPr lang="en-US" sz="1200" dirty="0"/>
                        <a:t>15 minutes</a:t>
                      </a:r>
                    </a:p>
                  </a:txBody>
                  <a:tcPr/>
                </a:tc>
                <a:tc>
                  <a:txBody>
                    <a:bodyPr/>
                    <a:lstStyle/>
                    <a:p>
                      <a:pPr algn="ctr"/>
                      <a:r>
                        <a:rPr lang="en-US" sz="1200" dirty="0"/>
                        <a:t>20 minutes</a:t>
                      </a:r>
                    </a:p>
                  </a:txBody>
                  <a:tcPr/>
                </a:tc>
                <a:extLst>
                  <a:ext uri="{0D108BD9-81ED-4DB2-BD59-A6C34878D82A}">
                    <a16:rowId xmlns:a16="http://schemas.microsoft.com/office/drawing/2014/main" val="3723564436"/>
                  </a:ext>
                </a:extLst>
              </a:tr>
            </a:tbl>
          </a:graphicData>
        </a:graphic>
      </p:graphicFrame>
    </p:spTree>
    <p:extLst>
      <p:ext uri="{BB962C8B-B14F-4D97-AF65-F5344CB8AC3E}">
        <p14:creationId xmlns:p14="http://schemas.microsoft.com/office/powerpoint/2010/main" val="1204586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C2A49D5-0AAF-4EEF-AEB3-D0AA1D04EB50}"/>
              </a:ext>
            </a:extLst>
          </p:cNvPr>
          <p:cNvSpPr/>
          <p:nvPr/>
        </p:nvSpPr>
        <p:spPr>
          <a:xfrm>
            <a:off x="113390" y="788678"/>
            <a:ext cx="4525277" cy="300038"/>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1400" b="1" dirty="0">
                <a:solidFill>
                  <a:schemeClr val="tx1"/>
                </a:solidFill>
              </a:rPr>
              <a:t>Equipment Checklist</a:t>
            </a:r>
          </a:p>
          <a:p>
            <a:endParaRPr lang="en-IE" sz="1000" dirty="0">
              <a:solidFill>
                <a:schemeClr val="tx1"/>
              </a:solidFill>
            </a:endParaRPr>
          </a:p>
          <a:p>
            <a:pPr marL="171450" indent="-171450">
              <a:buFont typeface="Arial" panose="020B0604020202020204" pitchFamily="34" charset="0"/>
              <a:buChar char="•"/>
            </a:pPr>
            <a:endParaRPr lang="en-IE" sz="1000" dirty="0">
              <a:solidFill>
                <a:schemeClr val="tx1"/>
              </a:solidFill>
            </a:endParaRPr>
          </a:p>
          <a:p>
            <a:endParaRPr lang="en-IE" sz="1000" dirty="0">
              <a:solidFill>
                <a:schemeClr val="tx1"/>
              </a:solidFill>
            </a:endParaRPr>
          </a:p>
          <a:p>
            <a:endParaRPr lang="en-GB" sz="1200" dirty="0">
              <a:solidFill>
                <a:schemeClr val="tx1"/>
              </a:solidFill>
            </a:endParaRPr>
          </a:p>
        </p:txBody>
      </p:sp>
      <p:sp>
        <p:nvSpPr>
          <p:cNvPr id="13" name="Rectangle 12">
            <a:extLst>
              <a:ext uri="{FF2B5EF4-FFF2-40B4-BE49-F238E27FC236}">
                <a16:creationId xmlns:a16="http://schemas.microsoft.com/office/drawing/2014/main" id="{E9CB4AD8-6DFE-46B9-8C00-7B5705F5D7FA}"/>
              </a:ext>
            </a:extLst>
          </p:cNvPr>
          <p:cNvSpPr/>
          <p:nvPr/>
        </p:nvSpPr>
        <p:spPr>
          <a:xfrm>
            <a:off x="50759" y="1177245"/>
            <a:ext cx="2381248" cy="280424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lstStyle/>
          <a:p>
            <a:pPr marL="171450" indent="-171450">
              <a:buFont typeface="Arial" panose="020B0604020202020204" pitchFamily="34" charset="0"/>
              <a:buChar char="•"/>
            </a:pPr>
            <a:r>
              <a:rPr lang="en-IE" sz="1000" dirty="0"/>
              <a:t>Aeromedical Red Bag</a:t>
            </a:r>
          </a:p>
          <a:p>
            <a:pPr marL="171450" indent="-171450">
              <a:buFont typeface="Arial" panose="020B0604020202020204" pitchFamily="34" charset="0"/>
              <a:buChar char="•"/>
            </a:pPr>
            <a:endParaRPr lang="en-IE" sz="1000" dirty="0"/>
          </a:p>
          <a:p>
            <a:pPr marL="171450" indent="-171450">
              <a:buFont typeface="Arial" panose="020B0604020202020204" pitchFamily="34" charset="0"/>
              <a:buChar char="•"/>
            </a:pPr>
            <a:r>
              <a:rPr lang="en-IE" sz="1000" dirty="0"/>
              <a:t>Patient specific Airway bag</a:t>
            </a:r>
          </a:p>
          <a:p>
            <a:pPr marL="171450" indent="-171450">
              <a:buFont typeface="Arial" panose="020B0604020202020204" pitchFamily="34" charset="0"/>
              <a:buChar char="•"/>
            </a:pPr>
            <a:endParaRPr lang="en-IE" sz="1000" dirty="0"/>
          </a:p>
          <a:p>
            <a:pPr marL="171450" indent="-171450">
              <a:buFont typeface="Arial" panose="020B0604020202020204" pitchFamily="34" charset="0"/>
              <a:buChar char="•"/>
            </a:pPr>
            <a:r>
              <a:rPr lang="en-IE" sz="1000" dirty="0"/>
              <a:t>Spare Massimo + batteries</a:t>
            </a:r>
          </a:p>
          <a:p>
            <a:pPr marL="171450" indent="-171450">
              <a:buFont typeface="Arial" panose="020B0604020202020204" pitchFamily="34" charset="0"/>
              <a:buChar char="•"/>
            </a:pPr>
            <a:endParaRPr lang="en-IE" sz="1000" dirty="0"/>
          </a:p>
          <a:p>
            <a:pPr marL="171450" indent="-171450">
              <a:buFont typeface="Arial" panose="020B0604020202020204" pitchFamily="34" charset="0"/>
              <a:buChar char="•"/>
            </a:pPr>
            <a:r>
              <a:rPr lang="en-IE" sz="1000" dirty="0"/>
              <a:t>iSTAT machine/Cartridges</a:t>
            </a:r>
          </a:p>
          <a:p>
            <a:endParaRPr lang="en-IE" sz="1000" dirty="0"/>
          </a:p>
          <a:p>
            <a:pPr marL="171450" indent="-171450">
              <a:buFont typeface="Arial" panose="020B0604020202020204" pitchFamily="34" charset="0"/>
              <a:buChar char="•"/>
            </a:pPr>
            <a:r>
              <a:rPr lang="en-IE" sz="1000" dirty="0"/>
              <a:t>Patient specific Drug/Fridge bag</a:t>
            </a:r>
          </a:p>
          <a:p>
            <a:pPr marL="171450" indent="-171450">
              <a:buFont typeface="Arial" panose="020B0604020202020204" pitchFamily="34" charset="0"/>
              <a:buChar char="•"/>
            </a:pPr>
            <a:endParaRPr lang="en-IE" sz="1000" dirty="0"/>
          </a:p>
          <a:p>
            <a:pPr marL="171450" indent="-171450">
              <a:buFont typeface="Arial" panose="020B0604020202020204" pitchFamily="34" charset="0"/>
              <a:buChar char="•"/>
            </a:pPr>
            <a:r>
              <a:rPr lang="en-IE" sz="1000" dirty="0" err="1"/>
              <a:t>Zoll</a:t>
            </a:r>
            <a:r>
              <a:rPr lang="en-IE" sz="1000" dirty="0"/>
              <a:t> monitor + relevant </a:t>
            </a:r>
          </a:p>
          <a:p>
            <a:r>
              <a:rPr lang="en-IE" sz="1000" dirty="0"/>
              <a:t>      consumables</a:t>
            </a:r>
          </a:p>
          <a:p>
            <a:pPr marL="171450" indent="-171450">
              <a:buFont typeface="Arial" panose="020B0604020202020204" pitchFamily="34" charset="0"/>
              <a:buChar char="•"/>
            </a:pPr>
            <a:endParaRPr lang="en-IE" sz="1000" dirty="0"/>
          </a:p>
          <a:p>
            <a:pPr marL="171450" indent="-171450">
              <a:buFont typeface="Arial" panose="020B0604020202020204" pitchFamily="34" charset="0"/>
              <a:buChar char="•"/>
            </a:pPr>
            <a:r>
              <a:rPr lang="en-IE" sz="1000" dirty="0"/>
              <a:t>Hamilton + Relevant </a:t>
            </a:r>
          </a:p>
          <a:p>
            <a:r>
              <a:rPr lang="en-IE" sz="1000" dirty="0"/>
              <a:t>      consumables</a:t>
            </a:r>
          </a:p>
          <a:p>
            <a:pPr marL="171450" indent="-171450">
              <a:buFont typeface="Arial" panose="020B0604020202020204" pitchFamily="34" charset="0"/>
              <a:buChar char="•"/>
            </a:pPr>
            <a:endParaRPr lang="en-IE" sz="1000" dirty="0"/>
          </a:p>
          <a:p>
            <a:pPr marL="171450" indent="-171450">
              <a:buFont typeface="Arial" panose="020B0604020202020204" pitchFamily="34" charset="0"/>
              <a:buChar char="•"/>
            </a:pPr>
            <a:r>
              <a:rPr lang="en-IE" sz="1000" dirty="0"/>
              <a:t>Braun Pumps x3 + 1 Infusomat</a:t>
            </a:r>
          </a:p>
          <a:p>
            <a:pPr marL="171450" indent="-171450">
              <a:buFont typeface="Arial" panose="020B0604020202020204" pitchFamily="34" charset="0"/>
              <a:buChar char="•"/>
            </a:pPr>
            <a:endParaRPr lang="en-IE" sz="1000" dirty="0"/>
          </a:p>
          <a:p>
            <a:pPr marL="171450" indent="-171450">
              <a:buFont typeface="Arial" panose="020B0604020202020204" pitchFamily="34" charset="0"/>
              <a:buChar char="•"/>
            </a:pPr>
            <a:r>
              <a:rPr lang="en-IE" sz="1000" dirty="0"/>
              <a:t>Appropriate ACRs</a:t>
            </a:r>
          </a:p>
          <a:p>
            <a:pPr marL="171450" indent="-171450">
              <a:buFont typeface="Arial" panose="020B0604020202020204" pitchFamily="34" charset="0"/>
              <a:buChar char="•"/>
            </a:pPr>
            <a:endParaRPr lang="en-IE" sz="1000" dirty="0"/>
          </a:p>
          <a:p>
            <a:pPr marL="171450" indent="-171450">
              <a:buFont typeface="Arial" panose="020B0604020202020204" pitchFamily="34" charset="0"/>
              <a:buChar char="•"/>
            </a:pPr>
            <a:endParaRPr lang="en-IE" sz="1000" dirty="0"/>
          </a:p>
          <a:p>
            <a:pPr marL="171450" indent="-171450">
              <a:buFont typeface="Arial" panose="020B0604020202020204" pitchFamily="34" charset="0"/>
              <a:buChar char="•"/>
            </a:pPr>
            <a:endParaRPr lang="en-IE" sz="1000" dirty="0"/>
          </a:p>
          <a:p>
            <a:endParaRPr lang="en-IE" sz="1000" dirty="0"/>
          </a:p>
          <a:p>
            <a:endParaRPr lang="en-IE" sz="1200" dirty="0"/>
          </a:p>
          <a:p>
            <a:endParaRPr lang="en-IE" sz="1200" dirty="0"/>
          </a:p>
          <a:p>
            <a:endParaRPr lang="en-GB" sz="1200" dirty="0"/>
          </a:p>
        </p:txBody>
      </p:sp>
      <p:sp>
        <p:nvSpPr>
          <p:cNvPr id="19" name="Rectangle 18">
            <a:extLst>
              <a:ext uri="{FF2B5EF4-FFF2-40B4-BE49-F238E27FC236}">
                <a16:creationId xmlns:a16="http://schemas.microsoft.com/office/drawing/2014/main" id="{746D4AB0-4EFF-4A02-A520-9006A5098042}"/>
              </a:ext>
            </a:extLst>
          </p:cNvPr>
          <p:cNvSpPr/>
          <p:nvPr/>
        </p:nvSpPr>
        <p:spPr>
          <a:xfrm>
            <a:off x="2257420" y="1188249"/>
            <a:ext cx="2381248" cy="261211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lstStyle/>
          <a:p>
            <a:pPr marL="171450" indent="-171450">
              <a:buFont typeface="Arial" panose="020B0604020202020204" pitchFamily="34" charset="0"/>
              <a:buChar char="•"/>
            </a:pPr>
            <a:r>
              <a:rPr lang="en-IE" sz="1000" dirty="0"/>
              <a:t>Spare battery bag</a:t>
            </a:r>
          </a:p>
          <a:p>
            <a:pPr marL="171450" indent="-171450">
              <a:buFont typeface="Arial" panose="020B0604020202020204" pitchFamily="34" charset="0"/>
              <a:buChar char="•"/>
            </a:pPr>
            <a:endParaRPr lang="en-IE" sz="1000" dirty="0"/>
          </a:p>
          <a:p>
            <a:pPr marL="171450" indent="-171450">
              <a:buFont typeface="Arial" panose="020B0604020202020204" pitchFamily="34" charset="0"/>
              <a:buChar char="•"/>
            </a:pPr>
            <a:r>
              <a:rPr lang="en-IE" sz="1000" dirty="0"/>
              <a:t>Additional equipment (as needed)</a:t>
            </a:r>
          </a:p>
          <a:p>
            <a:pPr marL="628650" lvl="1" indent="-171450">
              <a:buFont typeface="Arial" panose="020B0604020202020204" pitchFamily="34" charset="0"/>
              <a:buChar char="•"/>
            </a:pPr>
            <a:r>
              <a:rPr lang="en-IE" sz="1000" dirty="0"/>
              <a:t>I.e. USS/CMAC/iNO</a:t>
            </a:r>
          </a:p>
          <a:p>
            <a:pPr marL="628650" lvl="1" indent="-171450">
              <a:buFont typeface="Arial" panose="020B0604020202020204" pitchFamily="34" charset="0"/>
              <a:buChar char="•"/>
            </a:pPr>
            <a:endParaRPr lang="en-IE" sz="1000" dirty="0"/>
          </a:p>
          <a:p>
            <a:pPr marL="171450" indent="-171450">
              <a:buFont typeface="Arial" panose="020B0604020202020204" pitchFamily="34" charset="0"/>
              <a:buChar char="•"/>
            </a:pPr>
            <a:r>
              <a:rPr lang="en-IE" sz="1000" dirty="0"/>
              <a:t>Sufficient Oxygen (calc completed)</a:t>
            </a:r>
          </a:p>
          <a:p>
            <a:endParaRPr lang="en-IE" sz="1000" dirty="0"/>
          </a:p>
          <a:p>
            <a:pPr marL="171450" indent="-171450">
              <a:buFont typeface="Arial" panose="020B0604020202020204" pitchFamily="34" charset="0"/>
              <a:buChar char="•"/>
            </a:pPr>
            <a:r>
              <a:rPr lang="en-IE" sz="1000" dirty="0"/>
              <a:t>Portable Suction + consumables</a:t>
            </a:r>
          </a:p>
          <a:p>
            <a:endParaRPr lang="en-IE" sz="1000" dirty="0"/>
          </a:p>
          <a:p>
            <a:pPr marL="171450" indent="-171450">
              <a:buFont typeface="Arial" panose="020B0604020202020204" pitchFamily="34" charset="0"/>
              <a:buChar char="•"/>
            </a:pPr>
            <a:r>
              <a:rPr lang="en-IE" sz="1000" dirty="0"/>
              <a:t>IPATS folder + Documentation</a:t>
            </a:r>
          </a:p>
          <a:p>
            <a:pPr marL="171450" indent="-171450">
              <a:buFont typeface="Arial" panose="020B0604020202020204" pitchFamily="34" charset="0"/>
              <a:buChar char="•"/>
            </a:pPr>
            <a:endParaRPr lang="en-IE" sz="1000" dirty="0"/>
          </a:p>
          <a:p>
            <a:pPr marL="171450" indent="-171450">
              <a:buFont typeface="Arial" panose="020B0604020202020204" pitchFamily="34" charset="0"/>
              <a:buChar char="•"/>
            </a:pPr>
            <a:r>
              <a:rPr lang="en-IE" sz="1000" dirty="0"/>
              <a:t>Transwarmer (if temp reg concerns)</a:t>
            </a:r>
          </a:p>
          <a:p>
            <a:pPr marL="171450" indent="-171450">
              <a:buFont typeface="Arial" panose="020B0604020202020204" pitchFamily="34" charset="0"/>
              <a:buChar char="•"/>
            </a:pPr>
            <a:endParaRPr lang="en-IE" sz="1000" dirty="0"/>
          </a:p>
          <a:p>
            <a:pPr marL="171450" indent="-171450">
              <a:buFont typeface="Arial" panose="020B0604020202020204" pitchFamily="34" charset="0"/>
              <a:buChar char="•"/>
            </a:pPr>
            <a:r>
              <a:rPr lang="en-IE" sz="1000" dirty="0"/>
              <a:t>All equipment connected and </a:t>
            </a:r>
          </a:p>
          <a:p>
            <a:r>
              <a:rPr lang="en-IE" sz="1000" dirty="0"/>
              <a:t>      charging from central power bar</a:t>
            </a:r>
          </a:p>
          <a:p>
            <a:endParaRPr lang="en-IE" sz="1000" dirty="0"/>
          </a:p>
          <a:p>
            <a:pPr marL="171450" indent="-171450">
              <a:buFont typeface="Arial" panose="020B0604020202020204" pitchFamily="34" charset="0"/>
              <a:buChar char="•"/>
            </a:pPr>
            <a:r>
              <a:rPr lang="en-IE" sz="1000" dirty="0"/>
              <a:t>O2 cylinder opened on trolley</a:t>
            </a:r>
          </a:p>
          <a:p>
            <a:endParaRPr lang="en-IE" sz="1000" dirty="0"/>
          </a:p>
          <a:p>
            <a:pPr marL="171450" indent="-171450">
              <a:buFont typeface="Arial" panose="020B0604020202020204" pitchFamily="34" charset="0"/>
              <a:buChar char="•"/>
            </a:pPr>
            <a:r>
              <a:rPr lang="en-IE" sz="1000" dirty="0"/>
              <a:t>O2 hose plugged into ambulance</a:t>
            </a:r>
          </a:p>
          <a:p>
            <a:pPr marL="628650" lvl="1" indent="-171450">
              <a:buFont typeface="Arial" panose="020B0604020202020204" pitchFamily="34" charset="0"/>
              <a:buChar char="•"/>
            </a:pPr>
            <a:endParaRPr lang="en-IE" sz="1000" dirty="0"/>
          </a:p>
          <a:p>
            <a:pPr marL="171450" indent="-171450">
              <a:buFont typeface="Arial" panose="020B0604020202020204" pitchFamily="34" charset="0"/>
              <a:buChar char="•"/>
            </a:pPr>
            <a:endParaRPr lang="en-IE" sz="1000" dirty="0"/>
          </a:p>
          <a:p>
            <a:pPr marL="628650" lvl="1" indent="-171450">
              <a:buFont typeface="Arial" panose="020B0604020202020204" pitchFamily="34" charset="0"/>
              <a:buChar char="•"/>
            </a:pPr>
            <a:endParaRPr lang="en-IE" sz="1000" dirty="0"/>
          </a:p>
          <a:p>
            <a:pPr marL="171450" indent="-171450">
              <a:buFont typeface="Arial" panose="020B0604020202020204" pitchFamily="34" charset="0"/>
              <a:buChar char="•"/>
            </a:pPr>
            <a:endParaRPr lang="en-IE" sz="1000" dirty="0"/>
          </a:p>
          <a:p>
            <a:pPr marL="628650" lvl="1" indent="-171450">
              <a:buFont typeface="Arial" panose="020B0604020202020204" pitchFamily="34" charset="0"/>
              <a:buChar char="•"/>
            </a:pPr>
            <a:endParaRPr lang="en-IE" sz="1000" dirty="0"/>
          </a:p>
          <a:p>
            <a:endParaRPr lang="en-IE" sz="1200" dirty="0"/>
          </a:p>
          <a:p>
            <a:endParaRPr lang="en-GB" sz="1200" dirty="0"/>
          </a:p>
        </p:txBody>
      </p:sp>
      <p:sp>
        <p:nvSpPr>
          <p:cNvPr id="24" name="Rectangle 23">
            <a:extLst>
              <a:ext uri="{FF2B5EF4-FFF2-40B4-BE49-F238E27FC236}">
                <a16:creationId xmlns:a16="http://schemas.microsoft.com/office/drawing/2014/main" id="{727B10ED-9F87-4E53-8232-E2388E545985}"/>
              </a:ext>
            </a:extLst>
          </p:cNvPr>
          <p:cNvSpPr/>
          <p:nvPr/>
        </p:nvSpPr>
        <p:spPr>
          <a:xfrm>
            <a:off x="116341" y="4181844"/>
            <a:ext cx="6625318" cy="300038"/>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0" anchor="b"/>
          <a:lstStyle/>
          <a:p>
            <a:pPr algn="ctr"/>
            <a:endParaRPr lang="en-IE" sz="1000" dirty="0">
              <a:solidFill>
                <a:schemeClr val="tx1"/>
              </a:solidFill>
            </a:endParaRPr>
          </a:p>
          <a:p>
            <a:pPr algn="ctr"/>
            <a:r>
              <a:rPr lang="en-IE" sz="1400" b="1" dirty="0">
                <a:solidFill>
                  <a:schemeClr val="tx1"/>
                </a:solidFill>
              </a:rPr>
              <a:t>Patient Checklist </a:t>
            </a:r>
          </a:p>
        </p:txBody>
      </p:sp>
      <p:sp>
        <p:nvSpPr>
          <p:cNvPr id="25" name="Rectangle 24">
            <a:extLst>
              <a:ext uri="{FF2B5EF4-FFF2-40B4-BE49-F238E27FC236}">
                <a16:creationId xmlns:a16="http://schemas.microsoft.com/office/drawing/2014/main" id="{6280F30A-F192-491F-BAE7-7FD460DE89C2}"/>
              </a:ext>
            </a:extLst>
          </p:cNvPr>
          <p:cNvSpPr/>
          <p:nvPr/>
        </p:nvSpPr>
        <p:spPr>
          <a:xfrm>
            <a:off x="113389" y="4522330"/>
            <a:ext cx="2479847" cy="248959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lstStyle/>
          <a:p>
            <a:pPr marL="171450" indent="-171450">
              <a:buFont typeface="Arial" panose="020B0604020202020204" pitchFamily="34" charset="0"/>
              <a:buChar char="•"/>
            </a:pPr>
            <a:r>
              <a:rPr lang="en-IE" sz="1000" dirty="0"/>
              <a:t>Working Vascular Access x2 (IV/IO)</a:t>
            </a:r>
          </a:p>
          <a:p>
            <a:endParaRPr lang="en-IE" sz="1000" dirty="0"/>
          </a:p>
          <a:p>
            <a:pPr marL="171450" indent="-171450">
              <a:buFont typeface="Arial" panose="020B0604020202020204" pitchFamily="34" charset="0"/>
              <a:buChar char="•"/>
            </a:pPr>
            <a:r>
              <a:rPr lang="en-IE" sz="1000" dirty="0"/>
              <a:t>All balloon catheters filled with water</a:t>
            </a:r>
          </a:p>
          <a:p>
            <a:pPr marL="171450" indent="-171450">
              <a:buFont typeface="Arial" panose="020B0604020202020204" pitchFamily="34" charset="0"/>
              <a:buChar char="•"/>
            </a:pPr>
            <a:endParaRPr lang="en-IE" sz="1000" dirty="0"/>
          </a:p>
          <a:p>
            <a:pPr marL="171450" indent="-171450">
              <a:buFont typeface="Arial" panose="020B0604020202020204" pitchFamily="34" charset="0"/>
              <a:buChar char="•"/>
            </a:pPr>
            <a:r>
              <a:rPr lang="en-IE" sz="1000" dirty="0"/>
              <a:t>Gastric contents emptied </a:t>
            </a:r>
          </a:p>
          <a:p>
            <a:endParaRPr lang="en-IE" sz="1000" dirty="0"/>
          </a:p>
          <a:p>
            <a:pPr marL="171450" indent="-171450">
              <a:buFont typeface="Arial" panose="020B0604020202020204" pitchFamily="34" charset="0"/>
              <a:buChar char="•"/>
            </a:pPr>
            <a:r>
              <a:rPr lang="en-IE" sz="1000" dirty="0"/>
              <a:t>All pneumo- thorax/peritoneum/cephalus risks considered and mitigated where possible</a:t>
            </a:r>
          </a:p>
          <a:p>
            <a:endParaRPr lang="en-IE" sz="1000" dirty="0"/>
          </a:p>
          <a:p>
            <a:pPr marL="171450" indent="-171450">
              <a:buFont typeface="Arial" panose="020B0604020202020204" pitchFamily="34" charset="0"/>
              <a:buChar char="•"/>
            </a:pPr>
            <a:r>
              <a:rPr lang="en-IE" sz="1000" dirty="0"/>
              <a:t>CXR &amp; labs reviewed</a:t>
            </a:r>
          </a:p>
          <a:p>
            <a:endParaRPr lang="en-IE" sz="1000" dirty="0"/>
          </a:p>
          <a:p>
            <a:pPr marL="171450" indent="-171450">
              <a:buFont typeface="Arial" panose="020B0604020202020204" pitchFamily="34" charset="0"/>
              <a:buChar char="•"/>
            </a:pPr>
            <a:r>
              <a:rPr lang="en-IE" sz="1000" dirty="0"/>
              <a:t>Sedation/muscle relaxation considered</a:t>
            </a:r>
          </a:p>
          <a:p>
            <a:pPr marL="171450" indent="-171450">
              <a:buFont typeface="Arial" panose="020B0604020202020204" pitchFamily="34" charset="0"/>
              <a:buChar char="•"/>
            </a:pPr>
            <a:endParaRPr lang="en-IE" sz="1000" b="1" u="sng" dirty="0"/>
          </a:p>
          <a:p>
            <a:pPr marL="171450" indent="-171450">
              <a:buFont typeface="Arial" panose="020B0604020202020204" pitchFamily="34" charset="0"/>
              <a:buChar char="•"/>
            </a:pPr>
            <a:endParaRPr lang="en-IE" sz="1000" dirty="0"/>
          </a:p>
        </p:txBody>
      </p:sp>
      <p:sp>
        <p:nvSpPr>
          <p:cNvPr id="31" name="Rectangle 30">
            <a:extLst>
              <a:ext uri="{FF2B5EF4-FFF2-40B4-BE49-F238E27FC236}">
                <a16:creationId xmlns:a16="http://schemas.microsoft.com/office/drawing/2014/main" id="{545850CD-C95B-458C-B17E-5FF1EF2065AA}"/>
              </a:ext>
            </a:extLst>
          </p:cNvPr>
          <p:cNvSpPr/>
          <p:nvPr/>
        </p:nvSpPr>
        <p:spPr>
          <a:xfrm>
            <a:off x="157381" y="6682088"/>
            <a:ext cx="6616230" cy="300038"/>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0" anchor="b"/>
          <a:lstStyle/>
          <a:p>
            <a:pPr algn="ctr"/>
            <a:endParaRPr lang="en-IE" sz="1000" dirty="0">
              <a:solidFill>
                <a:schemeClr val="tx1"/>
              </a:solidFill>
            </a:endParaRPr>
          </a:p>
          <a:p>
            <a:pPr algn="ctr"/>
            <a:r>
              <a:rPr lang="en-IE" sz="1400" b="1" dirty="0">
                <a:solidFill>
                  <a:schemeClr val="tx1"/>
                </a:solidFill>
              </a:rPr>
              <a:t>Communication Checklist</a:t>
            </a:r>
          </a:p>
        </p:txBody>
      </p:sp>
      <p:sp>
        <p:nvSpPr>
          <p:cNvPr id="33" name="Rectangle 32">
            <a:extLst>
              <a:ext uri="{FF2B5EF4-FFF2-40B4-BE49-F238E27FC236}">
                <a16:creationId xmlns:a16="http://schemas.microsoft.com/office/drawing/2014/main" id="{B255FBC6-6FC3-4E9B-BAF9-6EA2331FE2A5}"/>
              </a:ext>
            </a:extLst>
          </p:cNvPr>
          <p:cNvSpPr/>
          <p:nvPr/>
        </p:nvSpPr>
        <p:spPr>
          <a:xfrm>
            <a:off x="108793" y="7021126"/>
            <a:ext cx="2505075" cy="113734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lstStyle/>
          <a:p>
            <a:pPr marL="171450" indent="-171450">
              <a:buFont typeface="Arial" panose="020B0604020202020204" pitchFamily="34" charset="0"/>
              <a:buChar char="•"/>
            </a:pPr>
            <a:r>
              <a:rPr lang="en-IE" sz="1000" dirty="0"/>
              <a:t>Discharge Summary</a:t>
            </a:r>
          </a:p>
          <a:p>
            <a:pPr marL="171450" indent="-171450">
              <a:buFont typeface="Arial" panose="020B0604020202020204" pitchFamily="34" charset="0"/>
              <a:buChar char="•"/>
            </a:pPr>
            <a:endParaRPr lang="en-IE" sz="1000" dirty="0"/>
          </a:p>
          <a:p>
            <a:pPr marL="171450" indent="-171450">
              <a:buFont typeface="Arial" panose="020B0604020202020204" pitchFamily="34" charset="0"/>
              <a:buChar char="•"/>
            </a:pPr>
            <a:r>
              <a:rPr lang="en-IE" sz="1000" dirty="0"/>
              <a:t>PEWS sheet for past 24hrs</a:t>
            </a:r>
          </a:p>
          <a:p>
            <a:pPr marL="171450" indent="-171450">
              <a:buFont typeface="Arial" panose="020B0604020202020204" pitchFamily="34" charset="0"/>
              <a:buChar char="•"/>
            </a:pPr>
            <a:endParaRPr lang="en-IE" sz="1000" dirty="0"/>
          </a:p>
          <a:p>
            <a:pPr marL="171450" indent="-171450">
              <a:buFont typeface="Arial" panose="020B0604020202020204" pitchFamily="34" charset="0"/>
              <a:buChar char="•"/>
            </a:pPr>
            <a:r>
              <a:rPr lang="en-IE" sz="1000" dirty="0"/>
              <a:t>Drug Kardex</a:t>
            </a:r>
          </a:p>
          <a:p>
            <a:endParaRPr lang="en-GB" sz="1200" dirty="0"/>
          </a:p>
        </p:txBody>
      </p:sp>
      <p:sp>
        <p:nvSpPr>
          <p:cNvPr id="35" name="Rectangle 34">
            <a:extLst>
              <a:ext uri="{FF2B5EF4-FFF2-40B4-BE49-F238E27FC236}">
                <a16:creationId xmlns:a16="http://schemas.microsoft.com/office/drawing/2014/main" id="{92557B36-AE89-4523-B466-5A78BC9BD54A}"/>
              </a:ext>
            </a:extLst>
          </p:cNvPr>
          <p:cNvSpPr/>
          <p:nvPr/>
        </p:nvSpPr>
        <p:spPr>
          <a:xfrm>
            <a:off x="2095499" y="7028555"/>
            <a:ext cx="2505075" cy="98402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lstStyle/>
          <a:p>
            <a:pPr marL="171450" indent="-171450">
              <a:buFont typeface="Arial" panose="020B0604020202020204" pitchFamily="34" charset="0"/>
              <a:buChar char="•"/>
            </a:pPr>
            <a:r>
              <a:rPr lang="en-IE" sz="1000" dirty="0"/>
              <a:t>Recent laboratory results</a:t>
            </a:r>
          </a:p>
          <a:p>
            <a:pPr marL="171450" indent="-171450">
              <a:buFont typeface="Arial" panose="020B0604020202020204" pitchFamily="34" charset="0"/>
              <a:buChar char="•"/>
            </a:pPr>
            <a:endParaRPr lang="en-IE" sz="1000" dirty="0"/>
          </a:p>
          <a:p>
            <a:pPr marL="171450" indent="-171450">
              <a:buFont typeface="Arial" panose="020B0604020202020204" pitchFamily="34" charset="0"/>
              <a:buChar char="•"/>
            </a:pPr>
            <a:r>
              <a:rPr lang="en-IE" sz="1000" dirty="0"/>
              <a:t>CD of all relevant images</a:t>
            </a:r>
          </a:p>
          <a:p>
            <a:pPr marL="171450" indent="-171450">
              <a:buFont typeface="Arial" panose="020B0604020202020204" pitchFamily="34" charset="0"/>
              <a:buChar char="•"/>
            </a:pPr>
            <a:endParaRPr lang="en-IE" sz="1000" dirty="0"/>
          </a:p>
          <a:p>
            <a:pPr marL="171450" indent="-171450">
              <a:buFont typeface="Arial" panose="020B0604020202020204" pitchFamily="34" charset="0"/>
              <a:buChar char="•"/>
            </a:pPr>
            <a:r>
              <a:rPr lang="en-IE" sz="1000" dirty="0"/>
              <a:t>Numbers for parents/receiving unit/NAC desk</a:t>
            </a:r>
            <a:endParaRPr lang="en-IE" sz="1200" dirty="0"/>
          </a:p>
          <a:p>
            <a:endParaRPr lang="en-IE" sz="1200" dirty="0"/>
          </a:p>
          <a:p>
            <a:endParaRPr lang="en-IE" sz="1200" dirty="0"/>
          </a:p>
          <a:p>
            <a:endParaRPr lang="en-GB" sz="1200" dirty="0"/>
          </a:p>
        </p:txBody>
      </p:sp>
      <p:sp>
        <p:nvSpPr>
          <p:cNvPr id="43" name="Rectangle 42">
            <a:extLst>
              <a:ext uri="{FF2B5EF4-FFF2-40B4-BE49-F238E27FC236}">
                <a16:creationId xmlns:a16="http://schemas.microsoft.com/office/drawing/2014/main" id="{D9847220-F303-D590-424D-EE031E081084}"/>
              </a:ext>
            </a:extLst>
          </p:cNvPr>
          <p:cNvSpPr/>
          <p:nvPr/>
        </p:nvSpPr>
        <p:spPr>
          <a:xfrm>
            <a:off x="104302" y="34671"/>
            <a:ext cx="6669309" cy="68375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IPATS AIR TRANSPORTS</a:t>
            </a:r>
          </a:p>
          <a:p>
            <a:pPr algn="ctr"/>
            <a:r>
              <a:rPr lang="en-US" b="1" dirty="0"/>
              <a:t>Pre-Departure Checklist</a:t>
            </a:r>
          </a:p>
        </p:txBody>
      </p:sp>
      <p:pic>
        <p:nvPicPr>
          <p:cNvPr id="44" name="Picture 43" descr="Logo&#10;&#10;Description automatically generated">
            <a:extLst>
              <a:ext uri="{FF2B5EF4-FFF2-40B4-BE49-F238E27FC236}">
                <a16:creationId xmlns:a16="http://schemas.microsoft.com/office/drawing/2014/main" id="{D6A45F44-7632-35B3-787D-61030CF05ED0}"/>
              </a:ext>
            </a:extLst>
          </p:cNvPr>
          <p:cNvPicPr>
            <a:picLocks noChangeAspect="1"/>
          </p:cNvPicPr>
          <p:nvPr/>
        </p:nvPicPr>
        <p:blipFill>
          <a:blip r:embed="rId2"/>
          <a:stretch>
            <a:fillRect/>
          </a:stretch>
        </p:blipFill>
        <p:spPr>
          <a:xfrm>
            <a:off x="157380" y="195815"/>
            <a:ext cx="483507" cy="411079"/>
          </a:xfrm>
          <a:prstGeom prst="rect">
            <a:avLst/>
          </a:prstGeom>
          <a:ln>
            <a:noFill/>
          </a:ln>
          <a:effectLst>
            <a:outerShdw blurRad="44450" dist="27940" dir="5400000" algn="ctr">
              <a:srgbClr val="000000">
                <a:alpha val="32000"/>
              </a:srgbClr>
            </a:outerShdw>
          </a:effectLst>
        </p:spPr>
      </p:pic>
      <p:pic>
        <p:nvPicPr>
          <p:cNvPr id="45" name="Picture 44" descr="Logo, company name&#10;&#10;Description automatically generated">
            <a:extLst>
              <a:ext uri="{FF2B5EF4-FFF2-40B4-BE49-F238E27FC236}">
                <a16:creationId xmlns:a16="http://schemas.microsoft.com/office/drawing/2014/main" id="{3E4DDFB4-2E5D-5AAC-C5C7-CF57DB0BC94E}"/>
              </a:ext>
            </a:extLst>
          </p:cNvPr>
          <p:cNvPicPr>
            <a:picLocks noChangeAspect="1"/>
          </p:cNvPicPr>
          <p:nvPr/>
        </p:nvPicPr>
        <p:blipFill>
          <a:blip r:embed="rId3"/>
          <a:stretch>
            <a:fillRect/>
          </a:stretch>
        </p:blipFill>
        <p:spPr>
          <a:xfrm>
            <a:off x="713012" y="195815"/>
            <a:ext cx="1081294" cy="41107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6" name="Picture 45" descr="A picture containing text&#10;&#10;Description automatically generated">
            <a:extLst>
              <a:ext uri="{FF2B5EF4-FFF2-40B4-BE49-F238E27FC236}">
                <a16:creationId xmlns:a16="http://schemas.microsoft.com/office/drawing/2014/main" id="{05AC38BB-E9CF-2BE5-0EA2-FA6EFA47B858}"/>
              </a:ext>
            </a:extLst>
          </p:cNvPr>
          <p:cNvPicPr>
            <a:picLocks noChangeAspect="1"/>
          </p:cNvPicPr>
          <p:nvPr/>
        </p:nvPicPr>
        <p:blipFill>
          <a:blip r:embed="rId4"/>
          <a:stretch>
            <a:fillRect/>
          </a:stretch>
        </p:blipFill>
        <p:spPr>
          <a:xfrm>
            <a:off x="5133985" y="172518"/>
            <a:ext cx="1566635" cy="447557"/>
          </a:xfrm>
          <a:prstGeom prst="rect">
            <a:avLst/>
          </a:prstGeom>
          <a:ln>
            <a:noFill/>
          </a:ln>
          <a:effectLst>
            <a:outerShdw blurRad="44450" dist="27940" dir="5400000" algn="ctr">
              <a:srgbClr val="000000">
                <a:alpha val="32000"/>
              </a:srgbClr>
            </a:outerShdw>
          </a:effectLst>
        </p:spPr>
      </p:pic>
      <p:sp>
        <p:nvSpPr>
          <p:cNvPr id="47" name="Rectangle 46">
            <a:extLst>
              <a:ext uri="{FF2B5EF4-FFF2-40B4-BE49-F238E27FC236}">
                <a16:creationId xmlns:a16="http://schemas.microsoft.com/office/drawing/2014/main" id="{97AAB2D7-AF02-5C4E-F568-BEBC4B4ECFED}"/>
              </a:ext>
            </a:extLst>
          </p:cNvPr>
          <p:cNvSpPr/>
          <p:nvPr/>
        </p:nvSpPr>
        <p:spPr>
          <a:xfrm>
            <a:off x="4831162" y="787717"/>
            <a:ext cx="1951537" cy="30003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b"/>
          <a:lstStyle/>
          <a:p>
            <a:pPr algn="ctr"/>
            <a:r>
              <a:rPr lang="en-IE" sz="1400" b="1" dirty="0">
                <a:solidFill>
                  <a:schemeClr val="tx1"/>
                </a:solidFill>
              </a:rPr>
              <a:t>Staff Checklist </a:t>
            </a:r>
          </a:p>
        </p:txBody>
      </p:sp>
      <p:sp>
        <p:nvSpPr>
          <p:cNvPr id="49" name="Rectangle 48">
            <a:extLst>
              <a:ext uri="{FF2B5EF4-FFF2-40B4-BE49-F238E27FC236}">
                <a16:creationId xmlns:a16="http://schemas.microsoft.com/office/drawing/2014/main" id="{2A061A36-A15F-80FF-449D-40B64EB9E085}"/>
              </a:ext>
            </a:extLst>
          </p:cNvPr>
          <p:cNvSpPr/>
          <p:nvPr/>
        </p:nvSpPr>
        <p:spPr>
          <a:xfrm>
            <a:off x="2084160" y="1850714"/>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0" name="Rectangle 49">
            <a:extLst>
              <a:ext uri="{FF2B5EF4-FFF2-40B4-BE49-F238E27FC236}">
                <a16:creationId xmlns:a16="http://schemas.microsoft.com/office/drawing/2014/main" id="{919D0DC5-4A66-9C69-AA30-A0271991BF29}"/>
              </a:ext>
            </a:extLst>
          </p:cNvPr>
          <p:cNvSpPr/>
          <p:nvPr/>
        </p:nvSpPr>
        <p:spPr>
          <a:xfrm>
            <a:off x="2084160" y="2149653"/>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1" name="Rectangle 50">
            <a:extLst>
              <a:ext uri="{FF2B5EF4-FFF2-40B4-BE49-F238E27FC236}">
                <a16:creationId xmlns:a16="http://schemas.microsoft.com/office/drawing/2014/main" id="{F41F979B-0C77-870F-F8CA-32C55B96B8A4}"/>
              </a:ext>
            </a:extLst>
          </p:cNvPr>
          <p:cNvSpPr/>
          <p:nvPr/>
        </p:nvSpPr>
        <p:spPr>
          <a:xfrm>
            <a:off x="2084160" y="2434254"/>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2" name="Rectangle 51">
            <a:extLst>
              <a:ext uri="{FF2B5EF4-FFF2-40B4-BE49-F238E27FC236}">
                <a16:creationId xmlns:a16="http://schemas.microsoft.com/office/drawing/2014/main" id="{63667FA9-56ED-5425-56E1-EBFECD673810}"/>
              </a:ext>
            </a:extLst>
          </p:cNvPr>
          <p:cNvSpPr/>
          <p:nvPr/>
        </p:nvSpPr>
        <p:spPr>
          <a:xfrm>
            <a:off x="2083706" y="2794156"/>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3" name="Rectangle 52">
            <a:extLst>
              <a:ext uri="{FF2B5EF4-FFF2-40B4-BE49-F238E27FC236}">
                <a16:creationId xmlns:a16="http://schemas.microsoft.com/office/drawing/2014/main" id="{C93FDA56-2875-02A2-0E72-CACBD5DCA566}"/>
              </a:ext>
            </a:extLst>
          </p:cNvPr>
          <p:cNvSpPr/>
          <p:nvPr/>
        </p:nvSpPr>
        <p:spPr>
          <a:xfrm>
            <a:off x="2083706" y="3949534"/>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4" name="Rectangle 53">
            <a:extLst>
              <a:ext uri="{FF2B5EF4-FFF2-40B4-BE49-F238E27FC236}">
                <a16:creationId xmlns:a16="http://schemas.microsoft.com/office/drawing/2014/main" id="{DE80E7D2-82D9-F805-6242-3A7C64316A48}"/>
              </a:ext>
            </a:extLst>
          </p:cNvPr>
          <p:cNvSpPr/>
          <p:nvPr/>
        </p:nvSpPr>
        <p:spPr>
          <a:xfrm>
            <a:off x="2083706" y="3221071"/>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5" name="Rectangle 54">
            <a:extLst>
              <a:ext uri="{FF2B5EF4-FFF2-40B4-BE49-F238E27FC236}">
                <a16:creationId xmlns:a16="http://schemas.microsoft.com/office/drawing/2014/main" id="{50F9674B-616B-D7C7-1B39-48E51EEE0627}"/>
              </a:ext>
            </a:extLst>
          </p:cNvPr>
          <p:cNvSpPr/>
          <p:nvPr/>
        </p:nvSpPr>
        <p:spPr>
          <a:xfrm>
            <a:off x="2083706" y="3649970"/>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6" name="Rectangle 55">
            <a:extLst>
              <a:ext uri="{FF2B5EF4-FFF2-40B4-BE49-F238E27FC236}">
                <a16:creationId xmlns:a16="http://schemas.microsoft.com/office/drawing/2014/main" id="{BD77C70E-29A0-266A-6AAD-FD29A4F71683}"/>
              </a:ext>
            </a:extLst>
          </p:cNvPr>
          <p:cNvSpPr/>
          <p:nvPr/>
        </p:nvSpPr>
        <p:spPr>
          <a:xfrm>
            <a:off x="4755851" y="1184149"/>
            <a:ext cx="2026847" cy="261300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lstStyle/>
          <a:p>
            <a:pPr marL="171450" indent="-171450">
              <a:buFont typeface="Arial" panose="020B0604020202020204" pitchFamily="34" charset="0"/>
              <a:buChar char="•"/>
            </a:pPr>
            <a:r>
              <a:rPr lang="en-IE" sz="1000" dirty="0"/>
              <a:t>Passport emailed to NAC </a:t>
            </a:r>
          </a:p>
          <a:p>
            <a:r>
              <a:rPr lang="en-IE" sz="1000" dirty="0"/>
              <a:t>      neoc.aeromedical@hse.ie</a:t>
            </a:r>
          </a:p>
          <a:p>
            <a:pPr marL="171450" indent="-171450">
              <a:buFont typeface="Arial" panose="020B0604020202020204" pitchFamily="34" charset="0"/>
              <a:buChar char="•"/>
            </a:pPr>
            <a:endParaRPr lang="en-IE" sz="1000" dirty="0"/>
          </a:p>
          <a:p>
            <a:pPr marL="171450" indent="-171450">
              <a:buFont typeface="Arial" panose="020B0604020202020204" pitchFamily="34" charset="0"/>
              <a:buChar char="•"/>
            </a:pPr>
            <a:r>
              <a:rPr lang="en-IE" sz="1000" dirty="0"/>
              <a:t>Mobile phones + charger</a:t>
            </a:r>
          </a:p>
          <a:p>
            <a:pPr marL="171450" indent="-171450">
              <a:buFont typeface="Arial" panose="020B0604020202020204" pitchFamily="34" charset="0"/>
              <a:buChar char="•"/>
            </a:pPr>
            <a:endParaRPr lang="en-IE" sz="1000" dirty="0"/>
          </a:p>
          <a:p>
            <a:pPr marL="171450" indent="-171450">
              <a:buFont typeface="Arial" panose="020B0604020202020204" pitchFamily="34" charset="0"/>
              <a:buChar char="•"/>
            </a:pPr>
            <a:r>
              <a:rPr lang="en-IE" sz="1000" dirty="0"/>
              <a:t>Jackets/layers</a:t>
            </a:r>
          </a:p>
          <a:p>
            <a:pPr marL="171450" indent="-171450">
              <a:buFont typeface="Arial" panose="020B0604020202020204" pitchFamily="34" charset="0"/>
              <a:buChar char="•"/>
            </a:pPr>
            <a:endParaRPr lang="en-IE" sz="1000" dirty="0"/>
          </a:p>
          <a:p>
            <a:pPr marL="171450" indent="-171450">
              <a:buFont typeface="Arial" panose="020B0604020202020204" pitchFamily="34" charset="0"/>
              <a:buChar char="•"/>
            </a:pPr>
            <a:r>
              <a:rPr lang="en-IE" sz="1000" dirty="0"/>
              <a:t>Food/Fluids</a:t>
            </a:r>
          </a:p>
          <a:p>
            <a:endParaRPr lang="en-IE" sz="1000" dirty="0"/>
          </a:p>
          <a:p>
            <a:pPr marL="171450" indent="-171450">
              <a:buFont typeface="Arial" panose="020B0604020202020204" pitchFamily="34" charset="0"/>
              <a:buChar char="•"/>
            </a:pPr>
            <a:r>
              <a:rPr lang="en-IE" sz="1000" dirty="0"/>
              <a:t>Anti emetics (if required)</a:t>
            </a:r>
          </a:p>
          <a:p>
            <a:pPr marL="171450" indent="-171450">
              <a:buFont typeface="Arial" panose="020B0604020202020204" pitchFamily="34" charset="0"/>
              <a:buChar char="•"/>
            </a:pPr>
            <a:endParaRPr lang="en-IE" sz="1000" dirty="0"/>
          </a:p>
          <a:p>
            <a:pPr marL="171450" indent="-171450">
              <a:buFont typeface="Arial" panose="020B0604020202020204" pitchFamily="34" charset="0"/>
              <a:buChar char="•"/>
            </a:pPr>
            <a:r>
              <a:rPr lang="en-IE" sz="1000" dirty="0"/>
              <a:t>Retrieval cash funds </a:t>
            </a:r>
          </a:p>
          <a:p>
            <a:r>
              <a:rPr lang="en-IE" sz="1000" dirty="0"/>
              <a:t>      (overseas only)</a:t>
            </a:r>
          </a:p>
          <a:p>
            <a:endParaRPr lang="en-IE" sz="1000" dirty="0"/>
          </a:p>
          <a:p>
            <a:pPr marL="171450" indent="-171450">
              <a:buFont typeface="Arial" panose="020B0604020202020204" pitchFamily="34" charset="0"/>
              <a:buChar char="•"/>
            </a:pPr>
            <a:r>
              <a:rPr lang="en-IE" sz="1000" dirty="0"/>
              <a:t>AnnexF Form sent to neoc.aeromedical@hse.ie</a:t>
            </a:r>
          </a:p>
          <a:p>
            <a:endParaRPr lang="en-IE" sz="1000" dirty="0"/>
          </a:p>
          <a:p>
            <a:pPr algn="ctr"/>
            <a:r>
              <a:rPr lang="en-IE" sz="1400" b="1" dirty="0"/>
              <a:t>NAC DESK: 1850 211869</a:t>
            </a:r>
          </a:p>
          <a:p>
            <a:endParaRPr lang="en-IE" sz="1200" dirty="0"/>
          </a:p>
          <a:p>
            <a:endParaRPr lang="en-GB" sz="1200" dirty="0"/>
          </a:p>
        </p:txBody>
      </p:sp>
      <p:sp>
        <p:nvSpPr>
          <p:cNvPr id="57" name="Rectangle 56">
            <a:extLst>
              <a:ext uri="{FF2B5EF4-FFF2-40B4-BE49-F238E27FC236}">
                <a16:creationId xmlns:a16="http://schemas.microsoft.com/office/drawing/2014/main" id="{C95209C7-B26B-1D83-7A45-52C850211C75}"/>
              </a:ext>
            </a:extLst>
          </p:cNvPr>
          <p:cNvSpPr/>
          <p:nvPr/>
        </p:nvSpPr>
        <p:spPr>
          <a:xfrm>
            <a:off x="4404630" y="1243374"/>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Rectangle 14">
            <a:extLst>
              <a:ext uri="{FF2B5EF4-FFF2-40B4-BE49-F238E27FC236}">
                <a16:creationId xmlns:a16="http://schemas.microsoft.com/office/drawing/2014/main" id="{04406A25-EC7A-4DCC-8E05-C5730CA6DADD}"/>
              </a:ext>
            </a:extLst>
          </p:cNvPr>
          <p:cNvSpPr/>
          <p:nvPr/>
        </p:nvSpPr>
        <p:spPr>
          <a:xfrm>
            <a:off x="2084160" y="1242514"/>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8" name="Rectangle 47">
            <a:extLst>
              <a:ext uri="{FF2B5EF4-FFF2-40B4-BE49-F238E27FC236}">
                <a16:creationId xmlns:a16="http://schemas.microsoft.com/office/drawing/2014/main" id="{EAEF75C5-85E1-20C9-9950-FF624575136D}"/>
              </a:ext>
            </a:extLst>
          </p:cNvPr>
          <p:cNvSpPr/>
          <p:nvPr/>
        </p:nvSpPr>
        <p:spPr>
          <a:xfrm>
            <a:off x="2084160" y="1558711"/>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8" name="Rectangle 57">
            <a:extLst>
              <a:ext uri="{FF2B5EF4-FFF2-40B4-BE49-F238E27FC236}">
                <a16:creationId xmlns:a16="http://schemas.microsoft.com/office/drawing/2014/main" id="{75865EDD-0B14-A238-202B-2B485712F1BC}"/>
              </a:ext>
            </a:extLst>
          </p:cNvPr>
          <p:cNvSpPr/>
          <p:nvPr/>
        </p:nvSpPr>
        <p:spPr>
          <a:xfrm>
            <a:off x="4404630" y="1558827"/>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9" name="Rectangle 58">
            <a:extLst>
              <a:ext uri="{FF2B5EF4-FFF2-40B4-BE49-F238E27FC236}">
                <a16:creationId xmlns:a16="http://schemas.microsoft.com/office/drawing/2014/main" id="{BD6E627B-7009-8F42-A2EB-899DC560924A}"/>
              </a:ext>
            </a:extLst>
          </p:cNvPr>
          <p:cNvSpPr/>
          <p:nvPr/>
        </p:nvSpPr>
        <p:spPr>
          <a:xfrm>
            <a:off x="4404630" y="1981057"/>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0" name="Rectangle 59">
            <a:extLst>
              <a:ext uri="{FF2B5EF4-FFF2-40B4-BE49-F238E27FC236}">
                <a16:creationId xmlns:a16="http://schemas.microsoft.com/office/drawing/2014/main" id="{00E6D99A-B661-FE6F-0004-ADCD4760A91D}"/>
              </a:ext>
            </a:extLst>
          </p:cNvPr>
          <p:cNvSpPr/>
          <p:nvPr/>
        </p:nvSpPr>
        <p:spPr>
          <a:xfrm>
            <a:off x="4404630" y="2295580"/>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1" name="Rectangle 60">
            <a:extLst>
              <a:ext uri="{FF2B5EF4-FFF2-40B4-BE49-F238E27FC236}">
                <a16:creationId xmlns:a16="http://schemas.microsoft.com/office/drawing/2014/main" id="{ED27F7B8-596D-F266-4431-9AC0CC694E7F}"/>
              </a:ext>
            </a:extLst>
          </p:cNvPr>
          <p:cNvSpPr/>
          <p:nvPr/>
        </p:nvSpPr>
        <p:spPr>
          <a:xfrm>
            <a:off x="4404630" y="2604109"/>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2" name="Rectangle 61">
            <a:extLst>
              <a:ext uri="{FF2B5EF4-FFF2-40B4-BE49-F238E27FC236}">
                <a16:creationId xmlns:a16="http://schemas.microsoft.com/office/drawing/2014/main" id="{20D651DA-5D40-0251-A158-3F71ECE710C4}"/>
              </a:ext>
            </a:extLst>
          </p:cNvPr>
          <p:cNvSpPr/>
          <p:nvPr/>
        </p:nvSpPr>
        <p:spPr>
          <a:xfrm>
            <a:off x="4404630" y="2944827"/>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3" name="Rectangle 62">
            <a:extLst>
              <a:ext uri="{FF2B5EF4-FFF2-40B4-BE49-F238E27FC236}">
                <a16:creationId xmlns:a16="http://schemas.microsoft.com/office/drawing/2014/main" id="{8D6E801D-0049-075E-A23C-25979814B82E}"/>
              </a:ext>
            </a:extLst>
          </p:cNvPr>
          <p:cNvSpPr/>
          <p:nvPr/>
        </p:nvSpPr>
        <p:spPr>
          <a:xfrm>
            <a:off x="6530680" y="1267121"/>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4" name="Rectangle 63">
            <a:extLst>
              <a:ext uri="{FF2B5EF4-FFF2-40B4-BE49-F238E27FC236}">
                <a16:creationId xmlns:a16="http://schemas.microsoft.com/office/drawing/2014/main" id="{CC6977B7-F6DD-B28B-8041-3D3C02B71FB1}"/>
              </a:ext>
            </a:extLst>
          </p:cNvPr>
          <p:cNvSpPr/>
          <p:nvPr/>
        </p:nvSpPr>
        <p:spPr>
          <a:xfrm>
            <a:off x="6530680" y="1683143"/>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5" name="Rectangle 64">
            <a:extLst>
              <a:ext uri="{FF2B5EF4-FFF2-40B4-BE49-F238E27FC236}">
                <a16:creationId xmlns:a16="http://schemas.microsoft.com/office/drawing/2014/main" id="{157C133E-2878-504D-6FA6-71A33731F84B}"/>
              </a:ext>
            </a:extLst>
          </p:cNvPr>
          <p:cNvSpPr/>
          <p:nvPr/>
        </p:nvSpPr>
        <p:spPr>
          <a:xfrm>
            <a:off x="4405976" y="3356320"/>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6" name="Rectangle 65">
            <a:extLst>
              <a:ext uri="{FF2B5EF4-FFF2-40B4-BE49-F238E27FC236}">
                <a16:creationId xmlns:a16="http://schemas.microsoft.com/office/drawing/2014/main" id="{B2233C80-3E7E-5615-ACE2-BEB67ECBBD61}"/>
              </a:ext>
            </a:extLst>
          </p:cNvPr>
          <p:cNvSpPr/>
          <p:nvPr/>
        </p:nvSpPr>
        <p:spPr>
          <a:xfrm>
            <a:off x="4407781" y="3653321"/>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7" name="Rectangle 66">
            <a:extLst>
              <a:ext uri="{FF2B5EF4-FFF2-40B4-BE49-F238E27FC236}">
                <a16:creationId xmlns:a16="http://schemas.microsoft.com/office/drawing/2014/main" id="{9670001C-0C0E-DEB1-1771-D924206716BB}"/>
              </a:ext>
            </a:extLst>
          </p:cNvPr>
          <p:cNvSpPr/>
          <p:nvPr/>
        </p:nvSpPr>
        <p:spPr>
          <a:xfrm>
            <a:off x="6542344" y="2327629"/>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8" name="Rectangle 67">
            <a:extLst>
              <a:ext uri="{FF2B5EF4-FFF2-40B4-BE49-F238E27FC236}">
                <a16:creationId xmlns:a16="http://schemas.microsoft.com/office/drawing/2014/main" id="{DD48D807-9E08-8637-070B-4656C3110B21}"/>
              </a:ext>
            </a:extLst>
          </p:cNvPr>
          <p:cNvSpPr/>
          <p:nvPr/>
        </p:nvSpPr>
        <p:spPr>
          <a:xfrm>
            <a:off x="6540292" y="2632402"/>
            <a:ext cx="183685" cy="16796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0" name="Rectangle 69">
            <a:extLst>
              <a:ext uri="{FF2B5EF4-FFF2-40B4-BE49-F238E27FC236}">
                <a16:creationId xmlns:a16="http://schemas.microsoft.com/office/drawing/2014/main" id="{E47A512D-F74D-BB76-BB62-B8B99228EB45}"/>
              </a:ext>
            </a:extLst>
          </p:cNvPr>
          <p:cNvSpPr/>
          <p:nvPr/>
        </p:nvSpPr>
        <p:spPr>
          <a:xfrm>
            <a:off x="2593236" y="4578276"/>
            <a:ext cx="191867" cy="1604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1" name="Rectangle 70">
            <a:extLst>
              <a:ext uri="{FF2B5EF4-FFF2-40B4-BE49-F238E27FC236}">
                <a16:creationId xmlns:a16="http://schemas.microsoft.com/office/drawing/2014/main" id="{03A49F03-C911-4B8A-3CC3-5E6D7B26B1E3}"/>
              </a:ext>
            </a:extLst>
          </p:cNvPr>
          <p:cNvSpPr/>
          <p:nvPr/>
        </p:nvSpPr>
        <p:spPr>
          <a:xfrm>
            <a:off x="2589159" y="4876960"/>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2" name="Rectangle 71">
            <a:extLst>
              <a:ext uri="{FF2B5EF4-FFF2-40B4-BE49-F238E27FC236}">
                <a16:creationId xmlns:a16="http://schemas.microsoft.com/office/drawing/2014/main" id="{3BC994F3-6529-3AF5-C82B-416E39FBA1DA}"/>
              </a:ext>
            </a:extLst>
          </p:cNvPr>
          <p:cNvSpPr/>
          <p:nvPr/>
        </p:nvSpPr>
        <p:spPr>
          <a:xfrm>
            <a:off x="2589159" y="5168400"/>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3" name="Rectangle 72">
            <a:extLst>
              <a:ext uri="{FF2B5EF4-FFF2-40B4-BE49-F238E27FC236}">
                <a16:creationId xmlns:a16="http://schemas.microsoft.com/office/drawing/2014/main" id="{2EF9EF04-0B11-276E-C46D-B6ABB363205E}"/>
              </a:ext>
            </a:extLst>
          </p:cNvPr>
          <p:cNvSpPr/>
          <p:nvPr/>
        </p:nvSpPr>
        <p:spPr>
          <a:xfrm>
            <a:off x="2589159" y="6034040"/>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4" name="Rectangle 73">
            <a:extLst>
              <a:ext uri="{FF2B5EF4-FFF2-40B4-BE49-F238E27FC236}">
                <a16:creationId xmlns:a16="http://schemas.microsoft.com/office/drawing/2014/main" id="{AE794E45-19D2-4154-F307-37A3FC485BB3}"/>
              </a:ext>
            </a:extLst>
          </p:cNvPr>
          <p:cNvSpPr/>
          <p:nvPr/>
        </p:nvSpPr>
        <p:spPr>
          <a:xfrm>
            <a:off x="2589159" y="6380507"/>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5" name="Rectangle 74">
            <a:extLst>
              <a:ext uri="{FF2B5EF4-FFF2-40B4-BE49-F238E27FC236}">
                <a16:creationId xmlns:a16="http://schemas.microsoft.com/office/drawing/2014/main" id="{CE487365-1B5B-D51B-AA5E-A8DEC5A0EE38}"/>
              </a:ext>
            </a:extLst>
          </p:cNvPr>
          <p:cNvSpPr/>
          <p:nvPr/>
        </p:nvSpPr>
        <p:spPr>
          <a:xfrm>
            <a:off x="6548667" y="6102023"/>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6" name="Rectangle 75">
            <a:extLst>
              <a:ext uri="{FF2B5EF4-FFF2-40B4-BE49-F238E27FC236}">
                <a16:creationId xmlns:a16="http://schemas.microsoft.com/office/drawing/2014/main" id="{2B763A4B-30B5-1386-942C-76D930ABE166}"/>
              </a:ext>
            </a:extLst>
          </p:cNvPr>
          <p:cNvSpPr/>
          <p:nvPr/>
        </p:nvSpPr>
        <p:spPr>
          <a:xfrm>
            <a:off x="2589159" y="5518660"/>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7" name="Rectangle 76">
            <a:extLst>
              <a:ext uri="{FF2B5EF4-FFF2-40B4-BE49-F238E27FC236}">
                <a16:creationId xmlns:a16="http://schemas.microsoft.com/office/drawing/2014/main" id="{B8CFF96A-0729-C882-38EC-888FEF8E851B}"/>
              </a:ext>
            </a:extLst>
          </p:cNvPr>
          <p:cNvSpPr/>
          <p:nvPr/>
        </p:nvSpPr>
        <p:spPr>
          <a:xfrm>
            <a:off x="6548667" y="5802784"/>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8" name="Rectangle 77">
            <a:extLst>
              <a:ext uri="{FF2B5EF4-FFF2-40B4-BE49-F238E27FC236}">
                <a16:creationId xmlns:a16="http://schemas.microsoft.com/office/drawing/2014/main" id="{25921790-EEF1-1F24-ABE8-CA3061BE3581}"/>
              </a:ext>
            </a:extLst>
          </p:cNvPr>
          <p:cNvSpPr/>
          <p:nvPr/>
        </p:nvSpPr>
        <p:spPr>
          <a:xfrm>
            <a:off x="1835703" y="7094164"/>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9" name="Rectangle 78">
            <a:extLst>
              <a:ext uri="{FF2B5EF4-FFF2-40B4-BE49-F238E27FC236}">
                <a16:creationId xmlns:a16="http://schemas.microsoft.com/office/drawing/2014/main" id="{7A19D100-6DB4-E96D-B1EC-0B0129F9C0FA}"/>
              </a:ext>
            </a:extLst>
          </p:cNvPr>
          <p:cNvSpPr/>
          <p:nvPr/>
        </p:nvSpPr>
        <p:spPr>
          <a:xfrm>
            <a:off x="1835703" y="7375155"/>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0" name="Rectangle 79">
            <a:extLst>
              <a:ext uri="{FF2B5EF4-FFF2-40B4-BE49-F238E27FC236}">
                <a16:creationId xmlns:a16="http://schemas.microsoft.com/office/drawing/2014/main" id="{FAA90C01-3965-10DB-1F1A-65246D28BD56}"/>
              </a:ext>
            </a:extLst>
          </p:cNvPr>
          <p:cNvSpPr/>
          <p:nvPr/>
        </p:nvSpPr>
        <p:spPr>
          <a:xfrm>
            <a:off x="1835703" y="7698406"/>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1" name="Rectangle 80">
            <a:extLst>
              <a:ext uri="{FF2B5EF4-FFF2-40B4-BE49-F238E27FC236}">
                <a16:creationId xmlns:a16="http://schemas.microsoft.com/office/drawing/2014/main" id="{A50BC72B-CF0F-063A-8F3F-5B8E7FFEB329}"/>
              </a:ext>
            </a:extLst>
          </p:cNvPr>
          <p:cNvSpPr/>
          <p:nvPr/>
        </p:nvSpPr>
        <p:spPr>
          <a:xfrm>
            <a:off x="4521649" y="7094164"/>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82" name="Rectangle 81">
            <a:extLst>
              <a:ext uri="{FF2B5EF4-FFF2-40B4-BE49-F238E27FC236}">
                <a16:creationId xmlns:a16="http://schemas.microsoft.com/office/drawing/2014/main" id="{BDC234DB-219C-5A4B-5B74-9352B28FDE58}"/>
              </a:ext>
            </a:extLst>
          </p:cNvPr>
          <p:cNvSpPr/>
          <p:nvPr/>
        </p:nvSpPr>
        <p:spPr>
          <a:xfrm>
            <a:off x="4521649" y="7375155"/>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3" name="Rectangle 82">
            <a:extLst>
              <a:ext uri="{FF2B5EF4-FFF2-40B4-BE49-F238E27FC236}">
                <a16:creationId xmlns:a16="http://schemas.microsoft.com/office/drawing/2014/main" id="{A07788CB-A5BE-AAE5-480B-990213F140BE}"/>
              </a:ext>
            </a:extLst>
          </p:cNvPr>
          <p:cNvSpPr/>
          <p:nvPr/>
        </p:nvSpPr>
        <p:spPr>
          <a:xfrm>
            <a:off x="4521649" y="7698406"/>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4" name="Rectangle 83">
            <a:extLst>
              <a:ext uri="{FF2B5EF4-FFF2-40B4-BE49-F238E27FC236}">
                <a16:creationId xmlns:a16="http://schemas.microsoft.com/office/drawing/2014/main" id="{EAAB0E6D-65F6-2F7B-5265-A2722F5CB8D6}"/>
              </a:ext>
            </a:extLst>
          </p:cNvPr>
          <p:cNvSpPr/>
          <p:nvPr/>
        </p:nvSpPr>
        <p:spPr>
          <a:xfrm>
            <a:off x="3298371" y="4514531"/>
            <a:ext cx="3243973" cy="215771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lstStyle/>
          <a:p>
            <a:pPr marL="171450" indent="-171450">
              <a:buFont typeface="Arial" panose="020B0604020202020204" pitchFamily="34" charset="0"/>
              <a:buChar char="•"/>
            </a:pPr>
            <a:r>
              <a:rPr lang="en-IE" sz="1000" dirty="0"/>
              <a:t>Relevant scheduled medications given</a:t>
            </a:r>
          </a:p>
          <a:p>
            <a:endParaRPr lang="en-IE" sz="1000" dirty="0"/>
          </a:p>
          <a:p>
            <a:pPr marL="171450" indent="-171450">
              <a:buFont typeface="Arial" panose="020B0604020202020204" pitchFamily="34" charset="0"/>
              <a:buChar char="•"/>
            </a:pPr>
            <a:r>
              <a:rPr lang="en-IE" sz="1000" dirty="0"/>
              <a:t>Pt specific emergency medications drawn up</a:t>
            </a:r>
          </a:p>
          <a:p>
            <a:pPr marL="171450" indent="-171450">
              <a:buFont typeface="Arial" panose="020B0604020202020204" pitchFamily="34" charset="0"/>
              <a:buChar char="•"/>
            </a:pPr>
            <a:endParaRPr lang="en-IE" sz="1000" dirty="0"/>
          </a:p>
          <a:p>
            <a:pPr marL="171450" indent="-171450">
              <a:buFont typeface="Arial" panose="020B0604020202020204" pitchFamily="34" charset="0"/>
              <a:buChar char="•"/>
            </a:pPr>
            <a:r>
              <a:rPr lang="en-IE" sz="1000" dirty="0"/>
              <a:t>Age appropriate ear protection available </a:t>
            </a:r>
          </a:p>
          <a:p>
            <a:endParaRPr lang="en-IE" sz="1000" dirty="0"/>
          </a:p>
          <a:p>
            <a:pPr marL="171450" indent="-171450">
              <a:buFont typeface="Arial" panose="020B0604020202020204" pitchFamily="34" charset="0"/>
              <a:buChar char="•"/>
            </a:pPr>
            <a:r>
              <a:rPr lang="en-IE" sz="1000" dirty="0"/>
              <a:t>Sufficient blankets/layers</a:t>
            </a:r>
          </a:p>
          <a:p>
            <a:pPr marL="171450" indent="-171450">
              <a:buFont typeface="Arial" panose="020B0604020202020204" pitchFamily="34" charset="0"/>
              <a:buChar char="•"/>
            </a:pPr>
            <a:endParaRPr lang="en-IE" sz="1000" dirty="0"/>
          </a:p>
          <a:p>
            <a:pPr marL="171450" indent="-171450">
              <a:buFont typeface="Arial" panose="020B0604020202020204" pitchFamily="34" charset="0"/>
              <a:buChar char="•"/>
            </a:pPr>
            <a:r>
              <a:rPr lang="en-IE" sz="1000" dirty="0"/>
              <a:t>All pressure areas reviewed</a:t>
            </a:r>
          </a:p>
          <a:p>
            <a:pPr marL="171450" indent="-171450">
              <a:buFont typeface="Arial" panose="020B0604020202020204" pitchFamily="34" charset="0"/>
              <a:buChar char="•"/>
            </a:pPr>
            <a:endParaRPr lang="en-IE" sz="1000" dirty="0"/>
          </a:p>
          <a:p>
            <a:pPr marL="171450" indent="-171450">
              <a:buFont typeface="Arial" panose="020B0604020202020204" pitchFamily="34" charset="0"/>
              <a:buChar char="•"/>
            </a:pPr>
            <a:r>
              <a:rPr lang="en-IE" sz="1000" dirty="0"/>
              <a:t>Altitude associated complications identified and discussed with air crew</a:t>
            </a:r>
            <a:r>
              <a:rPr lang="en-GB" sz="1000" dirty="0"/>
              <a:t> – i.e. risk of desaturation, presence of any air leaks, need for inc. cabin pressure</a:t>
            </a:r>
          </a:p>
          <a:p>
            <a:pPr marL="171450" indent="-171450">
              <a:buFont typeface="Arial" panose="020B0604020202020204" pitchFamily="34" charset="0"/>
              <a:buChar char="•"/>
            </a:pPr>
            <a:endParaRPr lang="en-IE" sz="1000" dirty="0"/>
          </a:p>
          <a:p>
            <a:pPr marL="171450" indent="-171450">
              <a:buFont typeface="Arial" panose="020B0604020202020204" pitchFamily="34" charset="0"/>
              <a:buChar char="•"/>
            </a:pPr>
            <a:endParaRPr lang="en-GB" sz="1000" dirty="0"/>
          </a:p>
        </p:txBody>
      </p:sp>
      <p:sp>
        <p:nvSpPr>
          <p:cNvPr id="85" name="Rectangle 84">
            <a:extLst>
              <a:ext uri="{FF2B5EF4-FFF2-40B4-BE49-F238E27FC236}">
                <a16:creationId xmlns:a16="http://schemas.microsoft.com/office/drawing/2014/main" id="{532CF29B-500D-F023-4457-DCBB60920B5B}"/>
              </a:ext>
            </a:extLst>
          </p:cNvPr>
          <p:cNvSpPr/>
          <p:nvPr/>
        </p:nvSpPr>
        <p:spPr>
          <a:xfrm>
            <a:off x="6548667" y="4578276"/>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6" name="Rectangle 85">
            <a:extLst>
              <a:ext uri="{FF2B5EF4-FFF2-40B4-BE49-F238E27FC236}">
                <a16:creationId xmlns:a16="http://schemas.microsoft.com/office/drawing/2014/main" id="{E6FAE62E-B485-C334-D1FF-7996095254C6}"/>
              </a:ext>
            </a:extLst>
          </p:cNvPr>
          <p:cNvSpPr/>
          <p:nvPr/>
        </p:nvSpPr>
        <p:spPr>
          <a:xfrm>
            <a:off x="6548667" y="4869716"/>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7" name="Rectangle 86">
            <a:extLst>
              <a:ext uri="{FF2B5EF4-FFF2-40B4-BE49-F238E27FC236}">
                <a16:creationId xmlns:a16="http://schemas.microsoft.com/office/drawing/2014/main" id="{73F977D3-89FF-7FFB-5BB2-3D13384FD72B}"/>
              </a:ext>
            </a:extLst>
          </p:cNvPr>
          <p:cNvSpPr/>
          <p:nvPr/>
        </p:nvSpPr>
        <p:spPr>
          <a:xfrm>
            <a:off x="6548667" y="5162417"/>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8" name="Rectangle 87">
            <a:extLst>
              <a:ext uri="{FF2B5EF4-FFF2-40B4-BE49-F238E27FC236}">
                <a16:creationId xmlns:a16="http://schemas.microsoft.com/office/drawing/2014/main" id="{72B1BC61-7347-4A5B-83B8-38405AF82D82}"/>
              </a:ext>
            </a:extLst>
          </p:cNvPr>
          <p:cNvSpPr/>
          <p:nvPr/>
        </p:nvSpPr>
        <p:spPr>
          <a:xfrm>
            <a:off x="6548667" y="5511344"/>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9" name="Rectangle 88">
            <a:extLst>
              <a:ext uri="{FF2B5EF4-FFF2-40B4-BE49-F238E27FC236}">
                <a16:creationId xmlns:a16="http://schemas.microsoft.com/office/drawing/2014/main" id="{FF9DD881-6FBB-1C60-7E9B-D2841552D520}"/>
              </a:ext>
            </a:extLst>
          </p:cNvPr>
          <p:cNvSpPr/>
          <p:nvPr/>
        </p:nvSpPr>
        <p:spPr>
          <a:xfrm>
            <a:off x="6534414" y="2921030"/>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2" name="Rectangle 91">
            <a:extLst>
              <a:ext uri="{FF2B5EF4-FFF2-40B4-BE49-F238E27FC236}">
                <a16:creationId xmlns:a16="http://schemas.microsoft.com/office/drawing/2014/main" id="{8489F80E-03DF-0A96-C620-EE3016246ED0}"/>
              </a:ext>
            </a:extLst>
          </p:cNvPr>
          <p:cNvSpPr/>
          <p:nvPr/>
        </p:nvSpPr>
        <p:spPr>
          <a:xfrm>
            <a:off x="78373" y="7996994"/>
            <a:ext cx="2173336" cy="1803622"/>
          </a:xfrm>
          <a:prstGeom prst="rect">
            <a:avLst/>
          </a:prstGeom>
          <a:ln/>
        </p:spPr>
        <p:style>
          <a:lnRef idx="2">
            <a:schemeClr val="accent1"/>
          </a:lnRef>
          <a:fillRef idx="1">
            <a:schemeClr val="lt1"/>
          </a:fillRef>
          <a:effectRef idx="0">
            <a:schemeClr val="accent1"/>
          </a:effectRef>
          <a:fontRef idx="minor">
            <a:schemeClr val="dk1"/>
          </a:fontRef>
        </p:style>
        <p:txBody>
          <a:bodyPr rtlCol="0" anchor="t"/>
          <a:lstStyle/>
          <a:p>
            <a:r>
              <a:rPr lang="en-IE" sz="1000" b="1" dirty="0"/>
              <a:t>Parent/Guardian:</a:t>
            </a:r>
          </a:p>
          <a:p>
            <a:endParaRPr lang="en-IE" sz="1000" dirty="0"/>
          </a:p>
          <a:p>
            <a:r>
              <a:rPr lang="en-IE" sz="1000" dirty="0"/>
              <a:t>Name: ________________________</a:t>
            </a:r>
          </a:p>
          <a:p>
            <a:endParaRPr lang="en-IE" sz="1000" dirty="0"/>
          </a:p>
          <a:p>
            <a:r>
              <a:rPr lang="en-IE" sz="1000" dirty="0"/>
              <a:t>Number: ______________________</a:t>
            </a:r>
          </a:p>
          <a:p>
            <a:endParaRPr lang="en-IE" sz="1000" dirty="0"/>
          </a:p>
          <a:p>
            <a:r>
              <a:rPr lang="en-IE" sz="1000" b="1" dirty="0"/>
              <a:t>Parent/Guardian:</a:t>
            </a:r>
          </a:p>
          <a:p>
            <a:endParaRPr lang="en-IE" sz="1000" dirty="0"/>
          </a:p>
          <a:p>
            <a:r>
              <a:rPr lang="en-IE" sz="1000" dirty="0"/>
              <a:t>Name: ________________________</a:t>
            </a:r>
          </a:p>
          <a:p>
            <a:endParaRPr lang="en-IE" sz="1000" dirty="0"/>
          </a:p>
          <a:p>
            <a:r>
              <a:rPr lang="en-IE" sz="1000" dirty="0"/>
              <a:t>Number: ______________________</a:t>
            </a:r>
          </a:p>
          <a:p>
            <a:endParaRPr lang="en-IE" sz="1000" dirty="0"/>
          </a:p>
          <a:p>
            <a:endParaRPr lang="en-GB" sz="1200" dirty="0"/>
          </a:p>
        </p:txBody>
      </p:sp>
      <p:sp>
        <p:nvSpPr>
          <p:cNvPr id="93" name="Rectangle 92">
            <a:extLst>
              <a:ext uri="{FF2B5EF4-FFF2-40B4-BE49-F238E27FC236}">
                <a16:creationId xmlns:a16="http://schemas.microsoft.com/office/drawing/2014/main" id="{AD2B8D4C-E9DF-6CA7-DE51-63585A49A681}"/>
              </a:ext>
            </a:extLst>
          </p:cNvPr>
          <p:cNvSpPr/>
          <p:nvPr/>
        </p:nvSpPr>
        <p:spPr>
          <a:xfrm>
            <a:off x="2329266" y="7996994"/>
            <a:ext cx="2173336" cy="1803622"/>
          </a:xfrm>
          <a:prstGeom prst="rect">
            <a:avLst/>
          </a:prstGeom>
          <a:ln/>
        </p:spPr>
        <p:style>
          <a:lnRef idx="2">
            <a:schemeClr val="accent1"/>
          </a:lnRef>
          <a:fillRef idx="1">
            <a:schemeClr val="lt1"/>
          </a:fillRef>
          <a:effectRef idx="0">
            <a:schemeClr val="accent1"/>
          </a:effectRef>
          <a:fontRef idx="minor">
            <a:schemeClr val="dk1"/>
          </a:fontRef>
        </p:style>
        <p:txBody>
          <a:bodyPr rtlCol="0" anchor="t"/>
          <a:lstStyle/>
          <a:p>
            <a:r>
              <a:rPr lang="en-IE" sz="1000" b="1" dirty="0"/>
              <a:t>Referring Consultant:</a:t>
            </a:r>
          </a:p>
          <a:p>
            <a:endParaRPr lang="en-IE" sz="1000" dirty="0"/>
          </a:p>
          <a:p>
            <a:r>
              <a:rPr lang="en-IE" sz="1000" dirty="0"/>
              <a:t>Name: ________________________</a:t>
            </a:r>
          </a:p>
          <a:p>
            <a:endParaRPr lang="en-IE" sz="1000" dirty="0"/>
          </a:p>
          <a:p>
            <a:r>
              <a:rPr lang="en-IE" sz="1000" dirty="0"/>
              <a:t>Number: ______________________</a:t>
            </a:r>
          </a:p>
          <a:p>
            <a:endParaRPr lang="en-IE" sz="1000" dirty="0"/>
          </a:p>
          <a:p>
            <a:r>
              <a:rPr lang="en-IE" sz="1000" b="1" dirty="0"/>
              <a:t>Referring Ward:</a:t>
            </a:r>
          </a:p>
          <a:p>
            <a:endParaRPr lang="en-IE" sz="1000" b="1" dirty="0"/>
          </a:p>
          <a:p>
            <a:r>
              <a:rPr lang="en-IE" sz="1000" dirty="0"/>
              <a:t>Name: ________________________</a:t>
            </a:r>
          </a:p>
          <a:p>
            <a:endParaRPr lang="en-IE" sz="1000" dirty="0"/>
          </a:p>
          <a:p>
            <a:r>
              <a:rPr lang="en-IE" sz="1000" dirty="0"/>
              <a:t>Number: ______________________</a:t>
            </a:r>
          </a:p>
          <a:p>
            <a:endParaRPr lang="en-IE" sz="1000" dirty="0"/>
          </a:p>
          <a:p>
            <a:endParaRPr lang="en-GB" sz="1200" dirty="0"/>
          </a:p>
        </p:txBody>
      </p:sp>
      <p:sp>
        <p:nvSpPr>
          <p:cNvPr id="94" name="Rectangle 93">
            <a:extLst>
              <a:ext uri="{FF2B5EF4-FFF2-40B4-BE49-F238E27FC236}">
                <a16:creationId xmlns:a16="http://schemas.microsoft.com/office/drawing/2014/main" id="{FA5967BE-6639-18B6-4475-0CC28E3D73A1}"/>
              </a:ext>
            </a:extLst>
          </p:cNvPr>
          <p:cNvSpPr/>
          <p:nvPr/>
        </p:nvSpPr>
        <p:spPr>
          <a:xfrm>
            <a:off x="4584845" y="7996994"/>
            <a:ext cx="2173336" cy="1803622"/>
          </a:xfrm>
          <a:prstGeom prst="rect">
            <a:avLst/>
          </a:prstGeom>
          <a:ln/>
        </p:spPr>
        <p:style>
          <a:lnRef idx="2">
            <a:schemeClr val="accent1"/>
          </a:lnRef>
          <a:fillRef idx="1">
            <a:schemeClr val="lt1"/>
          </a:fillRef>
          <a:effectRef idx="0">
            <a:schemeClr val="accent1"/>
          </a:effectRef>
          <a:fontRef idx="minor">
            <a:schemeClr val="dk1"/>
          </a:fontRef>
        </p:style>
        <p:txBody>
          <a:bodyPr rtlCol="0" anchor="t"/>
          <a:lstStyle/>
          <a:p>
            <a:r>
              <a:rPr lang="en-IE" sz="1000" b="1" dirty="0"/>
              <a:t>Receiving Consultant:</a:t>
            </a:r>
          </a:p>
          <a:p>
            <a:endParaRPr lang="en-IE" sz="1000" dirty="0"/>
          </a:p>
          <a:p>
            <a:r>
              <a:rPr lang="en-IE" sz="1000" dirty="0"/>
              <a:t>Name: ________________________</a:t>
            </a:r>
          </a:p>
          <a:p>
            <a:endParaRPr lang="en-IE" sz="1000" dirty="0"/>
          </a:p>
          <a:p>
            <a:r>
              <a:rPr lang="en-IE" sz="1000" dirty="0"/>
              <a:t>Number: ______________________</a:t>
            </a:r>
          </a:p>
          <a:p>
            <a:endParaRPr lang="en-IE" sz="1000" dirty="0"/>
          </a:p>
          <a:p>
            <a:r>
              <a:rPr lang="en-IE" sz="1000" b="1" dirty="0"/>
              <a:t>Receiving Ward:</a:t>
            </a:r>
          </a:p>
          <a:p>
            <a:endParaRPr lang="en-IE" sz="1000" b="1" dirty="0"/>
          </a:p>
          <a:p>
            <a:r>
              <a:rPr lang="en-IE" sz="1000" dirty="0"/>
              <a:t>Name: _________________________</a:t>
            </a:r>
          </a:p>
          <a:p>
            <a:endParaRPr lang="en-IE" sz="1000" dirty="0"/>
          </a:p>
          <a:p>
            <a:r>
              <a:rPr lang="en-IE" sz="1000" dirty="0"/>
              <a:t>Number: _______________________</a:t>
            </a:r>
          </a:p>
          <a:p>
            <a:endParaRPr lang="en-IE" sz="1000" dirty="0"/>
          </a:p>
          <a:p>
            <a:endParaRPr lang="en-GB" sz="1200" dirty="0"/>
          </a:p>
        </p:txBody>
      </p:sp>
      <p:sp>
        <p:nvSpPr>
          <p:cNvPr id="69" name="Rectangle 68">
            <a:extLst>
              <a:ext uri="{FF2B5EF4-FFF2-40B4-BE49-F238E27FC236}">
                <a16:creationId xmlns:a16="http://schemas.microsoft.com/office/drawing/2014/main" id="{64A0AE63-D6BF-81D5-EE5B-4B9F3786115E}"/>
              </a:ext>
            </a:extLst>
          </p:cNvPr>
          <p:cNvSpPr/>
          <p:nvPr/>
        </p:nvSpPr>
        <p:spPr>
          <a:xfrm>
            <a:off x="6535919" y="2008668"/>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Rectangle 1">
            <a:extLst>
              <a:ext uri="{FF2B5EF4-FFF2-40B4-BE49-F238E27FC236}">
                <a16:creationId xmlns:a16="http://schemas.microsoft.com/office/drawing/2014/main" id="{116B9D8A-45AD-82A4-2FA5-EEC751EBD5F8}"/>
              </a:ext>
            </a:extLst>
          </p:cNvPr>
          <p:cNvSpPr/>
          <p:nvPr/>
        </p:nvSpPr>
        <p:spPr>
          <a:xfrm>
            <a:off x="4755852" y="7011928"/>
            <a:ext cx="1869522" cy="91428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lstStyle/>
          <a:p>
            <a:pPr marL="171450" indent="-171450">
              <a:buFont typeface="Arial" panose="020B0604020202020204" pitchFamily="34" charset="0"/>
              <a:buChar char="•"/>
            </a:pPr>
            <a:r>
              <a:rPr lang="en-IE" sz="1000" dirty="0"/>
              <a:t>Accepting unit contacted to confirm time/bed</a:t>
            </a:r>
          </a:p>
          <a:p>
            <a:pPr marL="171450" indent="-171450">
              <a:buFont typeface="Arial" panose="020B0604020202020204" pitchFamily="34" charset="0"/>
              <a:buChar char="•"/>
            </a:pPr>
            <a:endParaRPr lang="en-IE" sz="1000" dirty="0"/>
          </a:p>
          <a:p>
            <a:pPr marL="171450" indent="-171450">
              <a:buFont typeface="Arial" panose="020B0604020202020204" pitchFamily="34" charset="0"/>
              <a:buChar char="•"/>
            </a:pPr>
            <a:r>
              <a:rPr lang="en-IE" sz="1000" dirty="0"/>
              <a:t>NAC desk contacted to confirm ambulance availability on arrival </a:t>
            </a:r>
          </a:p>
          <a:p>
            <a:endParaRPr lang="en-GB" sz="1200" dirty="0"/>
          </a:p>
        </p:txBody>
      </p:sp>
      <p:sp>
        <p:nvSpPr>
          <p:cNvPr id="4" name="Rectangle 3">
            <a:extLst>
              <a:ext uri="{FF2B5EF4-FFF2-40B4-BE49-F238E27FC236}">
                <a16:creationId xmlns:a16="http://schemas.microsoft.com/office/drawing/2014/main" id="{A67BDD49-E256-219F-05CA-9488026F4DAA}"/>
              </a:ext>
            </a:extLst>
          </p:cNvPr>
          <p:cNvSpPr/>
          <p:nvPr/>
        </p:nvSpPr>
        <p:spPr>
          <a:xfrm>
            <a:off x="6542344" y="7094164"/>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 name="Rectangle 4">
            <a:extLst>
              <a:ext uri="{FF2B5EF4-FFF2-40B4-BE49-F238E27FC236}">
                <a16:creationId xmlns:a16="http://schemas.microsoft.com/office/drawing/2014/main" id="{A1F20897-8466-7060-D1E1-EDCD4887C43F}"/>
              </a:ext>
            </a:extLst>
          </p:cNvPr>
          <p:cNvSpPr/>
          <p:nvPr/>
        </p:nvSpPr>
        <p:spPr>
          <a:xfrm>
            <a:off x="6550965" y="7540875"/>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 name="Rectangle 2">
            <a:extLst>
              <a:ext uri="{FF2B5EF4-FFF2-40B4-BE49-F238E27FC236}">
                <a16:creationId xmlns:a16="http://schemas.microsoft.com/office/drawing/2014/main" id="{7CCAF1AC-9CE4-08ED-D1A0-8BF6659904DC}"/>
              </a:ext>
            </a:extLst>
          </p:cNvPr>
          <p:cNvSpPr/>
          <p:nvPr/>
        </p:nvSpPr>
        <p:spPr>
          <a:xfrm>
            <a:off x="6534162" y="3427732"/>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Rectangle 5">
            <a:extLst>
              <a:ext uri="{FF2B5EF4-FFF2-40B4-BE49-F238E27FC236}">
                <a16:creationId xmlns:a16="http://schemas.microsoft.com/office/drawing/2014/main" id="{5B592DC7-838E-0339-8110-5F9F9690571D}"/>
              </a:ext>
            </a:extLst>
          </p:cNvPr>
          <p:cNvSpPr/>
          <p:nvPr/>
        </p:nvSpPr>
        <p:spPr>
          <a:xfrm>
            <a:off x="4404630" y="3949187"/>
            <a:ext cx="195944" cy="163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9422554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627</Words>
  <Application>Microsoft Macintosh PowerPoint</Application>
  <PresentationFormat>A4 Paper (210x297 mm)</PresentationFormat>
  <Paragraphs>206</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gibbons</dc:creator>
  <cp:lastModifiedBy>cathy gibbons</cp:lastModifiedBy>
  <cp:revision>1</cp:revision>
  <dcterms:created xsi:type="dcterms:W3CDTF">2023-04-20T09:44:26Z</dcterms:created>
  <dcterms:modified xsi:type="dcterms:W3CDTF">2023-04-20T09:45:03Z</dcterms:modified>
</cp:coreProperties>
</file>